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Lst>
  <p:notesMasterIdLst>
    <p:notesMasterId r:id="rId55"/>
  </p:notesMasterIdLst>
  <p:sldIdLst>
    <p:sldId id="256" r:id="rId3"/>
    <p:sldId id="383" r:id="rId4"/>
    <p:sldId id="310" r:id="rId5"/>
    <p:sldId id="311" r:id="rId6"/>
    <p:sldId id="393" r:id="rId7"/>
    <p:sldId id="358" r:id="rId8"/>
    <p:sldId id="359" r:id="rId9"/>
    <p:sldId id="360" r:id="rId10"/>
    <p:sldId id="361" r:id="rId11"/>
    <p:sldId id="363" r:id="rId12"/>
    <p:sldId id="386" r:id="rId13"/>
    <p:sldId id="397" r:id="rId14"/>
    <p:sldId id="352" r:id="rId15"/>
    <p:sldId id="353" r:id="rId16"/>
    <p:sldId id="323" r:id="rId17"/>
    <p:sldId id="387" r:id="rId18"/>
    <p:sldId id="336" r:id="rId19"/>
    <p:sldId id="354" r:id="rId20"/>
    <p:sldId id="355" r:id="rId21"/>
    <p:sldId id="356" r:id="rId22"/>
    <p:sldId id="357" r:id="rId23"/>
    <p:sldId id="389" r:id="rId24"/>
    <p:sldId id="343" r:id="rId25"/>
    <p:sldId id="342" r:id="rId26"/>
    <p:sldId id="341" r:id="rId27"/>
    <p:sldId id="371" r:id="rId28"/>
    <p:sldId id="304" r:id="rId29"/>
    <p:sldId id="344" r:id="rId30"/>
    <p:sldId id="305" r:id="rId31"/>
    <p:sldId id="345" r:id="rId32"/>
    <p:sldId id="362" r:id="rId33"/>
    <p:sldId id="388" r:id="rId34"/>
    <p:sldId id="366" r:id="rId35"/>
    <p:sldId id="365" r:id="rId36"/>
    <p:sldId id="367" r:id="rId37"/>
    <p:sldId id="337" r:id="rId38"/>
    <p:sldId id="338" r:id="rId39"/>
    <p:sldId id="370" r:id="rId40"/>
    <p:sldId id="391" r:id="rId41"/>
    <p:sldId id="317" r:id="rId42"/>
    <p:sldId id="374" r:id="rId43"/>
    <p:sldId id="380" r:id="rId44"/>
    <p:sldId id="381" r:id="rId45"/>
    <p:sldId id="375" r:id="rId46"/>
    <p:sldId id="377" r:id="rId47"/>
    <p:sldId id="395" r:id="rId48"/>
    <p:sldId id="378" r:id="rId49"/>
    <p:sldId id="379" r:id="rId50"/>
    <p:sldId id="396" r:id="rId51"/>
    <p:sldId id="372" r:id="rId52"/>
    <p:sldId id="348" r:id="rId53"/>
    <p:sldId id="382" r:id="rId5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08" autoAdjust="0"/>
  </p:normalViewPr>
  <p:slideViewPr>
    <p:cSldViewPr showGuides="1">
      <p:cViewPr varScale="1">
        <p:scale>
          <a:sx n="76" d="100"/>
          <a:sy n="76" d="100"/>
        </p:scale>
        <p:origin x="-1392" y="-84"/>
      </p:cViewPr>
      <p:guideLst>
        <p:guide orient="horz" pos="2160"/>
        <p:guide pos="2880"/>
        <p:guide pos="144"/>
        <p:guide pos="5616"/>
      </p:guideLst>
    </p:cSldViewPr>
  </p:slideViewPr>
  <p:notesTextViewPr>
    <p:cViewPr>
      <p:scale>
        <a:sx n="1" d="1"/>
        <a:sy n="1" d="1"/>
      </p:scale>
      <p:origin x="0" y="0"/>
    </p:cViewPr>
  </p:notesTextViewPr>
  <p:sorterViewPr>
    <p:cViewPr>
      <p:scale>
        <a:sx n="100" d="100"/>
        <a:sy n="100" d="100"/>
      </p:scale>
      <p:origin x="0" y="55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3F3BD5D9-C1C1-4E8E-95C7-E82735A06DFF}" type="datetimeFigureOut">
              <a:rPr lang="en-US" smtClean="0"/>
              <a:t>12/3/2013</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27ADBFD-1070-49F4-A3B9-9DEF555ACC24}" type="slidenum">
              <a:rPr lang="en-US" smtClean="0"/>
              <a:t>‹#›</a:t>
            </a:fld>
            <a:endParaRPr lang="en-US" dirty="0"/>
          </a:p>
        </p:txBody>
      </p:sp>
    </p:spTree>
    <p:extLst>
      <p:ext uri="{BB962C8B-B14F-4D97-AF65-F5344CB8AC3E}">
        <p14:creationId xmlns:p14="http://schemas.microsoft.com/office/powerpoint/2010/main" val="402735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1</a:t>
            </a:fld>
            <a:endParaRPr lang="en-US" dirty="0"/>
          </a:p>
        </p:txBody>
      </p:sp>
    </p:spTree>
    <p:extLst>
      <p:ext uri="{BB962C8B-B14F-4D97-AF65-F5344CB8AC3E}">
        <p14:creationId xmlns:p14="http://schemas.microsoft.com/office/powerpoint/2010/main" val="1608607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11</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13</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r>
              <a:rPr lang="en-US" dirty="0" smtClean="0">
                <a:latin typeface="Times New Roman" pitchFamily="18" charset="0"/>
              </a:rPr>
              <a:t>Framework-</a:t>
            </a:r>
            <a:r>
              <a:rPr lang="en-US" baseline="0" dirty="0" smtClean="0">
                <a:latin typeface="Times New Roman" pitchFamily="18" charset="0"/>
              </a:rPr>
              <a:t> what information needs to be provided and when. Agency or department level PMO- how that information should be developed and how the project should be managed. </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14</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rPr>
              <a:t> </a:t>
            </a:r>
            <a:r>
              <a:rPr lang="en-US" dirty="0" smtClean="0"/>
              <a:t>Why are we here?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Risk: Likelihood that a project will not deliver a quality solution based on the timeline, budget, and scope commitments made to legislature when submitting the Legislative Appropriations Request (LAR)</a:t>
            </a:r>
          </a:p>
          <a:p>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15</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17</a:t>
            </a:fld>
            <a:endParaRPr lang="en-US" dirty="0"/>
          </a:p>
        </p:txBody>
      </p:sp>
    </p:spTree>
    <p:extLst>
      <p:ext uri="{BB962C8B-B14F-4D97-AF65-F5344CB8AC3E}">
        <p14:creationId xmlns:p14="http://schemas.microsoft.com/office/powerpoint/2010/main" val="154281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Times New Roman" pitchFamily="18" charset="0"/>
              </a:rPr>
              <a:t>Ans.</a:t>
            </a:r>
            <a:r>
              <a:rPr lang="en-US" baseline="0" smtClean="0">
                <a:latin typeface="Times New Roman" pitchFamily="18" charset="0"/>
              </a:rPr>
              <a:t> 20 years ago. The 73 rd Legislature (1993) enacted Article V, Section 133 of the General Appropriations Act. This Act established the QAT. </a:t>
            </a:r>
            <a:endParaRPr lang="en-US" baseline="0"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427ADBFD-1070-49F4-A3B9-9DEF555ACC24}" type="slidenum">
              <a:rPr lang="en-US" smtClean="0"/>
              <a:t>18</a:t>
            </a:fld>
            <a:endParaRPr lang="en-US" dirty="0"/>
          </a:p>
        </p:txBody>
      </p:sp>
    </p:spTree>
    <p:extLst>
      <p:ext uri="{BB962C8B-B14F-4D97-AF65-F5344CB8AC3E}">
        <p14:creationId xmlns:p14="http://schemas.microsoft.com/office/powerpoint/2010/main" val="202473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fld id="{427ADBFD-1070-49F4-A3B9-9DEF555ACC24}" type="slidenum">
              <a:rPr lang="en-US" smtClean="0"/>
              <a:t>19</a:t>
            </a:fld>
            <a:endParaRPr lang="en-US" dirty="0"/>
          </a:p>
        </p:txBody>
      </p:sp>
    </p:spTree>
    <p:extLst>
      <p:ext uri="{BB962C8B-B14F-4D97-AF65-F5344CB8AC3E}">
        <p14:creationId xmlns:p14="http://schemas.microsoft.com/office/powerpoint/2010/main" val="4228041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20</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21</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Page 3 of QAT Annual Report. 54 new business cases were received in the last calendar year. Of these, 20 were approved. </a:t>
            </a:r>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23</a:t>
            </a:fld>
            <a:endParaRPr lang="en-US" dirty="0"/>
          </a:p>
        </p:txBody>
      </p:sp>
    </p:spTree>
    <p:extLst>
      <p:ext uri="{BB962C8B-B14F-4D97-AF65-F5344CB8AC3E}">
        <p14:creationId xmlns:p14="http://schemas.microsoft.com/office/powerpoint/2010/main" val="389010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2</a:t>
            </a:fld>
            <a:endParaRPr lang="en-US" dirty="0"/>
          </a:p>
        </p:txBody>
      </p:sp>
    </p:spTree>
    <p:extLst>
      <p:ext uri="{BB962C8B-B14F-4D97-AF65-F5344CB8AC3E}">
        <p14:creationId xmlns:p14="http://schemas.microsoft.com/office/powerpoint/2010/main" val="3212304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SAO Report 13-028 and 12-047: Analysis of QAT Projects </a:t>
            </a:r>
          </a:p>
          <a:p>
            <a:pPr lvl="1"/>
            <a:r>
              <a:rPr lang="en-US" dirty="0" smtClean="0"/>
              <a:t>Poor Planning</a:t>
            </a:r>
          </a:p>
          <a:p>
            <a:pPr lvl="1"/>
            <a:r>
              <a:rPr lang="en-US" dirty="0" smtClean="0"/>
              <a:t>Vendor negotiations and bidding process delays</a:t>
            </a:r>
          </a:p>
          <a:p>
            <a:pPr lvl="1"/>
            <a:r>
              <a:rPr lang="en-US" dirty="0" smtClean="0"/>
              <a:t>Legislative requirements change and/or requirements not well defined/scope changes</a:t>
            </a:r>
          </a:p>
          <a:p>
            <a:pPr lvl="1"/>
            <a:r>
              <a:rPr lang="en-US" dirty="0" smtClean="0"/>
              <a:t>Turnover in project management and other key staff</a:t>
            </a:r>
          </a:p>
          <a:p>
            <a:pPr lvl="1"/>
            <a:r>
              <a:rPr lang="en-US" dirty="0" smtClean="0"/>
              <a:t>Cost and timelines were underestimated</a:t>
            </a:r>
          </a:p>
          <a:p>
            <a:pPr lvl="1"/>
            <a:r>
              <a:rPr lang="en-US" dirty="0" smtClean="0"/>
              <a:t>Lack of management support/stakeholder expectations not managed/priorities within agency changed</a:t>
            </a:r>
          </a:p>
          <a:p>
            <a:pPr lvl="1"/>
            <a:r>
              <a:rPr lang="en-US" dirty="0" smtClean="0"/>
              <a:t>Project objectives and roles and responsibilities not clearly defined or understood</a:t>
            </a:r>
          </a:p>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24</a:t>
            </a:fld>
            <a:endParaRPr lang="en-US" dirty="0"/>
          </a:p>
        </p:txBody>
      </p:sp>
    </p:spTree>
    <p:extLst>
      <p:ext uri="{BB962C8B-B14F-4D97-AF65-F5344CB8AC3E}">
        <p14:creationId xmlns:p14="http://schemas.microsoft.com/office/powerpoint/2010/main" val="3446373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 projects are reported to be more than 32 percent complete as of November 2013.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projects have been mapped according to the percent of which</a:t>
            </a:r>
            <a:r>
              <a:rPr lang="en-US" baseline="0" dirty="0" smtClean="0"/>
              <a:t> they are over budget and/or over schedule.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Quadrant 1 shows 17 projects that are both over budget and over schedule.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Quadrant 2 shows 10 projects that are at or under budget but over schedule.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Quadrant 3 shows projects 3 projects that are at or under budget and on or under schedule.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Quadrant 4 shows 3 projects that are over budget but are on or under schedule.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project is not mapped due to incomplete reporting (HHSC Enhanced Eligibility missing original end date).  </a:t>
            </a:r>
            <a:endParaRPr lang="en-US" dirty="0" smtClean="0"/>
          </a:p>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25</a:t>
            </a:fld>
            <a:endParaRPr lang="en-US" dirty="0"/>
          </a:p>
        </p:txBody>
      </p:sp>
    </p:spTree>
    <p:extLst>
      <p:ext uri="{BB962C8B-B14F-4D97-AF65-F5344CB8AC3E}">
        <p14:creationId xmlns:p14="http://schemas.microsoft.com/office/powerpoint/2010/main" val="4190611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27</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29</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31</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32</a:t>
            </a:fld>
            <a:endParaRPr lang="en-US" dirty="0"/>
          </a:p>
        </p:txBody>
      </p:sp>
    </p:spTree>
    <p:extLst>
      <p:ext uri="{BB962C8B-B14F-4D97-AF65-F5344CB8AC3E}">
        <p14:creationId xmlns:p14="http://schemas.microsoft.com/office/powerpoint/2010/main" val="4171898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33</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this</a:t>
            </a:r>
            <a:r>
              <a:rPr lang="en-US" baseline="0" dirty="0" smtClean="0"/>
              <a:t> project applied many of the factors mentioned in ‘Factors Contributing to Project Success’ slide.</a:t>
            </a:r>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35</a:t>
            </a:fld>
            <a:endParaRPr lang="en-US" dirty="0"/>
          </a:p>
        </p:txBody>
      </p:sp>
    </p:spTree>
    <p:extLst>
      <p:ext uri="{BB962C8B-B14F-4D97-AF65-F5344CB8AC3E}">
        <p14:creationId xmlns:p14="http://schemas.microsoft.com/office/powerpoint/2010/main" val="2709536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Impact for each bill </a:t>
            </a:r>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36</a:t>
            </a:fld>
            <a:endParaRPr lang="en-US" dirty="0"/>
          </a:p>
        </p:txBody>
      </p:sp>
    </p:spTree>
    <p:extLst>
      <p:ext uri="{BB962C8B-B14F-4D97-AF65-F5344CB8AC3E}">
        <p14:creationId xmlns:p14="http://schemas.microsoft.com/office/powerpoint/2010/main" val="1089415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r>
              <a:rPr lang="en-US" dirty="0" smtClean="0"/>
              <a:t>Texas Government Code 2054 requires agencies to use the Texas Project Delivery Framework (Framework) for major information resource projects (MIRPs) and certain major contracts. </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40</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rPr>
              <a:t>The</a:t>
            </a:r>
            <a:r>
              <a:rPr lang="en-US" baseline="0" dirty="0" smtClean="0">
                <a:latin typeface="Times New Roman" pitchFamily="18" charset="0"/>
              </a:rPr>
              <a:t> definition may seem obvious to experienced project managers. However, the boundaries of the project can get blurred when funding sources and contract requirements are used to define the boundaries of the project. It is critical that the PROJECT boundaries are separated from FUNDING AND CONTRACT  availability INITIALLY.  Ask yourself, what are our business needs/requirements?  Develop the project scope around solutions that will answer this question first. Then, scale back the scope, if needed, based on available funding. This way, you explore all alternatives to solving the business problem instead of focusing only on outsourcing the development, which is only one way to solve a problem. 	</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3</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r>
              <a:rPr lang="en-US" dirty="0" smtClean="0"/>
              <a:t>Texas Government Code 2054 requires agencies to use the Texas Project Delivery Framework (Framework) for major information resource projects (MIRPs) and certain major contracts. </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41</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42</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r>
              <a:rPr lang="en-US" dirty="0" smtClean="0">
                <a:latin typeface="Times New Roman" pitchFamily="18" charset="0"/>
              </a:rPr>
              <a:t>They cannot sign the contract until</a:t>
            </a:r>
            <a:r>
              <a:rPr lang="en-US" baseline="0" dirty="0" smtClean="0">
                <a:latin typeface="Times New Roman" pitchFamily="18" charset="0"/>
              </a:rPr>
              <a:t> they have approval from QAT.</a:t>
            </a:r>
            <a:endParaRPr lang="en-US" dirty="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43</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bullets on page 6 of</a:t>
            </a:r>
            <a:r>
              <a:rPr lang="en-US" baseline="0" dirty="0" smtClean="0"/>
              <a:t> QAT Annual Report. </a:t>
            </a:r>
          </a:p>
          <a:p>
            <a:r>
              <a:rPr lang="en-US" sz="1200" kern="1200" dirty="0" smtClean="0">
                <a:solidFill>
                  <a:schemeClr val="tx1"/>
                </a:solidFill>
                <a:effectLst/>
                <a:latin typeface="+mn-lt"/>
                <a:ea typeface="+mn-ea"/>
                <a:cs typeface="+mn-cs"/>
              </a:rPr>
              <a:t>Below is a summary of QAT’s significant observations during the review of the proposed business cases:</a:t>
            </a:r>
          </a:p>
          <a:p>
            <a:pPr lvl="0"/>
            <a:r>
              <a:rPr lang="en-US" sz="1200" kern="1200" dirty="0" smtClean="0">
                <a:solidFill>
                  <a:schemeClr val="tx1"/>
                </a:solidFill>
                <a:effectLst/>
                <a:latin typeface="+mn-lt"/>
                <a:ea typeface="+mn-ea"/>
                <a:cs typeface="+mn-cs"/>
              </a:rPr>
              <a:t>Many projects are initially being submitted without a full methodology of benefits having been quantified.  In addition, agencies did not always provide a methodology to quantify costs in their project deliverables. QAT met with agencies on multiple occasions to discuss their projects’ quantitative benefits section while DIR assisted them in providing sample methodologies that other agencies have used in their quantitative benefits section.</a:t>
            </a:r>
          </a:p>
          <a:p>
            <a:pPr lvl="0"/>
            <a:r>
              <a:rPr lang="en-US" sz="1200" kern="1200" dirty="0" smtClean="0">
                <a:solidFill>
                  <a:schemeClr val="tx1"/>
                </a:solidFill>
                <a:effectLst/>
                <a:latin typeface="+mn-lt"/>
                <a:ea typeface="+mn-ea"/>
                <a:cs typeface="+mn-cs"/>
              </a:rPr>
              <a:t>Agencies have communicated to QAT that they are reluctant to quantify benefits associated with the reduction in staff.  Agencies are concerned with having their full time equivalent count reduced if they tie efficiencies gained through the implementation of a new system to staffing.  </a:t>
            </a:r>
          </a:p>
          <a:p>
            <a:pPr lvl="0"/>
            <a:r>
              <a:rPr lang="en-US" sz="1200" kern="1200" dirty="0" smtClean="0">
                <a:solidFill>
                  <a:schemeClr val="tx1"/>
                </a:solidFill>
                <a:effectLst/>
                <a:latin typeface="+mn-lt"/>
                <a:ea typeface="+mn-ea"/>
                <a:cs typeface="+mn-cs"/>
              </a:rPr>
              <a:t>QAT identified a project at the Texas Education Agency that is using another related project as a financial placeholder.  That can cause a lack of clarity in accountability for business outcomes.</a:t>
            </a:r>
          </a:p>
          <a:p>
            <a:pPr lvl="0"/>
            <a:r>
              <a:rPr lang="en-US" sz="1200" kern="1200" dirty="0" smtClean="0">
                <a:solidFill>
                  <a:schemeClr val="tx1"/>
                </a:solidFill>
                <a:effectLst/>
                <a:latin typeface="+mn-lt"/>
                <a:ea typeface="+mn-ea"/>
                <a:cs typeface="+mn-cs"/>
              </a:rPr>
              <a:t>Some agencies indicate that they do not have enough qualified internal staff to develop a project. They typically must hire additional staff or outsource project development to a vendor. Agencies then use internal staff to oversee a vendor’s project manager.</a:t>
            </a:r>
          </a:p>
          <a:p>
            <a:pPr lvl="0"/>
            <a:r>
              <a:rPr lang="en-US" sz="1200" kern="1200" dirty="0" smtClean="0">
                <a:solidFill>
                  <a:schemeClr val="tx1"/>
                </a:solidFill>
                <a:effectLst/>
                <a:latin typeface="+mn-lt"/>
                <a:ea typeface="+mn-ea"/>
                <a:cs typeface="+mn-cs"/>
              </a:rPr>
              <a:t>While reviewing multiple project deliverables at some agencies, QAT noted that some projects were actually programs, which are collections of several projects.  DIR’s framework is intended to apply only to projects.  QAT met with these agencies and referred them to the framework instructions which provides guidance on how they should separate out the technology projects that are related to a program.</a:t>
            </a:r>
          </a:p>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44</a:t>
            </a:fld>
            <a:endParaRPr lang="en-US" dirty="0"/>
          </a:p>
        </p:txBody>
      </p:sp>
    </p:spTree>
    <p:extLst>
      <p:ext uri="{BB962C8B-B14F-4D97-AF65-F5344CB8AC3E}">
        <p14:creationId xmlns:p14="http://schemas.microsoft.com/office/powerpoint/2010/main" val="3730013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47</a:t>
            </a:fld>
            <a:endParaRPr lang="en-US" dirty="0"/>
          </a:p>
        </p:txBody>
      </p:sp>
    </p:spTree>
    <p:extLst>
      <p:ext uri="{BB962C8B-B14F-4D97-AF65-F5344CB8AC3E}">
        <p14:creationId xmlns:p14="http://schemas.microsoft.com/office/powerpoint/2010/main" val="2145572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rPr>
              <a:t>Framework Redesign Project: Tentative</a:t>
            </a:r>
            <a:r>
              <a:rPr lang="en-US" baseline="0" dirty="0" smtClean="0">
                <a:latin typeface="Times New Roman" pitchFamily="18" charset="0"/>
              </a:rPr>
              <a:t> Plan</a:t>
            </a:r>
            <a:endParaRPr lang="en-US" dirty="0" smtClean="0">
              <a:latin typeface="Times New Roman" pitchFamily="18" charset="0"/>
            </a:endParaRPr>
          </a:p>
          <a:p>
            <a:r>
              <a:rPr lang="en-US" dirty="0" smtClean="0">
                <a:latin typeface="Times New Roman" pitchFamily="18" charset="0"/>
              </a:rPr>
              <a:t>2013</a:t>
            </a:r>
          </a:p>
          <a:p>
            <a:r>
              <a:rPr lang="en-US" dirty="0" smtClean="0">
                <a:latin typeface="Times New Roman" pitchFamily="18" charset="0"/>
              </a:rPr>
              <a:t>November</a:t>
            </a:r>
            <a:r>
              <a:rPr lang="en-US" baseline="0" dirty="0" smtClean="0">
                <a:latin typeface="Times New Roman" pitchFamily="18" charset="0"/>
              </a:rPr>
              <a:t> and December: Planning Activities</a:t>
            </a:r>
          </a:p>
          <a:p>
            <a:r>
              <a:rPr lang="en-US" baseline="0" dirty="0" smtClean="0">
                <a:latin typeface="Times New Roman" pitchFamily="18" charset="0"/>
              </a:rPr>
              <a:t>2014</a:t>
            </a:r>
          </a:p>
          <a:p>
            <a:r>
              <a:rPr lang="en-US" baseline="0" dirty="0" smtClean="0">
                <a:latin typeface="Times New Roman" pitchFamily="18" charset="0"/>
              </a:rPr>
              <a:t>February: ROI calculation and other revisions to Workbook</a:t>
            </a:r>
          </a:p>
          <a:p>
            <a:r>
              <a:rPr lang="en-US" baseline="0" dirty="0" smtClean="0">
                <a:latin typeface="Times New Roman" pitchFamily="18" charset="0"/>
              </a:rPr>
              <a:t>March: Statewide Impact Analysis revisions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8" charset="0"/>
              </a:rPr>
              <a:t>April: </a:t>
            </a:r>
            <a:r>
              <a:rPr lang="en-US" sz="1200" dirty="0" smtClean="0"/>
              <a:t>Business Case Amendment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 EIR Accessibility checklist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June: Cloud services checklist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July: Single</a:t>
            </a:r>
            <a:r>
              <a:rPr lang="en-US" sz="1200" baseline="0" dirty="0" smtClean="0"/>
              <a:t> webpage containing required templates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August: </a:t>
            </a:r>
            <a:r>
              <a:rPr lang="en-US" sz="1200" dirty="0" smtClean="0"/>
              <a:t>Earned value calculations feasibility assessment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September:</a:t>
            </a:r>
            <a:r>
              <a:rPr lang="en-US" sz="1200" baseline="0" dirty="0" smtClean="0"/>
              <a:t> </a:t>
            </a:r>
            <a:r>
              <a:rPr lang="en-US" sz="1200" dirty="0" smtClean="0"/>
              <a:t>Project Delivery Templates, Handbook, and Instruction revisions</a:t>
            </a:r>
            <a:endParaRPr lang="en-US" sz="1200" dirty="0" smtClean="0">
              <a:solidFill>
                <a:srgbClr val="E2E7F4">
                  <a:lumMod val="25000"/>
                </a:srgb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November: Alignment of Review Gates with PMBOK processes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E2E7F4">
                    <a:lumMod val="25000"/>
                  </a:srgbClr>
                </a:solidFill>
              </a:rPr>
              <a:t>December: </a:t>
            </a:r>
            <a:r>
              <a:rPr lang="en-US" sz="1200" dirty="0" smtClean="0"/>
              <a:t>Procurement checklist</a:t>
            </a:r>
            <a:endParaRPr lang="en-US" sz="1200" dirty="0" smtClean="0">
              <a:solidFill>
                <a:srgbClr val="E2E7F4">
                  <a:lumMod val="25000"/>
                </a:srgbClr>
              </a:solidFill>
            </a:endParaRP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48</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7ADBFD-1070-49F4-A3B9-9DEF555ACC24}" type="slidenum">
              <a:rPr lang="en-US" smtClean="0"/>
              <a:t>50</a:t>
            </a:fld>
            <a:endParaRPr lang="en-US" dirty="0"/>
          </a:p>
        </p:txBody>
      </p:sp>
    </p:spTree>
    <p:extLst>
      <p:ext uri="{BB962C8B-B14F-4D97-AF65-F5344CB8AC3E}">
        <p14:creationId xmlns:p14="http://schemas.microsoft.com/office/powerpoint/2010/main" val="2915762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51</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4</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6</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7</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8</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9</a:t>
            </a:fld>
            <a:endParaRPr lang="en-US" dirty="0"/>
          </a:p>
        </p:txBody>
      </p:sp>
    </p:spTree>
    <p:extLst>
      <p:ext uri="{BB962C8B-B14F-4D97-AF65-F5344CB8AC3E}">
        <p14:creationId xmlns:p14="http://schemas.microsoft.com/office/powerpoint/2010/main" val="195786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8" charset="0"/>
              </a:rPr>
              <a:t> </a:t>
            </a:r>
          </a:p>
        </p:txBody>
      </p:sp>
      <p:sp>
        <p:nvSpPr>
          <p:cNvPr id="4" name="Slide Number Placeholder 3"/>
          <p:cNvSpPr>
            <a:spLocks noGrp="1"/>
          </p:cNvSpPr>
          <p:nvPr>
            <p:ph type="sldNum" sz="quarter" idx="10"/>
          </p:nvPr>
        </p:nvSpPr>
        <p:spPr/>
        <p:txBody>
          <a:bodyPr/>
          <a:lstStyle/>
          <a:p>
            <a:pPr>
              <a:defRPr/>
            </a:pPr>
            <a:fld id="{E7493132-5126-4B20-B845-4D3F530BBC82}" type="slidenum">
              <a:rPr lang="en-US" smtClean="0"/>
              <a:pPr>
                <a:defRPr/>
              </a:pPr>
              <a:t>10</a:t>
            </a:fld>
            <a:endParaRPr lang="en-US" dirty="0"/>
          </a:p>
        </p:txBody>
      </p:sp>
    </p:spTree>
    <p:extLst>
      <p:ext uri="{BB962C8B-B14F-4D97-AF65-F5344CB8AC3E}">
        <p14:creationId xmlns:p14="http://schemas.microsoft.com/office/powerpoint/2010/main" val="1957865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normAutofit/>
          </a:bodyPr>
          <a:lstStyle>
            <a:lvl1pPr>
              <a:defRPr sz="40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E3C4816-D90A-4835-840B-D3068092F895}" type="datetime1">
              <a:rPr lang="en-US" smtClean="0"/>
              <a:t>12/3/2013</a:t>
            </a:fld>
            <a:endParaRPr lang="en-US" dirty="0"/>
          </a:p>
        </p:txBody>
      </p:sp>
      <p:sp>
        <p:nvSpPr>
          <p:cNvPr id="5" name="Footer Placeholder 4"/>
          <p:cNvSpPr>
            <a:spLocks noGrp="1"/>
          </p:cNvSpPr>
          <p:nvPr>
            <p:ph type="ftr" sz="quarter" idx="11"/>
          </p:nvPr>
        </p:nvSpPr>
        <p:spPr/>
        <p:txBody>
          <a:bodyPr/>
          <a:lstStyle/>
          <a:p>
            <a:r>
              <a:rPr lang="en-US" dirty="0" smtClean="0"/>
              <a:t>Project Delivery Framework and Quality Assurance Training (QAT) </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18284765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65B8F7-32AC-46D9-AC9B-074C1750B3C2}" type="datetime1">
              <a:rPr lang="en-US" smtClean="0"/>
              <a:t>12/3/2013</a:t>
            </a:fld>
            <a:endParaRPr lang="en-US" dirty="0"/>
          </a:p>
        </p:txBody>
      </p:sp>
      <p:sp>
        <p:nvSpPr>
          <p:cNvPr id="5" name="Footer Placeholder 4"/>
          <p:cNvSpPr>
            <a:spLocks noGrp="1"/>
          </p:cNvSpPr>
          <p:nvPr>
            <p:ph type="ftr" sz="quarter" idx="11"/>
          </p:nvPr>
        </p:nvSpPr>
        <p:spPr/>
        <p:txBody>
          <a:bodyPr/>
          <a:lstStyle/>
          <a:p>
            <a:r>
              <a:rPr lang="en-US" smtClean="0"/>
              <a:t>Project Delivery Framework and Quality Assurance Training (QAT) </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7313297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6C5F59-7314-454D-8D38-067F16B71022}" type="datetime1">
              <a:rPr lang="en-US" smtClean="0"/>
              <a:t>12/3/2013</a:t>
            </a:fld>
            <a:endParaRPr lang="en-US" dirty="0"/>
          </a:p>
        </p:txBody>
      </p:sp>
      <p:sp>
        <p:nvSpPr>
          <p:cNvPr id="5" name="Footer Placeholder 4"/>
          <p:cNvSpPr>
            <a:spLocks noGrp="1"/>
          </p:cNvSpPr>
          <p:nvPr>
            <p:ph type="ftr" sz="quarter" idx="11"/>
          </p:nvPr>
        </p:nvSpPr>
        <p:spPr/>
        <p:txBody>
          <a:bodyPr/>
          <a:lstStyle/>
          <a:p>
            <a:r>
              <a:rPr lang="en-US" smtClean="0"/>
              <a:t>Project Delivery Framework and Quality Assurance Training (QAT) </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100973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8B9A621-F4F9-48A1-9162-38E0E09F7D0D}" type="datetime1">
              <a:rPr lang="en-US" smtClean="0"/>
              <a:t>12/3/2013</a:t>
            </a:fld>
            <a:endParaRPr lang="en-US" dirty="0"/>
          </a:p>
        </p:txBody>
      </p:sp>
      <p:sp>
        <p:nvSpPr>
          <p:cNvPr id="5" name="Footer Placeholder 4"/>
          <p:cNvSpPr>
            <a:spLocks noGrp="1"/>
          </p:cNvSpPr>
          <p:nvPr>
            <p:ph type="ftr" sz="quarter" idx="11"/>
          </p:nvPr>
        </p:nvSpPr>
        <p:spPr/>
        <p:txBody>
          <a:bodyPr/>
          <a:lstStyle/>
          <a:p>
            <a:r>
              <a:rPr lang="en-US" smtClean="0"/>
              <a:t>Project Delivery Framework and Quality Assurance Training (QAT) </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381414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normAutofit/>
          </a:bodyPr>
          <a:lstStyle>
            <a:lvl1pPr algn="l">
              <a:defRPr sz="3200" b="1" cap="all">
                <a:solidFill>
                  <a:schemeClr val="tx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D0045-558E-4D18-B8C1-E46B04CF236A}" type="datetime1">
              <a:rPr lang="en-US" smtClean="0"/>
              <a:t>12/3/2013</a:t>
            </a:fld>
            <a:endParaRPr lang="en-US" dirty="0"/>
          </a:p>
        </p:txBody>
      </p:sp>
      <p:sp>
        <p:nvSpPr>
          <p:cNvPr id="5" name="Footer Placeholder 4"/>
          <p:cNvSpPr>
            <a:spLocks noGrp="1"/>
          </p:cNvSpPr>
          <p:nvPr>
            <p:ph type="ftr" sz="quarter" idx="11"/>
          </p:nvPr>
        </p:nvSpPr>
        <p:spPr/>
        <p:txBody>
          <a:bodyPr/>
          <a:lstStyle/>
          <a:p>
            <a:r>
              <a:rPr lang="en-US" smtClean="0"/>
              <a:t>Project Delivery Framework and Quality Assurance Training (QAT) </a:t>
            </a:r>
            <a:endParaRPr lang="en-US" dirty="0"/>
          </a:p>
        </p:txBody>
      </p:sp>
      <p:sp>
        <p:nvSpPr>
          <p:cNvPr id="6" name="Slide Number Placeholder 5"/>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80310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28600" y="1798637"/>
            <a:ext cx="42672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98637"/>
            <a:ext cx="42672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1567953-7A89-473E-BD3B-FB098E93C6DC}" type="datetime1">
              <a:rPr lang="en-US" smtClean="0"/>
              <a:t>12/3/2013</a:t>
            </a:fld>
            <a:endParaRPr lang="en-US" dirty="0"/>
          </a:p>
        </p:txBody>
      </p:sp>
      <p:sp>
        <p:nvSpPr>
          <p:cNvPr id="6" name="Footer Placeholder 5"/>
          <p:cNvSpPr>
            <a:spLocks noGrp="1"/>
          </p:cNvSpPr>
          <p:nvPr>
            <p:ph type="ftr" sz="quarter" idx="11"/>
          </p:nvPr>
        </p:nvSpPr>
        <p:spPr/>
        <p:txBody>
          <a:bodyPr/>
          <a:lstStyle/>
          <a:p>
            <a:r>
              <a:rPr lang="en-US" dirty="0" smtClean="0"/>
              <a:t>Project Delivery Framework and Quality Assurance Training (QAT) </a:t>
            </a:r>
            <a:endParaRPr lang="en-US" dirty="0"/>
          </a:p>
        </p:txBody>
      </p:sp>
      <p:sp>
        <p:nvSpPr>
          <p:cNvPr id="7" name="Slide Number Placeholder 6"/>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18973332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ED622EB-0C27-4B67-87B0-B057AF2C97E8}" type="datetime1">
              <a:rPr lang="en-US" smtClean="0"/>
              <a:t>12/3/2013</a:t>
            </a:fld>
            <a:endParaRPr lang="en-US" dirty="0"/>
          </a:p>
        </p:txBody>
      </p:sp>
      <p:sp>
        <p:nvSpPr>
          <p:cNvPr id="8" name="Footer Placeholder 7"/>
          <p:cNvSpPr>
            <a:spLocks noGrp="1"/>
          </p:cNvSpPr>
          <p:nvPr>
            <p:ph type="ftr" sz="quarter" idx="11"/>
          </p:nvPr>
        </p:nvSpPr>
        <p:spPr/>
        <p:txBody>
          <a:bodyPr/>
          <a:lstStyle/>
          <a:p>
            <a:r>
              <a:rPr lang="en-US" smtClean="0"/>
              <a:t>Project Delivery Framework and Quality Assurance Training (QAT) </a:t>
            </a:r>
            <a:endParaRPr lang="en-US" dirty="0"/>
          </a:p>
        </p:txBody>
      </p:sp>
      <p:sp>
        <p:nvSpPr>
          <p:cNvPr id="9" name="Slide Number Placeholder 8"/>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0670929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008C07-B9EB-4168-A846-6B2DE46A814A}" type="datetime1">
              <a:rPr lang="en-US" smtClean="0"/>
              <a:t>12/3/2013</a:t>
            </a:fld>
            <a:endParaRPr lang="en-US" dirty="0"/>
          </a:p>
        </p:txBody>
      </p:sp>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
        <p:nvSpPr>
          <p:cNvPr id="5" name="Slide Number Placeholder 4"/>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8267955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C324C-0C86-4E75-99BF-EFE2AA648731}" type="datetime1">
              <a:rPr lang="en-US" smtClean="0"/>
              <a:t>12/3/2013</a:t>
            </a:fld>
            <a:endParaRPr lang="en-US" dirty="0"/>
          </a:p>
        </p:txBody>
      </p:sp>
      <p:sp>
        <p:nvSpPr>
          <p:cNvPr id="3" name="Footer Placeholder 2"/>
          <p:cNvSpPr>
            <a:spLocks noGrp="1"/>
          </p:cNvSpPr>
          <p:nvPr>
            <p:ph type="ftr" sz="quarter" idx="11"/>
          </p:nvPr>
        </p:nvSpPr>
        <p:spPr/>
        <p:txBody>
          <a:bodyPr/>
          <a:lstStyle/>
          <a:p>
            <a:r>
              <a:rPr lang="en-US" smtClean="0"/>
              <a:t>Project Delivery Framework and Quality Assurance Training (QAT) </a:t>
            </a:r>
            <a:endParaRPr lang="en-US" dirty="0"/>
          </a:p>
        </p:txBody>
      </p:sp>
      <p:sp>
        <p:nvSpPr>
          <p:cNvPr id="4" name="Slide Number Placeholder 3"/>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38610141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371600"/>
            <a:ext cx="3968750" cy="490907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6BBCE036-E522-46C2-8BF2-222C9E8442FA}" type="datetime1">
              <a:rPr lang="en-US" smtClean="0"/>
              <a:t>12/3/2013</a:t>
            </a:fld>
            <a:endParaRPr lang="en-US" dirty="0"/>
          </a:p>
        </p:txBody>
      </p:sp>
      <p:sp>
        <p:nvSpPr>
          <p:cNvPr id="6" name="Footer Placeholder 5"/>
          <p:cNvSpPr>
            <a:spLocks noGrp="1"/>
          </p:cNvSpPr>
          <p:nvPr>
            <p:ph type="ftr" sz="quarter" idx="11"/>
          </p:nvPr>
        </p:nvSpPr>
        <p:spPr/>
        <p:txBody>
          <a:bodyPr/>
          <a:lstStyle/>
          <a:p>
            <a:r>
              <a:rPr lang="en-US" smtClean="0"/>
              <a:t>Project Delivery Framework and Quality Assurance Training (QAT) </a:t>
            </a:r>
            <a:endParaRPr lang="en-US" dirty="0"/>
          </a:p>
        </p:txBody>
      </p:sp>
      <p:sp>
        <p:nvSpPr>
          <p:cNvPr id="7" name="Slide Number Placeholder 6"/>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25490526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DBEFC-C80F-4AA5-A840-A34CF69022EA}" type="datetime1">
              <a:rPr lang="en-US" smtClean="0"/>
              <a:t>12/3/2013</a:t>
            </a:fld>
            <a:endParaRPr lang="en-US" dirty="0"/>
          </a:p>
        </p:txBody>
      </p:sp>
      <p:sp>
        <p:nvSpPr>
          <p:cNvPr id="6" name="Footer Placeholder 5"/>
          <p:cNvSpPr>
            <a:spLocks noGrp="1"/>
          </p:cNvSpPr>
          <p:nvPr>
            <p:ph type="ftr" sz="quarter" idx="11"/>
          </p:nvPr>
        </p:nvSpPr>
        <p:spPr/>
        <p:txBody>
          <a:bodyPr/>
          <a:lstStyle/>
          <a:p>
            <a:r>
              <a:rPr lang="en-US" smtClean="0"/>
              <a:t>Project Delivery Framework and Quality Assurance Training (QAT) </a:t>
            </a:r>
            <a:endParaRPr lang="en-US" dirty="0"/>
          </a:p>
        </p:txBody>
      </p:sp>
      <p:sp>
        <p:nvSpPr>
          <p:cNvPr id="7" name="Slide Number Placeholder 6"/>
          <p:cNvSpPr>
            <a:spLocks noGrp="1"/>
          </p:cNvSpPr>
          <p:nvPr>
            <p:ph type="sldNum" sz="quarter" idx="12"/>
          </p:nvPr>
        </p:nvSpPr>
        <p:spPr/>
        <p:txBody>
          <a:bodyPr/>
          <a:lstStyle/>
          <a:p>
            <a:fld id="{EDC8AA99-7238-42D3-B68A-A4E1B56FEE73}" type="slidenum">
              <a:rPr lang="en-US" smtClean="0"/>
              <a:t>‹#›</a:t>
            </a:fld>
            <a:endParaRPr lang="en-US" dirty="0"/>
          </a:p>
        </p:txBody>
      </p:sp>
    </p:spTree>
    <p:extLst>
      <p:ext uri="{BB962C8B-B14F-4D97-AF65-F5344CB8AC3E}">
        <p14:creationId xmlns:p14="http://schemas.microsoft.com/office/powerpoint/2010/main" val="18891388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BA3D-B6BA-478C-9A29-AFC7ADCF0FA0}" type="datetime1">
              <a:rPr lang="en-US" smtClean="0"/>
              <a:t>12/3/2013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Delivery Framework and Quality Assurance Training (QAT) </a:t>
            </a:r>
            <a:endParaRPr lang="en-US" dirty="0"/>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8AA99-7238-42D3-B68A-A4E1B56FEE73}" type="slidenum">
              <a:rPr lang="en-US" smtClean="0"/>
              <a:t>‹#›</a:t>
            </a:fld>
            <a:endParaRPr lang="en-US" dirty="0"/>
          </a:p>
        </p:txBody>
      </p:sp>
    </p:spTree>
    <p:extLst>
      <p:ext uri="{BB962C8B-B14F-4D97-AF65-F5344CB8AC3E}">
        <p14:creationId xmlns:p14="http://schemas.microsoft.com/office/powerpoint/2010/main" val="411608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32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hyperlink" Target="http://www.dir.texas.gov/management/projectdelivery/projectframework/pages/submissionapproval.aspx#quickref" TargetMode="External"/><Relationship Id="rId2" Type="http://schemas.openxmlformats.org/officeDocument/2006/relationships/hyperlink" Target="mailto:projectdelivery@dir.texas.gov" TargetMode="External"/><Relationship Id="rId1" Type="http://schemas.openxmlformats.org/officeDocument/2006/relationships/slideLayout" Target="../slideLayouts/slideLayout2.xml"/><Relationship Id="rId6" Type="http://schemas.openxmlformats.org/officeDocument/2006/relationships/hyperlink" Target="http://www.window.state.tx.us/procurement/res/CAT/" TargetMode="External"/><Relationship Id="rId5" Type="http://schemas.openxmlformats.org/officeDocument/2006/relationships/hyperlink" Target="http://qat.state.tx.us/pubs.htm" TargetMode="External"/><Relationship Id="rId4" Type="http://schemas.openxmlformats.org/officeDocument/2006/relationships/hyperlink" Target="http://www.dir.texas.gov/management/projectdelivery/Pages/Overview.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8693075" cy="2667000"/>
          </a:xfrm>
        </p:spPr>
        <p:txBody>
          <a:bodyPr>
            <a:normAutofit/>
          </a:bodyPr>
          <a:lstStyle/>
          <a:p>
            <a:pPr algn="ctr"/>
            <a:r>
              <a:rPr lang="en-US" altLang="en-US" dirty="0"/>
              <a:t>Texas Project </a:t>
            </a:r>
            <a:r>
              <a:rPr lang="en-US" altLang="en-US" dirty="0" smtClean="0"/>
              <a:t>Delivery Framework </a:t>
            </a:r>
            <a:r>
              <a:rPr lang="en-US" altLang="en-US" dirty="0"/>
              <a:t>and Quality Assurance Team (QAT) </a:t>
            </a:r>
            <a:endParaRPr lang="en-US" sz="4000" dirty="0">
              <a:effectLst>
                <a:glow rad="63500">
                  <a:schemeClr val="accent1">
                    <a:satMod val="175000"/>
                    <a:alpha val="40000"/>
                  </a:schemeClr>
                </a:glow>
              </a:effectLst>
            </a:endParaRPr>
          </a:p>
        </p:txBody>
      </p:sp>
      <p:sp>
        <p:nvSpPr>
          <p:cNvPr id="6" name="Subtitle 5"/>
          <p:cNvSpPr>
            <a:spLocks noGrp="1"/>
          </p:cNvSpPr>
          <p:nvPr>
            <p:ph type="subTitle" idx="1"/>
          </p:nvPr>
        </p:nvSpPr>
        <p:spPr>
          <a:xfrm>
            <a:off x="2417944" y="3886200"/>
            <a:ext cx="4250961" cy="1134269"/>
          </a:xfrm>
        </p:spPr>
        <p:txBody>
          <a:bodyPr anchor="ctr">
            <a:normAutofit fontScale="92500" lnSpcReduction="10000"/>
          </a:bodyPr>
          <a:lstStyle/>
          <a:p>
            <a:pPr algn="ctr"/>
            <a:r>
              <a:rPr lang="en-US" altLang="en-US" sz="2400" dirty="0" smtClean="0"/>
              <a:t>December </a:t>
            </a:r>
            <a:r>
              <a:rPr lang="en-US" altLang="en-US" sz="2400" dirty="0"/>
              <a:t>4, 2013</a:t>
            </a:r>
          </a:p>
          <a:p>
            <a:pPr algn="ctr"/>
            <a:r>
              <a:rPr lang="en-US" altLang="en-US" sz="2400" dirty="0"/>
              <a:t>J.J. Pickle Research Campus</a:t>
            </a:r>
          </a:p>
          <a:p>
            <a:pPr algn="ctr"/>
            <a:r>
              <a:rPr lang="en-US" altLang="en-US" sz="2400" dirty="0"/>
              <a:t>Austin, Texas</a:t>
            </a:r>
          </a:p>
          <a:p>
            <a:pPr algn="ctr"/>
            <a:endParaRPr lang="en-US" sz="2400" dirty="0"/>
          </a:p>
        </p:txBody>
      </p:sp>
      <p:pic>
        <p:nvPicPr>
          <p:cNvPr id="5" name="Picture 18" descr="State logo"/>
          <p:cNvPicPr>
            <a:picLocks noChangeAspect="1" noChangeArrowheads="1"/>
          </p:cNvPicPr>
          <p:nvPr/>
        </p:nvPicPr>
        <p:blipFill>
          <a:blip r:embed="rId3" cstate="print"/>
          <a:srcRect/>
          <a:stretch>
            <a:fillRect/>
          </a:stretch>
        </p:blipFill>
        <p:spPr bwMode="auto">
          <a:xfrm>
            <a:off x="3887788" y="228600"/>
            <a:ext cx="1236662" cy="1236663"/>
          </a:xfrm>
          <a:prstGeom prst="rect">
            <a:avLst/>
          </a:prstGeom>
          <a:noFill/>
          <a:ln w="9525">
            <a:noFill/>
            <a:miter lim="800000"/>
            <a:headEnd/>
            <a:tailEnd/>
          </a:ln>
        </p:spPr>
      </p:pic>
      <p:pic>
        <p:nvPicPr>
          <p:cNvPr id="7" name="Picture 6" descr="John Keel, CPA" title="State of Texas State Auditor Sea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191125"/>
            <a:ext cx="1066800" cy="1285875"/>
          </a:xfrm>
          <a:prstGeom prst="rect">
            <a:avLst/>
          </a:prstGeom>
        </p:spPr>
      </p:pic>
      <p:pic>
        <p:nvPicPr>
          <p:cNvPr id="4" name="Picture 2" descr="DI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1950" y="5562600"/>
            <a:ext cx="1162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txBox="1">
            <a:spLocks/>
          </p:cNvSpPr>
          <p:nvPr/>
        </p:nvSpPr>
        <p:spPr>
          <a:xfrm>
            <a:off x="5715000" y="5455787"/>
            <a:ext cx="2362200" cy="756549"/>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2800" b="1" kern="1200">
                <a:solidFill>
                  <a:schemeClr val="tx1"/>
                </a:solidFill>
                <a:effectLst/>
                <a:latin typeface="+mn-lt"/>
                <a:ea typeface="+mn-ea"/>
                <a:cs typeface="+mn-cs"/>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400" dirty="0" smtClean="0">
                <a:solidFill>
                  <a:srgbClr val="002060"/>
                </a:solidFill>
              </a:rPr>
              <a:t>Legislative Budget Board</a:t>
            </a:r>
            <a:endParaRPr lang="en-US" sz="2400" dirty="0">
              <a:solidFill>
                <a:srgbClr val="002060"/>
              </a:solidFill>
            </a:endParaRPr>
          </a:p>
        </p:txBody>
      </p:sp>
    </p:spTree>
    <p:extLst>
      <p:ext uri="{BB962C8B-B14F-4D97-AF65-F5344CB8AC3E}">
        <p14:creationId xmlns:p14="http://schemas.microsoft.com/office/powerpoint/2010/main" val="2713551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10</a:t>
            </a:fld>
            <a:endParaRPr lang="en-US" dirty="0"/>
          </a:p>
        </p:txBody>
      </p:sp>
      <p:sp>
        <p:nvSpPr>
          <p:cNvPr id="2046978" name="Rectangle 2"/>
          <p:cNvSpPr>
            <a:spLocks noGrp="1" noChangeArrowheads="1"/>
          </p:cNvSpPr>
          <p:nvPr>
            <p:ph type="title"/>
          </p:nvPr>
        </p:nvSpPr>
        <p:spPr/>
        <p:txBody>
          <a:bodyPr/>
          <a:lstStyle/>
          <a:p>
            <a:r>
              <a:rPr lang="en-US" i="1" dirty="0" smtClean="0"/>
              <a:t>MIRP Definition </a:t>
            </a:r>
            <a:r>
              <a:rPr lang="en-US" i="1" dirty="0"/>
              <a:t>Question: </a:t>
            </a:r>
            <a:r>
              <a:rPr lang="en-US" i="1" dirty="0" smtClean="0"/>
              <a:t>5</a:t>
            </a:r>
            <a:endParaRPr lang="en-US" dirty="0" smtClean="0"/>
          </a:p>
        </p:txBody>
      </p:sp>
      <p:sp>
        <p:nvSpPr>
          <p:cNvPr id="89092" name="Rectangle 3"/>
          <p:cNvSpPr>
            <a:spLocks noGrp="1" noChangeArrowheads="1"/>
          </p:cNvSpPr>
          <p:nvPr>
            <p:ph idx="1"/>
          </p:nvPr>
        </p:nvSpPr>
        <p:spPr/>
        <p:txBody>
          <a:bodyPr>
            <a:noAutofit/>
          </a:bodyPr>
          <a:lstStyle/>
          <a:p>
            <a:r>
              <a:rPr lang="en-US" sz="2000" dirty="0"/>
              <a:t>Your agency has </a:t>
            </a:r>
            <a:r>
              <a:rPr lang="en-US" sz="2000" dirty="0" smtClean="0"/>
              <a:t>recently </a:t>
            </a:r>
            <a:r>
              <a:rPr lang="en-US" sz="2000" dirty="0"/>
              <a:t>implemented a new online health benefits claims and payment processing system. </a:t>
            </a:r>
            <a:r>
              <a:rPr lang="en-US" sz="2000" dirty="0" smtClean="0"/>
              <a:t> After production roll-out,  you are asked by management to “enhance the system”  by incorporating  requirements that  will meet </a:t>
            </a:r>
            <a:r>
              <a:rPr lang="en-US" sz="2000" u="sng" dirty="0" smtClean="0"/>
              <a:t>new</a:t>
            </a:r>
            <a:r>
              <a:rPr lang="en-US" sz="2000" dirty="0" smtClean="0"/>
              <a:t> legislatively mandated policies and procedures.</a:t>
            </a:r>
            <a:endParaRPr lang="en-US" sz="2000" dirty="0"/>
          </a:p>
          <a:p>
            <a:pPr marL="0" indent="0">
              <a:buNone/>
            </a:pPr>
            <a:endParaRPr lang="en-US" sz="2000" dirty="0"/>
          </a:p>
          <a:p>
            <a:pPr marL="0" indent="0">
              <a:buNone/>
            </a:pPr>
            <a:r>
              <a:rPr lang="en-US" sz="2000" dirty="0"/>
              <a:t>Will this be a new project or is it part of maintaining (maintenance) the new system?</a:t>
            </a:r>
          </a:p>
          <a:p>
            <a:pPr marL="0" indent="0">
              <a:buNone/>
            </a:pPr>
            <a:endParaRPr lang="en-US" sz="2000" dirty="0"/>
          </a:p>
          <a:p>
            <a:pPr marL="514350" indent="-514350">
              <a:buAutoNum type="alphaUcParenR"/>
            </a:pPr>
            <a:r>
              <a:rPr lang="en-US" sz="2000" dirty="0"/>
              <a:t>It is considered maintenance </a:t>
            </a:r>
            <a:r>
              <a:rPr lang="en-US" sz="2000" dirty="0" smtClean="0"/>
              <a:t>and we </a:t>
            </a:r>
            <a:r>
              <a:rPr lang="en-US" sz="2000" dirty="0"/>
              <a:t>plan to address the enhancements using the existing </a:t>
            </a:r>
            <a:r>
              <a:rPr lang="en-US" sz="2000" dirty="0" smtClean="0"/>
              <a:t>vendor contract</a:t>
            </a:r>
            <a:r>
              <a:rPr lang="en-US" sz="2000" dirty="0"/>
              <a:t>.</a:t>
            </a:r>
          </a:p>
          <a:p>
            <a:pPr marL="514350" indent="-514350">
              <a:buAutoNum type="alphaUcParenR"/>
            </a:pPr>
            <a:r>
              <a:rPr lang="en-US" sz="2000" dirty="0"/>
              <a:t>It is considered a new project and may be an MIRP depending on costs, timeline, and other criteria given in  </a:t>
            </a:r>
            <a:r>
              <a:rPr lang="en-US" sz="2000" dirty="0" smtClean="0"/>
              <a:t>Govt. </a:t>
            </a:r>
            <a:r>
              <a:rPr lang="en-US" sz="2000" dirty="0"/>
              <a:t>Code 2054.</a:t>
            </a:r>
          </a:p>
          <a:p>
            <a:pPr marL="514350" indent="-514350">
              <a:buAutoNum type="alphaUcParenR"/>
            </a:pPr>
            <a:r>
              <a:rPr lang="en-US" sz="2000" dirty="0"/>
              <a:t>Neither of the above</a:t>
            </a:r>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818199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11</a:t>
            </a:fld>
            <a:endParaRPr lang="en-US" dirty="0"/>
          </a:p>
        </p:txBody>
      </p:sp>
      <p:sp>
        <p:nvSpPr>
          <p:cNvPr id="2046978" name="Rectangle 2"/>
          <p:cNvSpPr>
            <a:spLocks noGrp="1" noChangeArrowheads="1"/>
          </p:cNvSpPr>
          <p:nvPr>
            <p:ph type="title"/>
          </p:nvPr>
        </p:nvSpPr>
        <p:spPr/>
        <p:txBody>
          <a:bodyPr/>
          <a:lstStyle/>
          <a:p>
            <a:r>
              <a:rPr lang="en-US" dirty="0" smtClean="0"/>
              <a:t>Do You Feel Like This Sometimes? </a:t>
            </a:r>
          </a:p>
        </p:txBody>
      </p:sp>
      <p:pic>
        <p:nvPicPr>
          <p:cNvPr id="1029" name="Picture 5" descr="Picture shows a female juggling apples." title="Juggler"/>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89065" y="1524000"/>
            <a:ext cx="3887935" cy="460777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99845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12</a:t>
            </a:fld>
            <a:endParaRPr lang="en-US" dirty="0"/>
          </a:p>
        </p:txBody>
      </p:sp>
      <p:sp>
        <p:nvSpPr>
          <p:cNvPr id="2" name="Title 1"/>
          <p:cNvSpPr>
            <a:spLocks noGrp="1"/>
          </p:cNvSpPr>
          <p:nvPr>
            <p:ph type="title"/>
          </p:nvPr>
        </p:nvSpPr>
        <p:spPr/>
        <p:txBody>
          <a:bodyPr/>
          <a:lstStyle/>
          <a:p>
            <a:r>
              <a:rPr lang="en-US" dirty="0" smtClean="0"/>
              <a:t>Or this?</a:t>
            </a:r>
            <a:endParaRPr lang="en-US" dirty="0"/>
          </a:p>
        </p:txBody>
      </p:sp>
      <p:pic>
        <p:nvPicPr>
          <p:cNvPr id="7" name="Content Placeholder 6" descr="Picture shows a hand taking notes." title="Note Tak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71" y="2514600"/>
            <a:ext cx="6531429" cy="2362200"/>
          </a:xfrm>
        </p:spPr>
      </p:pic>
      <p:sp>
        <p:nvSpPr>
          <p:cNvPr id="4" name="Footer Placeholder 3"/>
          <p:cNvSpPr>
            <a:spLocks noGrp="1"/>
          </p:cNvSpPr>
          <p:nvPr>
            <p:ph type="ftr" sz="quarter" idx="11"/>
          </p:nvPr>
        </p:nvSpPr>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901620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13</a:t>
            </a:fld>
            <a:endParaRPr lang="en-US" dirty="0"/>
          </a:p>
        </p:txBody>
      </p:sp>
      <p:sp>
        <p:nvSpPr>
          <p:cNvPr id="2046978" name="Rectangle 2"/>
          <p:cNvSpPr>
            <a:spLocks noGrp="1" noChangeArrowheads="1"/>
          </p:cNvSpPr>
          <p:nvPr>
            <p:ph type="title"/>
          </p:nvPr>
        </p:nvSpPr>
        <p:spPr/>
        <p:txBody>
          <a:bodyPr/>
          <a:lstStyle/>
          <a:p>
            <a:r>
              <a:rPr lang="en-US" dirty="0" smtClean="0"/>
              <a:t>1 Texas Administrative Code (TAC) 216</a:t>
            </a:r>
            <a:br>
              <a:rPr lang="en-US" dirty="0" smtClean="0"/>
            </a:br>
            <a:r>
              <a:rPr lang="en-US" dirty="0" smtClean="0"/>
              <a:t>Project Management Practices</a:t>
            </a:r>
          </a:p>
        </p:txBody>
      </p:sp>
      <p:sp>
        <p:nvSpPr>
          <p:cNvPr id="89092" name="Rectangle 3"/>
          <p:cNvSpPr>
            <a:spLocks noGrp="1" noChangeArrowheads="1"/>
          </p:cNvSpPr>
          <p:nvPr>
            <p:ph idx="1"/>
          </p:nvPr>
        </p:nvSpPr>
        <p:spPr/>
        <p:txBody>
          <a:bodyPr/>
          <a:lstStyle/>
          <a:p>
            <a:r>
              <a:rPr lang="en-US" dirty="0"/>
              <a:t>Agencies should:</a:t>
            </a:r>
          </a:p>
          <a:p>
            <a:pPr lvl="1"/>
            <a:r>
              <a:rPr lang="en-US" dirty="0"/>
              <a:t>Have project management practices that are documented, repeatable, and include a single reference </a:t>
            </a:r>
            <a:r>
              <a:rPr lang="en-US" dirty="0" smtClean="0"/>
              <a:t>source  </a:t>
            </a:r>
          </a:p>
          <a:p>
            <a:pPr lvl="1"/>
            <a:r>
              <a:rPr lang="en-US" dirty="0" smtClean="0"/>
              <a:t>Include </a:t>
            </a:r>
            <a:r>
              <a:rPr lang="en-US" dirty="0"/>
              <a:t>a method for delivery of projects that solves business problems</a:t>
            </a:r>
          </a:p>
          <a:p>
            <a:pPr lvl="1"/>
            <a:r>
              <a:rPr lang="en-US" dirty="0"/>
              <a:t>Include a method for governing application of project management practices</a:t>
            </a:r>
          </a:p>
          <a:p>
            <a:pPr lvl="1"/>
            <a:r>
              <a:rPr lang="en-US" dirty="0"/>
              <a:t>Include a project classification method developed by DIR, the agency, or another source </a:t>
            </a:r>
          </a:p>
          <a:p>
            <a:pPr lvl="1"/>
            <a:r>
              <a:rPr lang="en-US" dirty="0"/>
              <a:t>Include a method to periodically review, assess, monitor, and measure the impact of the project management practices </a:t>
            </a:r>
          </a:p>
          <a:p>
            <a:pPr lvl="1"/>
            <a:r>
              <a:rPr lang="en-US" dirty="0"/>
              <a:t>Align PM practices with use of the Framework (agency can accommodate use of other frameworks)</a:t>
            </a:r>
          </a:p>
          <a:p>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368031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14</a:t>
            </a:fld>
            <a:endParaRPr lang="en-US" dirty="0"/>
          </a:p>
        </p:txBody>
      </p:sp>
      <p:sp>
        <p:nvSpPr>
          <p:cNvPr id="2046978" name="Rectangle 2"/>
          <p:cNvSpPr>
            <a:spLocks noGrp="1" noChangeArrowheads="1"/>
          </p:cNvSpPr>
          <p:nvPr>
            <p:ph type="title"/>
          </p:nvPr>
        </p:nvSpPr>
        <p:spPr/>
        <p:txBody>
          <a:bodyPr/>
          <a:lstStyle/>
          <a:p>
            <a:r>
              <a:rPr lang="en-US" dirty="0" smtClean="0"/>
              <a:t>Why is 1 TAC 216 important for MIRPs?</a:t>
            </a:r>
          </a:p>
        </p:txBody>
      </p:sp>
      <p:sp>
        <p:nvSpPr>
          <p:cNvPr id="89092" name="Rectangle 3"/>
          <p:cNvSpPr>
            <a:spLocks noGrp="1" noChangeArrowheads="1"/>
          </p:cNvSpPr>
          <p:nvPr>
            <p:ph idx="1"/>
          </p:nvPr>
        </p:nvSpPr>
        <p:spPr/>
        <p:txBody>
          <a:bodyPr>
            <a:normAutofit lnSpcReduction="10000"/>
          </a:bodyPr>
          <a:lstStyle/>
          <a:p>
            <a:pPr marL="0" indent="0">
              <a:buNone/>
            </a:pPr>
            <a:r>
              <a:rPr lang="en-US" dirty="0" smtClean="0"/>
              <a:t>Agencies need a consistent way to develop the information required for Framework deliverables:</a:t>
            </a:r>
          </a:p>
          <a:p>
            <a:pPr marL="0" indent="0">
              <a:buNone/>
            </a:pPr>
            <a:endParaRPr lang="en-US" dirty="0" smtClean="0"/>
          </a:p>
          <a:p>
            <a:r>
              <a:rPr lang="en-US" dirty="0" smtClean="0"/>
              <a:t>Costing and benefits calculation methods </a:t>
            </a:r>
          </a:p>
          <a:p>
            <a:r>
              <a:rPr lang="en-US" dirty="0" smtClean="0"/>
              <a:t>Level of authority given to Project Manager</a:t>
            </a:r>
          </a:p>
          <a:p>
            <a:r>
              <a:rPr lang="en-US" dirty="0" smtClean="0"/>
              <a:t>Processes for project management and governance: Issue </a:t>
            </a:r>
            <a:r>
              <a:rPr lang="en-US" dirty="0"/>
              <a:t>R</a:t>
            </a:r>
            <a:r>
              <a:rPr lang="en-US" dirty="0" smtClean="0"/>
              <a:t>esolution, Risk </a:t>
            </a:r>
            <a:r>
              <a:rPr lang="en-US" dirty="0"/>
              <a:t>M</a:t>
            </a:r>
            <a:r>
              <a:rPr lang="en-US" dirty="0" smtClean="0"/>
              <a:t>anagement, Integration, Scope, Time, Communication, Quality, are some examples</a:t>
            </a:r>
          </a:p>
          <a:p>
            <a:pPr marL="0" indent="0">
              <a:buNone/>
            </a:pPr>
            <a:endParaRPr lang="en-US" dirty="0"/>
          </a:p>
          <a:p>
            <a:pPr marL="0" indent="0">
              <a:buNone/>
            </a:pPr>
            <a:r>
              <a:rPr lang="en-US" dirty="0" smtClean="0"/>
              <a:t>The Texas Project Delivery Framework is not a substitute for  project management processes and practices within an agency. It is a complement to it.</a:t>
            </a:r>
          </a:p>
          <a:p>
            <a:pPr marL="0"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584268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15</a:t>
            </a:fld>
            <a:endParaRPr lang="en-US" dirty="0"/>
          </a:p>
        </p:txBody>
      </p:sp>
      <p:sp>
        <p:nvSpPr>
          <p:cNvPr id="2046978" name="Rectangle 2"/>
          <p:cNvSpPr>
            <a:spLocks noGrp="1" noChangeArrowheads="1"/>
          </p:cNvSpPr>
          <p:nvPr>
            <p:ph type="title"/>
          </p:nvPr>
        </p:nvSpPr>
        <p:spPr/>
        <p:txBody>
          <a:bodyPr/>
          <a:lstStyle/>
          <a:p>
            <a:r>
              <a:rPr lang="en-US" dirty="0" smtClean="0"/>
              <a:t>Quality Assurance Team (QAT)</a:t>
            </a:r>
          </a:p>
        </p:txBody>
      </p:sp>
      <p:sp>
        <p:nvSpPr>
          <p:cNvPr id="89092" name="Rectangle 3"/>
          <p:cNvSpPr>
            <a:spLocks noGrp="1" noChangeArrowheads="1"/>
          </p:cNvSpPr>
          <p:nvPr>
            <p:ph idx="1"/>
          </p:nvPr>
        </p:nvSpPr>
        <p:spPr/>
        <p:txBody>
          <a:bodyPr>
            <a:normAutofit/>
          </a:bodyPr>
          <a:lstStyle/>
          <a:p>
            <a:pPr marL="57150" indent="0">
              <a:buNone/>
            </a:pPr>
            <a:r>
              <a:rPr lang="en-US" dirty="0"/>
              <a:t>QAT is comprised of </a:t>
            </a:r>
            <a:r>
              <a:rPr lang="en-US" dirty="0" smtClean="0"/>
              <a:t>staff from three agencies: </a:t>
            </a:r>
            <a:r>
              <a:rPr lang="en-US" dirty="0"/>
              <a:t>LBB, SAO, and </a:t>
            </a:r>
            <a:r>
              <a:rPr lang="en-US" dirty="0" smtClean="0"/>
              <a:t>DIR</a:t>
            </a:r>
          </a:p>
          <a:p>
            <a:pPr marL="57150" indent="0">
              <a:buNone/>
            </a:pPr>
            <a:endParaRPr lang="en-US" dirty="0" smtClean="0"/>
          </a:p>
          <a:p>
            <a:pPr marL="57150" indent="0">
              <a:buNone/>
            </a:pPr>
            <a:r>
              <a:rPr lang="en-US" dirty="0" smtClean="0"/>
              <a:t>QAT </a:t>
            </a:r>
            <a:r>
              <a:rPr lang="en-US" dirty="0"/>
              <a:t>Functions:</a:t>
            </a:r>
          </a:p>
          <a:p>
            <a:pPr lvl="2"/>
            <a:r>
              <a:rPr lang="en-US" dirty="0" smtClean="0"/>
              <a:t>Approves </a:t>
            </a:r>
            <a:r>
              <a:rPr lang="en-US" dirty="0"/>
              <a:t>projects before expenditure of appropriated funds based on analysis of project risks </a:t>
            </a:r>
          </a:p>
          <a:p>
            <a:pPr lvl="2"/>
            <a:r>
              <a:rPr lang="en-US" dirty="0"/>
              <a:t>Reports the status of MIRPs to state leadership</a:t>
            </a:r>
          </a:p>
          <a:p>
            <a:pPr lvl="2"/>
            <a:r>
              <a:rPr lang="en-US" dirty="0" smtClean="0"/>
              <a:t>Determines </a:t>
            </a:r>
            <a:r>
              <a:rPr lang="en-US" dirty="0"/>
              <a:t>the frequency of monitoring (monthly or quarterly)</a:t>
            </a:r>
          </a:p>
          <a:p>
            <a:pPr lvl="2"/>
            <a:r>
              <a:rPr lang="en-US" dirty="0"/>
              <a:t>Performs approval of contract amendments if project costs exceed 10% </a:t>
            </a:r>
            <a:r>
              <a:rPr lang="en-US" dirty="0" smtClean="0"/>
              <a:t>of </a:t>
            </a:r>
            <a:r>
              <a:rPr lang="en-US" dirty="0"/>
              <a:t>original total </a:t>
            </a:r>
            <a:r>
              <a:rPr lang="en-US" dirty="0" smtClean="0"/>
              <a:t>budget</a:t>
            </a:r>
          </a:p>
          <a:p>
            <a:pPr lvl="2"/>
            <a:r>
              <a:rPr lang="en-US" dirty="0" smtClean="0"/>
              <a:t>QAT </a:t>
            </a:r>
            <a:r>
              <a:rPr lang="en-US" dirty="0"/>
              <a:t>can request detailed project information, Framework deliverable updates, audits, or assistance as necessary</a:t>
            </a:r>
          </a:p>
          <a:p>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08074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16</a:t>
            </a:fld>
            <a:endParaRPr lang="en-US" dirty="0"/>
          </a:p>
        </p:txBody>
      </p:sp>
      <p:sp>
        <p:nvSpPr>
          <p:cNvPr id="2" name="Title 1"/>
          <p:cNvSpPr>
            <a:spLocks noGrp="1"/>
          </p:cNvSpPr>
          <p:nvPr>
            <p:ph type="title"/>
          </p:nvPr>
        </p:nvSpPr>
        <p:spPr>
          <a:xfrm>
            <a:off x="228600" y="76200"/>
            <a:ext cx="8686800" cy="1143000"/>
          </a:xfrm>
        </p:spPr>
        <p:txBody>
          <a:bodyPr/>
          <a:lstStyle/>
          <a:p>
            <a:r>
              <a:rPr lang="en-US" dirty="0" smtClean="0"/>
              <a:t>In short, QAT monitors </a:t>
            </a:r>
            <a:r>
              <a:rPr lang="en-US" dirty="0"/>
              <a:t>r</a:t>
            </a:r>
            <a:r>
              <a:rPr lang="en-US" dirty="0" smtClean="0"/>
              <a:t>isks for MIRPs</a:t>
            </a:r>
            <a:endParaRPr lang="en-US" dirty="0"/>
          </a:p>
        </p:txBody>
      </p:sp>
      <p:pic>
        <p:nvPicPr>
          <p:cNvPr id="6" name="Content Placeholder 5" descr="Picture shows two people on bicycles with another person doing a handstand on a tight rope. " title="Tight Rope Walker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840" y="1985518"/>
            <a:ext cx="5608320" cy="3712464"/>
          </a:xfrm>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434508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17</a:t>
            </a:fld>
            <a:endParaRPr lang="en-US" dirty="0"/>
          </a:p>
        </p:txBody>
      </p:sp>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normAutofit/>
          </a:bodyPr>
          <a:lstStyle/>
          <a:p>
            <a:pPr marL="0" lvl="2" indent="0">
              <a:buNone/>
            </a:pPr>
            <a:r>
              <a:rPr lang="en-US" sz="2400" dirty="0" smtClean="0"/>
              <a:t>The likelihood </a:t>
            </a:r>
            <a:r>
              <a:rPr lang="en-US" sz="2400" dirty="0"/>
              <a:t>that a project will not deliver a quality solution based on commitments made to legislature when submitting the Legislative Appropriations Request (LAR</a:t>
            </a:r>
            <a:r>
              <a:rPr lang="en-US" sz="2400" dirty="0" smtClean="0"/>
              <a:t>)</a:t>
            </a:r>
          </a:p>
          <a:p>
            <a:pPr marL="0" lvl="2" indent="0">
              <a:buNone/>
            </a:pPr>
            <a:endParaRPr lang="en-US" sz="2400" dirty="0"/>
          </a:p>
          <a:p>
            <a:pPr marL="800100" lvl="3" indent="-342900">
              <a:buFont typeface="Arial" panose="020B0604020202020204" pitchFamily="34" charset="0"/>
              <a:buChar char="•"/>
            </a:pPr>
            <a:r>
              <a:rPr lang="en-US" sz="2000" dirty="0" smtClean="0"/>
              <a:t>Timeline</a:t>
            </a:r>
          </a:p>
          <a:p>
            <a:pPr marL="800100" lvl="3" indent="-342900">
              <a:buFont typeface="Arial" panose="020B0604020202020204" pitchFamily="34" charset="0"/>
              <a:buChar char="•"/>
            </a:pPr>
            <a:r>
              <a:rPr lang="en-US" sz="2000" dirty="0" smtClean="0"/>
              <a:t>Budget</a:t>
            </a:r>
          </a:p>
          <a:p>
            <a:pPr marL="800100" lvl="3" indent="-342900">
              <a:buFont typeface="Arial" panose="020B0604020202020204" pitchFamily="34" charset="0"/>
              <a:buChar char="•"/>
            </a:pPr>
            <a:r>
              <a:rPr lang="en-US" sz="2000" dirty="0" smtClean="0"/>
              <a:t>Scope </a:t>
            </a:r>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245932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18</a:t>
            </a:fld>
            <a:endParaRPr lang="en-US" dirty="0"/>
          </a:p>
        </p:txBody>
      </p:sp>
      <p:sp>
        <p:nvSpPr>
          <p:cNvPr id="2" name="Title 1"/>
          <p:cNvSpPr>
            <a:spLocks noGrp="1"/>
          </p:cNvSpPr>
          <p:nvPr>
            <p:ph type="title"/>
          </p:nvPr>
        </p:nvSpPr>
        <p:spPr/>
        <p:txBody>
          <a:bodyPr/>
          <a:lstStyle/>
          <a:p>
            <a:r>
              <a:rPr lang="en-US" i="1" dirty="0"/>
              <a:t>Quality Assurance </a:t>
            </a:r>
            <a:r>
              <a:rPr lang="en-US" i="1" dirty="0" smtClean="0"/>
              <a:t>Team </a:t>
            </a:r>
            <a:r>
              <a:rPr lang="en-US" i="1" dirty="0"/>
              <a:t>(QAT)</a:t>
            </a:r>
            <a:br>
              <a:rPr lang="en-US" i="1" dirty="0"/>
            </a:br>
            <a:r>
              <a:rPr lang="en-US" i="1" dirty="0"/>
              <a:t>Question </a:t>
            </a:r>
            <a:r>
              <a:rPr lang="en-US" i="1" dirty="0" smtClean="0"/>
              <a:t>1:</a:t>
            </a:r>
            <a:endParaRPr lang="en-US" dirty="0"/>
          </a:p>
        </p:txBody>
      </p:sp>
      <p:sp>
        <p:nvSpPr>
          <p:cNvPr id="3" name="Content Placeholder 2"/>
          <p:cNvSpPr>
            <a:spLocks noGrp="1"/>
          </p:cNvSpPr>
          <p:nvPr>
            <p:ph idx="1"/>
          </p:nvPr>
        </p:nvSpPr>
        <p:spPr>
          <a:xfrm>
            <a:off x="228600" y="1403874"/>
            <a:ext cx="8686800" cy="653526"/>
          </a:xfrm>
        </p:spPr>
        <p:txBody>
          <a:bodyPr>
            <a:normAutofit/>
          </a:bodyPr>
          <a:lstStyle/>
          <a:p>
            <a:pPr marL="0" indent="0">
              <a:buNone/>
            </a:pPr>
            <a:r>
              <a:rPr lang="en-US" dirty="0" smtClean="0"/>
              <a:t>How long ago was the QAT established?</a:t>
            </a:r>
          </a:p>
          <a:p>
            <a:pPr marL="0" indent="0">
              <a:buNone/>
            </a:pPr>
            <a:endParaRPr lang="en-US" dirty="0"/>
          </a:p>
        </p:txBody>
      </p:sp>
      <p:sp>
        <p:nvSpPr>
          <p:cNvPr id="12" name="TextBox 11"/>
          <p:cNvSpPr txBox="1"/>
          <p:nvPr/>
        </p:nvSpPr>
        <p:spPr>
          <a:xfrm>
            <a:off x="509392" y="2513556"/>
            <a:ext cx="5410200" cy="1631216"/>
          </a:xfrm>
          <a:prstGeom prst="rect">
            <a:avLst/>
          </a:prstGeom>
          <a:noFill/>
        </p:spPr>
        <p:txBody>
          <a:bodyPr wrap="square" rtlCol="0">
            <a:spAutoFit/>
          </a:bodyPr>
          <a:lstStyle/>
          <a:p>
            <a:pPr marL="342900" indent="-342900">
              <a:buAutoNum type="alphaUcPeriod"/>
            </a:pPr>
            <a:r>
              <a:rPr lang="en-US" sz="2000" dirty="0" smtClean="0"/>
              <a:t>5 years ago</a:t>
            </a:r>
          </a:p>
          <a:p>
            <a:pPr marL="342900" indent="-342900">
              <a:buAutoNum type="alphaUcPeriod"/>
            </a:pPr>
            <a:r>
              <a:rPr lang="en-US" sz="2000" dirty="0" smtClean="0"/>
              <a:t>10 years ago</a:t>
            </a:r>
          </a:p>
          <a:p>
            <a:pPr marL="342900" indent="-342900">
              <a:buAutoNum type="alphaUcPeriod"/>
            </a:pPr>
            <a:r>
              <a:rPr lang="en-US" sz="2000" dirty="0" smtClean="0"/>
              <a:t>15 years ago</a:t>
            </a:r>
          </a:p>
          <a:p>
            <a:pPr marL="342900" indent="-342900">
              <a:buAutoNum type="alphaUcPeriod"/>
            </a:pPr>
            <a:r>
              <a:rPr lang="en-US" sz="2000" dirty="0" smtClean="0"/>
              <a:t>20 years ago</a:t>
            </a:r>
          </a:p>
          <a:p>
            <a:pPr marL="342900" indent="-342900">
              <a:buAutoNum type="alphaUcPeriod"/>
            </a:pPr>
            <a:r>
              <a:rPr lang="en-US" sz="2000" dirty="0" smtClean="0"/>
              <a:t>25 years</a:t>
            </a:r>
            <a:endParaRPr lang="en-US" sz="2000" dirty="0"/>
          </a:p>
        </p:txBody>
      </p:sp>
      <p:sp>
        <p:nvSpPr>
          <p:cNvPr id="7"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095288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19</a:t>
            </a:fld>
            <a:endParaRPr lang="en-US" dirty="0"/>
          </a:p>
        </p:txBody>
      </p:sp>
      <p:sp>
        <p:nvSpPr>
          <p:cNvPr id="2" name="Title 1"/>
          <p:cNvSpPr>
            <a:spLocks noGrp="1"/>
          </p:cNvSpPr>
          <p:nvPr>
            <p:ph type="title"/>
          </p:nvPr>
        </p:nvSpPr>
        <p:spPr/>
        <p:txBody>
          <a:bodyPr/>
          <a:lstStyle/>
          <a:p>
            <a:r>
              <a:rPr lang="en-US" i="1" dirty="0"/>
              <a:t>Quality Assurance Team (QAT)</a:t>
            </a:r>
            <a:br>
              <a:rPr lang="en-US" i="1" dirty="0"/>
            </a:br>
            <a:r>
              <a:rPr lang="en-US" i="1" dirty="0"/>
              <a:t>Question </a:t>
            </a:r>
            <a:r>
              <a:rPr lang="en-US" i="1" dirty="0" smtClean="0"/>
              <a:t>2:</a:t>
            </a:r>
            <a:endParaRPr lang="en-US" i="1"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400" dirty="0"/>
              <a:t>Which agency is NOT part of the QAT</a:t>
            </a:r>
            <a:r>
              <a:rPr lang="en-US" sz="2400" dirty="0" smtClean="0"/>
              <a:t>?</a:t>
            </a:r>
          </a:p>
          <a:p>
            <a:pPr marL="0" lvl="1" indent="0">
              <a:buNone/>
            </a:pPr>
            <a:endParaRPr lang="en-US" sz="2400" dirty="0"/>
          </a:p>
          <a:p>
            <a:pPr marL="914400" lvl="1" indent="-457200">
              <a:buFont typeface="+mj-lt"/>
              <a:buAutoNum type="alphaUcPeriod"/>
            </a:pPr>
            <a:r>
              <a:rPr lang="en-US" dirty="0" smtClean="0"/>
              <a:t>Department of Information Resources</a:t>
            </a:r>
          </a:p>
          <a:p>
            <a:pPr marL="914400" lvl="1" indent="-457200">
              <a:buFont typeface="+mj-lt"/>
              <a:buAutoNum type="alphaUcPeriod"/>
            </a:pPr>
            <a:r>
              <a:rPr lang="en-US" dirty="0" smtClean="0"/>
              <a:t>Quality Management and Performance Metrics Board</a:t>
            </a:r>
          </a:p>
          <a:p>
            <a:pPr marL="914400" lvl="1" indent="-457200">
              <a:buFont typeface="+mj-lt"/>
              <a:buAutoNum type="alphaUcPeriod"/>
            </a:pPr>
            <a:r>
              <a:rPr lang="en-US" dirty="0" smtClean="0"/>
              <a:t>Legislative Budget Board</a:t>
            </a:r>
          </a:p>
          <a:p>
            <a:pPr marL="914400" lvl="1" indent="-457200">
              <a:buFont typeface="+mj-lt"/>
              <a:buAutoNum type="alphaUcPeriod"/>
            </a:pPr>
            <a:r>
              <a:rPr lang="en-US" dirty="0" smtClean="0"/>
              <a:t>State Auditor’s Office</a:t>
            </a:r>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55091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2</a:t>
            </a:fld>
            <a:endParaRPr lang="en-US" dirty="0"/>
          </a:p>
        </p:txBody>
      </p:sp>
      <p:sp>
        <p:nvSpPr>
          <p:cNvPr id="2046978" name="Rectangle 2"/>
          <p:cNvSpPr>
            <a:spLocks noGrp="1" noChangeArrowheads="1"/>
          </p:cNvSpPr>
          <p:nvPr>
            <p:ph type="title"/>
          </p:nvPr>
        </p:nvSpPr>
        <p:spPr/>
        <p:txBody>
          <a:bodyPr/>
          <a:lstStyle/>
          <a:p>
            <a:r>
              <a:rPr lang="en-US" dirty="0" smtClean="0"/>
              <a:t>Agenda Topics</a:t>
            </a:r>
          </a:p>
        </p:txBody>
      </p:sp>
      <p:sp>
        <p:nvSpPr>
          <p:cNvPr id="89092" name="Rectangle 3"/>
          <p:cNvSpPr>
            <a:spLocks noGrp="1" noChangeArrowheads="1"/>
          </p:cNvSpPr>
          <p:nvPr>
            <p:ph idx="1"/>
          </p:nvPr>
        </p:nvSpPr>
        <p:spPr>
          <a:xfrm>
            <a:off x="228600" y="1403874"/>
            <a:ext cx="8686800" cy="5073126"/>
          </a:xfrm>
        </p:spPr>
        <p:txBody>
          <a:bodyPr>
            <a:normAutofit/>
          </a:bodyPr>
          <a:lstStyle/>
          <a:p>
            <a:pPr marL="0" indent="0">
              <a:buNone/>
            </a:pPr>
            <a:r>
              <a:rPr lang="en-US" dirty="0" smtClean="0"/>
              <a:t>	</a:t>
            </a:r>
          </a:p>
          <a:p>
            <a:pPr lvl="1">
              <a:buFont typeface="Wingdings" panose="05000000000000000000" pitchFamily="2" charset="2"/>
              <a:buChar char="§"/>
            </a:pPr>
            <a:r>
              <a:rPr lang="en-US" sz="2100" dirty="0" smtClean="0"/>
              <a:t>Project Definition </a:t>
            </a:r>
            <a:endParaRPr lang="en-US" sz="2100" dirty="0"/>
          </a:p>
          <a:p>
            <a:pPr lvl="1">
              <a:buFont typeface="Wingdings" panose="05000000000000000000" pitchFamily="2" charset="2"/>
              <a:buChar char="§"/>
            </a:pPr>
            <a:r>
              <a:rPr lang="en-US" sz="2100" dirty="0" smtClean="0"/>
              <a:t>Major </a:t>
            </a:r>
            <a:r>
              <a:rPr lang="en-US" sz="2100" dirty="0"/>
              <a:t>Information Resources Project (MIRP</a:t>
            </a:r>
            <a:r>
              <a:rPr lang="en-US" sz="2100" dirty="0" smtClean="0"/>
              <a:t>)</a:t>
            </a:r>
          </a:p>
          <a:p>
            <a:pPr lvl="1">
              <a:buFont typeface="Wingdings" panose="05000000000000000000" pitchFamily="2" charset="2"/>
              <a:buChar char="§"/>
            </a:pPr>
            <a:r>
              <a:rPr lang="en-US" sz="2100" dirty="0" smtClean="0"/>
              <a:t>1 Texas Administrative Code (TAC) 216</a:t>
            </a:r>
            <a:endParaRPr lang="en-US" sz="2400" b="1" dirty="0" smtClean="0"/>
          </a:p>
          <a:p>
            <a:pPr lvl="1">
              <a:buFont typeface="Wingdings" panose="05000000000000000000" pitchFamily="2" charset="2"/>
              <a:buChar char="§"/>
            </a:pPr>
            <a:r>
              <a:rPr lang="en-US" sz="2100" dirty="0" smtClean="0"/>
              <a:t>Quality </a:t>
            </a:r>
            <a:r>
              <a:rPr lang="en-US" sz="2100" dirty="0"/>
              <a:t>Assurance Team (QAT</a:t>
            </a:r>
            <a:r>
              <a:rPr lang="en-US" sz="2100" dirty="0" smtClean="0"/>
              <a:t>)</a:t>
            </a:r>
          </a:p>
          <a:p>
            <a:pPr lvl="1">
              <a:buFont typeface="Wingdings" panose="05000000000000000000" pitchFamily="2" charset="2"/>
              <a:buChar char="§"/>
            </a:pPr>
            <a:r>
              <a:rPr lang="en-US" sz="2100" dirty="0" smtClean="0"/>
              <a:t>Overview of MIRPs reported to QAT </a:t>
            </a:r>
          </a:p>
          <a:p>
            <a:pPr lvl="1">
              <a:buFont typeface="Wingdings" panose="05000000000000000000" pitchFamily="2" charset="2"/>
              <a:buChar char="§"/>
            </a:pPr>
            <a:r>
              <a:rPr lang="en-US" sz="2100" dirty="0" smtClean="0"/>
              <a:t>Analysis of MIRP Projects</a:t>
            </a:r>
          </a:p>
          <a:p>
            <a:pPr lvl="1">
              <a:buFont typeface="Wingdings" panose="05000000000000000000" pitchFamily="2" charset="2"/>
              <a:buChar char="§"/>
            </a:pPr>
            <a:r>
              <a:rPr lang="en-US" sz="2100" dirty="0" smtClean="0"/>
              <a:t>New Legislation</a:t>
            </a:r>
          </a:p>
          <a:p>
            <a:pPr lvl="1">
              <a:buFont typeface="Wingdings" panose="05000000000000000000" pitchFamily="2" charset="2"/>
              <a:buChar char="§"/>
            </a:pPr>
            <a:r>
              <a:rPr lang="en-US" sz="2100" dirty="0" smtClean="0"/>
              <a:t>Texas </a:t>
            </a:r>
            <a:r>
              <a:rPr lang="en-US" sz="2100" dirty="0"/>
              <a:t>Project Delivery Framework (Framework</a:t>
            </a:r>
            <a:r>
              <a:rPr lang="en-US" sz="2100" dirty="0" smtClean="0"/>
              <a:t>)</a:t>
            </a:r>
            <a:endParaRPr lang="en-US" sz="2100" dirty="0"/>
          </a:p>
          <a:p>
            <a:pPr lvl="1">
              <a:buFont typeface="Wingdings" panose="05000000000000000000" pitchFamily="2" charset="2"/>
              <a:buChar char="§"/>
            </a:pPr>
            <a:r>
              <a:rPr lang="en-US" sz="2100" dirty="0" smtClean="0"/>
              <a:t>Framework </a:t>
            </a:r>
            <a:r>
              <a:rPr lang="en-US" sz="2100" dirty="0"/>
              <a:t>Redesign Project</a:t>
            </a:r>
          </a:p>
          <a:p>
            <a:pPr lvl="1">
              <a:buFont typeface="Wingdings" panose="05000000000000000000" pitchFamily="2" charset="2"/>
              <a:buChar char="§"/>
            </a:pPr>
            <a:r>
              <a:rPr lang="en-US" sz="2100" dirty="0" smtClean="0"/>
              <a:t>Interactive </a:t>
            </a:r>
            <a:r>
              <a:rPr lang="en-US" sz="2100" dirty="0"/>
              <a:t>session: The Business Case Workbook</a:t>
            </a:r>
          </a:p>
          <a:p>
            <a:pPr marL="457200" lvl="1" indent="0">
              <a:buNone/>
            </a:pPr>
            <a:endParaRPr lang="en-US" dirty="0" smtClean="0"/>
          </a:p>
          <a:p>
            <a:pPr marL="457200" lvl="1"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685398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20</a:t>
            </a:fld>
            <a:endParaRPr lang="en-US" dirty="0"/>
          </a:p>
        </p:txBody>
      </p:sp>
      <p:sp>
        <p:nvSpPr>
          <p:cNvPr id="2046978" name="Rectangle 2"/>
          <p:cNvSpPr>
            <a:spLocks noGrp="1" noChangeArrowheads="1"/>
          </p:cNvSpPr>
          <p:nvPr>
            <p:ph type="title"/>
          </p:nvPr>
        </p:nvSpPr>
        <p:spPr/>
        <p:txBody>
          <a:bodyPr/>
          <a:lstStyle/>
          <a:p>
            <a:r>
              <a:rPr lang="en-US" i="1" dirty="0"/>
              <a:t>Quality Assurance Team (QAT)</a:t>
            </a:r>
            <a:br>
              <a:rPr lang="en-US" i="1" dirty="0"/>
            </a:br>
            <a:r>
              <a:rPr lang="en-US" i="1" dirty="0"/>
              <a:t>Question </a:t>
            </a:r>
            <a:r>
              <a:rPr lang="en-US" i="1" dirty="0" smtClean="0"/>
              <a:t>3:</a:t>
            </a:r>
          </a:p>
        </p:txBody>
      </p:sp>
      <p:sp>
        <p:nvSpPr>
          <p:cNvPr id="89092" name="Rectangle 3"/>
          <p:cNvSpPr>
            <a:spLocks noGrp="1" noChangeArrowheads="1"/>
          </p:cNvSpPr>
          <p:nvPr>
            <p:ph idx="1"/>
          </p:nvPr>
        </p:nvSpPr>
        <p:spPr/>
        <p:txBody>
          <a:bodyPr/>
          <a:lstStyle/>
          <a:p>
            <a:r>
              <a:rPr lang="en-US" dirty="0" smtClean="0"/>
              <a:t>Which is NOT a function performed by QAT:</a:t>
            </a:r>
          </a:p>
          <a:p>
            <a:pPr marL="0" indent="0">
              <a:buNone/>
            </a:pPr>
            <a:endParaRPr lang="en-US" dirty="0" smtClean="0"/>
          </a:p>
          <a:p>
            <a:pPr marL="914400" lvl="1" indent="-457200">
              <a:buFont typeface="+mj-lt"/>
              <a:buAutoNum type="alphaUcPeriod"/>
            </a:pPr>
            <a:r>
              <a:rPr lang="en-US" dirty="0" smtClean="0"/>
              <a:t>Referring projects to DIR for project oversight </a:t>
            </a:r>
          </a:p>
          <a:p>
            <a:pPr marL="914400" lvl="1" indent="-457200">
              <a:buFont typeface="+mj-lt"/>
              <a:buAutoNum type="alphaUcPeriod"/>
            </a:pPr>
            <a:r>
              <a:rPr lang="en-US" dirty="0" smtClean="0"/>
              <a:t>Approving major information resource projects before expenditure of funds</a:t>
            </a:r>
          </a:p>
          <a:p>
            <a:pPr marL="914400" lvl="1" indent="-457200">
              <a:buFont typeface="+mj-lt"/>
              <a:buAutoNum type="alphaUcPeriod"/>
            </a:pPr>
            <a:r>
              <a:rPr lang="en-US" dirty="0" smtClean="0"/>
              <a:t>Conducting post-implementation project reviews</a:t>
            </a:r>
          </a:p>
          <a:p>
            <a:pPr marL="914400" lvl="1" indent="-457200">
              <a:buFont typeface="+mj-lt"/>
              <a:buAutoNum type="alphaUcPeriod"/>
            </a:pPr>
            <a:r>
              <a:rPr lang="en-US" dirty="0" smtClean="0"/>
              <a:t>Approving Project Charters for major information resource projects</a:t>
            </a:r>
          </a:p>
          <a:p>
            <a:pPr lvl="1"/>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76692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21</a:t>
            </a:fld>
            <a:endParaRPr lang="en-US" dirty="0"/>
          </a:p>
        </p:txBody>
      </p:sp>
      <p:sp>
        <p:nvSpPr>
          <p:cNvPr id="2046978" name="Rectangle 2"/>
          <p:cNvSpPr>
            <a:spLocks noGrp="1" noChangeArrowheads="1"/>
          </p:cNvSpPr>
          <p:nvPr>
            <p:ph type="title"/>
          </p:nvPr>
        </p:nvSpPr>
        <p:spPr/>
        <p:txBody>
          <a:bodyPr/>
          <a:lstStyle/>
          <a:p>
            <a:r>
              <a:rPr lang="en-US" i="1" dirty="0"/>
              <a:t>Quality Assurance Team (QAT)</a:t>
            </a:r>
            <a:br>
              <a:rPr lang="en-US" i="1" dirty="0"/>
            </a:br>
            <a:r>
              <a:rPr lang="en-US" i="1" dirty="0"/>
              <a:t>Question </a:t>
            </a:r>
            <a:r>
              <a:rPr lang="en-US" i="1" dirty="0" smtClean="0"/>
              <a:t>4:</a:t>
            </a:r>
            <a:endParaRPr lang="en-US" dirty="0" smtClean="0"/>
          </a:p>
        </p:txBody>
      </p:sp>
      <p:sp>
        <p:nvSpPr>
          <p:cNvPr id="89092" name="Rectangle 3"/>
          <p:cNvSpPr>
            <a:spLocks noGrp="1" noChangeArrowheads="1"/>
          </p:cNvSpPr>
          <p:nvPr>
            <p:ph idx="1"/>
          </p:nvPr>
        </p:nvSpPr>
        <p:spPr/>
        <p:txBody>
          <a:bodyPr>
            <a:normAutofit/>
          </a:bodyPr>
          <a:lstStyle/>
          <a:p>
            <a:r>
              <a:rPr lang="en-US" sz="2600" dirty="0"/>
              <a:t>Which one of the following is NOT required to be submitted to QAT</a:t>
            </a:r>
            <a:r>
              <a:rPr lang="en-US" sz="2600" dirty="0" smtClean="0"/>
              <a:t>?</a:t>
            </a:r>
          </a:p>
          <a:p>
            <a:pPr marL="0" indent="0">
              <a:buNone/>
            </a:pPr>
            <a:endParaRPr lang="en-US" sz="2600" dirty="0"/>
          </a:p>
          <a:p>
            <a:pPr marL="914400" lvl="1" indent="-457200">
              <a:buFont typeface="+mj-lt"/>
              <a:buAutoNum type="alphaUcPeriod"/>
            </a:pPr>
            <a:r>
              <a:rPr lang="en-US" dirty="0"/>
              <a:t>Project Plan</a:t>
            </a:r>
          </a:p>
          <a:p>
            <a:pPr marL="914400" lvl="1" indent="-457200">
              <a:buFont typeface="+mj-lt"/>
              <a:buAutoNum type="alphaUcPeriod"/>
            </a:pPr>
            <a:r>
              <a:rPr lang="en-US" dirty="0"/>
              <a:t>Post-Implementation Review of Business Outcomes (PIRBO)</a:t>
            </a:r>
          </a:p>
          <a:p>
            <a:pPr marL="914400" lvl="1" indent="-457200">
              <a:buFont typeface="+mj-lt"/>
              <a:buAutoNum type="alphaUcPeriod"/>
            </a:pPr>
            <a:r>
              <a:rPr lang="en-US" dirty="0"/>
              <a:t>Monitoring Report</a:t>
            </a:r>
          </a:p>
          <a:p>
            <a:pPr marL="914400" lvl="1" indent="-457200">
              <a:buFont typeface="+mj-lt"/>
              <a:buAutoNum type="alphaUcPeriod"/>
            </a:pPr>
            <a:r>
              <a:rPr lang="en-US" dirty="0"/>
              <a:t>Project Charter</a:t>
            </a:r>
          </a:p>
          <a:p>
            <a:pPr marL="914400" lvl="1" indent="-457200">
              <a:buFont typeface="+mj-lt"/>
              <a:buAutoNum type="alphaUcPeriod"/>
            </a:pPr>
            <a:r>
              <a:rPr lang="en-US" dirty="0"/>
              <a:t>Contract Amendment and Change Order Approval</a:t>
            </a:r>
          </a:p>
          <a:p>
            <a:pPr marL="457200" lvl="1"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341619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22</a:t>
            </a:fld>
            <a:endParaRPr lang="en-US" dirty="0"/>
          </a:p>
        </p:txBody>
      </p:sp>
      <p:sp>
        <p:nvSpPr>
          <p:cNvPr id="2" name="Title 1"/>
          <p:cNvSpPr>
            <a:spLocks noGrp="1"/>
          </p:cNvSpPr>
          <p:nvPr>
            <p:ph type="title"/>
          </p:nvPr>
        </p:nvSpPr>
        <p:spPr/>
        <p:txBody>
          <a:bodyPr/>
          <a:lstStyle/>
          <a:p>
            <a:r>
              <a:rPr lang="en-US" dirty="0" smtClean="0"/>
              <a:t>QAT Annual Report</a:t>
            </a:r>
            <a:endParaRPr lang="en-US" dirty="0"/>
          </a:p>
        </p:txBody>
      </p:sp>
      <p:pic>
        <p:nvPicPr>
          <p:cNvPr id="6" name="Content Placeholder 5" descr="Screenshot of the cover page for the 2013 QAT Annual Report." title="QAT Annual Re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21081857">
            <a:off x="2623209" y="1713045"/>
            <a:ext cx="3435379" cy="425910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1949797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23</a:t>
            </a:fld>
            <a:endParaRPr lang="en-US" dirty="0"/>
          </a:p>
        </p:txBody>
      </p:sp>
      <p:sp>
        <p:nvSpPr>
          <p:cNvPr id="2" name="Title 1"/>
          <p:cNvSpPr>
            <a:spLocks noGrp="1"/>
          </p:cNvSpPr>
          <p:nvPr>
            <p:ph type="title"/>
          </p:nvPr>
        </p:nvSpPr>
        <p:spPr>
          <a:xfrm>
            <a:off x="304800" y="7883"/>
            <a:ext cx="7239000" cy="1143000"/>
          </a:xfrm>
        </p:spPr>
        <p:txBody>
          <a:bodyPr/>
          <a:lstStyle/>
          <a:p>
            <a:r>
              <a:rPr lang="en-US" dirty="0" smtClean="0"/>
              <a:t>Overview of QAT Projects</a:t>
            </a:r>
            <a:endParaRPr lang="en-US" dirty="0"/>
          </a:p>
        </p:txBody>
      </p:sp>
      <p:sp>
        <p:nvSpPr>
          <p:cNvPr id="3" name="Content Placeholder 2"/>
          <p:cNvSpPr>
            <a:spLocks noGrp="1"/>
          </p:cNvSpPr>
          <p:nvPr>
            <p:ph idx="1"/>
          </p:nvPr>
        </p:nvSpPr>
        <p:spPr>
          <a:xfrm>
            <a:off x="152400" y="1371600"/>
            <a:ext cx="8686800" cy="4876800"/>
          </a:xfrm>
        </p:spPr>
        <p:txBody>
          <a:bodyPr>
            <a:normAutofit/>
          </a:bodyPr>
          <a:lstStyle/>
          <a:p>
            <a:pPr marL="0" lvl="0" indent="0">
              <a:buNone/>
            </a:pPr>
            <a:endParaRPr lang="en-US" dirty="0" smtClean="0"/>
          </a:p>
          <a:p>
            <a:pPr lvl="1">
              <a:buFont typeface="Arial" panose="020B0604020202020204" pitchFamily="34" charset="0"/>
              <a:buChar char="•"/>
            </a:pPr>
            <a:r>
              <a:rPr lang="en-US" b="1" dirty="0" smtClean="0"/>
              <a:t>77 </a:t>
            </a:r>
            <a:r>
              <a:rPr lang="en-US" b="1" dirty="0"/>
              <a:t>projects </a:t>
            </a:r>
            <a:r>
              <a:rPr lang="en-US" dirty="0"/>
              <a:t>representing </a:t>
            </a:r>
            <a:r>
              <a:rPr lang="en-US" b="1" dirty="0"/>
              <a:t>$1.8 billion </a:t>
            </a:r>
            <a:r>
              <a:rPr lang="en-US" dirty="0"/>
              <a:t>in major information resources projects </a:t>
            </a:r>
            <a:r>
              <a:rPr lang="en-US" dirty="0" smtClean="0"/>
              <a:t>are in </a:t>
            </a:r>
            <a:r>
              <a:rPr lang="en-US" dirty="0"/>
              <a:t>the </a:t>
            </a:r>
            <a:r>
              <a:rPr lang="en-US" dirty="0" smtClean="0"/>
              <a:t>QAT project portfolio. </a:t>
            </a:r>
          </a:p>
          <a:p>
            <a:pPr marL="457200" lvl="1" indent="0">
              <a:buNone/>
            </a:pPr>
            <a:endParaRPr lang="en-US" dirty="0" smtClean="0"/>
          </a:p>
          <a:p>
            <a:pPr lvl="1">
              <a:buFont typeface="Arial" panose="020B0604020202020204" pitchFamily="34" charset="0"/>
              <a:buChar char="•"/>
            </a:pPr>
            <a:r>
              <a:rPr lang="en-US" dirty="0" smtClean="0"/>
              <a:t>Resource investments for MIRPs </a:t>
            </a:r>
            <a:r>
              <a:rPr lang="en-US" dirty="0"/>
              <a:t>increased approximately </a:t>
            </a:r>
            <a:r>
              <a:rPr lang="en-US" b="1" dirty="0"/>
              <a:t>$300 </a:t>
            </a:r>
            <a:r>
              <a:rPr lang="en-US" b="1" dirty="0" smtClean="0"/>
              <a:t>million </a:t>
            </a:r>
            <a:r>
              <a:rPr lang="en-US" dirty="0"/>
              <a:t>from the 2012 QAT Annual Report.</a:t>
            </a:r>
          </a:p>
          <a:p>
            <a:pPr marL="457200" lvl="1" indent="0">
              <a:buNone/>
            </a:pPr>
            <a:endParaRPr lang="en-US" b="1" dirty="0"/>
          </a:p>
          <a:p>
            <a:pPr lvl="1">
              <a:buFont typeface="Arial" panose="020B0604020202020204" pitchFamily="34" charset="0"/>
              <a:buChar char="•"/>
            </a:pPr>
            <a:r>
              <a:rPr lang="en-US" b="1" dirty="0" smtClean="0"/>
              <a:t>13 </a:t>
            </a:r>
            <a:r>
              <a:rPr lang="en-US" b="1" dirty="0"/>
              <a:t>proje</a:t>
            </a:r>
            <a:r>
              <a:rPr lang="en-US" dirty="0"/>
              <a:t>cts were reported to be </a:t>
            </a:r>
            <a:r>
              <a:rPr lang="en-US" b="1" dirty="0"/>
              <a:t>complete</a:t>
            </a:r>
            <a:r>
              <a:rPr lang="en-US" dirty="0"/>
              <a:t>. </a:t>
            </a:r>
            <a:endParaRPr lang="en-US" dirty="0" smtClean="0"/>
          </a:p>
          <a:p>
            <a:pPr marL="457200" lvl="1" indent="0">
              <a:buNone/>
            </a:pPr>
            <a:endParaRPr lang="en-US" dirty="0"/>
          </a:p>
          <a:p>
            <a:pPr lvl="1">
              <a:buFont typeface="Arial" panose="020B0604020202020204" pitchFamily="34" charset="0"/>
              <a:buChar char="•"/>
            </a:pPr>
            <a:r>
              <a:rPr lang="en-US" dirty="0" smtClean="0"/>
              <a:t>QAT reviewed </a:t>
            </a:r>
            <a:r>
              <a:rPr lang="en-US" dirty="0"/>
              <a:t>approximately </a:t>
            </a:r>
            <a:r>
              <a:rPr lang="en-US" b="1" dirty="0"/>
              <a:t>54 new business cases </a:t>
            </a:r>
            <a:r>
              <a:rPr lang="en-US" dirty="0"/>
              <a:t>submitted by </a:t>
            </a:r>
            <a:r>
              <a:rPr lang="en-US" b="1" dirty="0"/>
              <a:t>14 agencies. </a:t>
            </a:r>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906603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24</a:t>
            </a:fld>
            <a:endParaRPr lang="en-US" dirty="0"/>
          </a:p>
        </p:txBody>
      </p:sp>
      <p:sp>
        <p:nvSpPr>
          <p:cNvPr id="2" name="Title 1"/>
          <p:cNvSpPr>
            <a:spLocks noGrp="1"/>
          </p:cNvSpPr>
          <p:nvPr>
            <p:ph type="title"/>
          </p:nvPr>
        </p:nvSpPr>
        <p:spPr/>
        <p:txBody>
          <a:bodyPr/>
          <a:lstStyle/>
          <a:p>
            <a:r>
              <a:rPr lang="en-US" dirty="0" smtClean="0"/>
              <a:t>Analysis of QAT Projects</a:t>
            </a:r>
            <a:endParaRPr lang="en-US" dirty="0"/>
          </a:p>
        </p:txBody>
      </p:sp>
      <p:sp>
        <p:nvSpPr>
          <p:cNvPr id="3" name="Content Placeholder 2"/>
          <p:cNvSpPr>
            <a:spLocks noGrp="1"/>
          </p:cNvSpPr>
          <p:nvPr>
            <p:ph idx="1"/>
          </p:nvPr>
        </p:nvSpPr>
        <p:spPr/>
        <p:txBody>
          <a:bodyPr/>
          <a:lstStyle/>
          <a:p>
            <a:r>
              <a:rPr lang="en-US" dirty="0" smtClean="0"/>
              <a:t>57 </a:t>
            </a:r>
            <a:r>
              <a:rPr lang="en-US" dirty="0"/>
              <a:t>projects in the technology portfolio </a:t>
            </a:r>
            <a:r>
              <a:rPr lang="en-US" dirty="0" smtClean="0"/>
              <a:t>began </a:t>
            </a:r>
            <a:r>
              <a:rPr lang="en-US" dirty="0"/>
              <a:t>before September </a:t>
            </a:r>
            <a:r>
              <a:rPr lang="en-US" dirty="0" smtClean="0"/>
              <a:t>2013 </a:t>
            </a:r>
          </a:p>
          <a:p>
            <a:pPr lvl="1"/>
            <a:r>
              <a:rPr lang="en-US" dirty="0" smtClean="0"/>
              <a:t>39 </a:t>
            </a:r>
            <a:r>
              <a:rPr lang="en-US" dirty="0"/>
              <a:t>were late or projected to be late by an average of 24 months. </a:t>
            </a:r>
            <a:endParaRPr lang="en-US" dirty="0" smtClean="0"/>
          </a:p>
          <a:p>
            <a:pPr lvl="1"/>
            <a:r>
              <a:rPr lang="en-US" dirty="0" smtClean="0"/>
              <a:t>28 </a:t>
            </a:r>
            <a:r>
              <a:rPr lang="en-US" dirty="0"/>
              <a:t>of the projects exceeded or are expected to exceed their initial budgets by an average of $8.9 </a:t>
            </a:r>
            <a:r>
              <a:rPr lang="en-US" dirty="0" smtClean="0"/>
              <a:t>million</a:t>
            </a:r>
            <a:endParaRPr lang="en-US" dirty="0"/>
          </a:p>
          <a:p>
            <a:r>
              <a:rPr lang="en-US" dirty="0" smtClean="0"/>
              <a:t>34 projects reported to be more than one-third complete as of November 2013. </a:t>
            </a:r>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384543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25</a:t>
            </a:fld>
            <a:endParaRPr lang="en-US" dirty="0"/>
          </a:p>
        </p:txBody>
      </p:sp>
      <p:sp>
        <p:nvSpPr>
          <p:cNvPr id="2" name="Title 1"/>
          <p:cNvSpPr>
            <a:spLocks noGrp="1"/>
          </p:cNvSpPr>
          <p:nvPr>
            <p:ph type="title"/>
          </p:nvPr>
        </p:nvSpPr>
        <p:spPr/>
        <p:txBody>
          <a:bodyPr/>
          <a:lstStyle/>
          <a:p>
            <a:r>
              <a:rPr lang="en-US" dirty="0" smtClean="0"/>
              <a:t>QAT Projects: Graphical Perspective</a:t>
            </a:r>
            <a:br>
              <a:rPr lang="en-US" dirty="0" smtClean="0"/>
            </a:br>
            <a:r>
              <a:rPr lang="en-US" sz="1600" dirty="0"/>
              <a:t>R</a:t>
            </a:r>
            <a:r>
              <a:rPr lang="en-US" sz="1600" dirty="0" smtClean="0"/>
              <a:t>eported as more than 32% complete</a:t>
            </a:r>
            <a:r>
              <a:rPr lang="en-US" dirty="0" smtClean="0"/>
              <a:t> </a:t>
            </a:r>
            <a:endParaRPr lang="en-US" dirty="0"/>
          </a:p>
        </p:txBody>
      </p:sp>
      <p:pic>
        <p:nvPicPr>
          <p:cNvPr id="6" name="Picture 4" descr="34 projects are reported to be more than 32 percent complete as of November 2013.  &#10;These projects have been mapped according to the percent of which they are over budget and/or over schedule. &#10;Quadrant 1 shows 17 projects that are both over budget and over schedule.  &#10;Quadrant 2 shows 10 projects that are at or under budget but over schedule.  &#10;Quadrant 3 shows projects 3 projects that are at or under budget and on or under schedule.  &#10;Quadrant 4 shows 3 projects that are over budget but are on or under schedule. &#10;One project is not mapped due to incomplete reporting (HHSC Enhanced Eligibility missing original end date). " title="Active QAT Projects December 20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8" y="1295400"/>
            <a:ext cx="9133561" cy="5050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088710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26</a:t>
            </a:fld>
            <a:endParaRPr lang="en-US" dirty="0"/>
          </a:p>
        </p:txBody>
      </p:sp>
      <p:sp>
        <p:nvSpPr>
          <p:cNvPr id="2" name="Title 1"/>
          <p:cNvSpPr>
            <a:spLocks noGrp="1"/>
          </p:cNvSpPr>
          <p:nvPr>
            <p:ph type="title"/>
          </p:nvPr>
        </p:nvSpPr>
        <p:spPr>
          <a:xfrm>
            <a:off x="152400" y="152400"/>
            <a:ext cx="8763000" cy="5638800"/>
          </a:xfrm>
        </p:spPr>
        <p:txBody>
          <a:bodyPr>
            <a:normAutofit/>
          </a:bodyPr>
          <a:lstStyle/>
          <a:p>
            <a:pPr algn="ctr"/>
            <a:r>
              <a:rPr lang="en-US" sz="6000" dirty="0" smtClean="0">
                <a:solidFill>
                  <a:srgbClr val="0D0696"/>
                </a:solidFill>
              </a:rPr>
              <a:t>Break!</a:t>
            </a:r>
            <a:endParaRPr lang="en-US" sz="6000" dirty="0">
              <a:solidFill>
                <a:srgbClr val="0D0696"/>
              </a:solidFill>
            </a:endParaRPr>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887489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27</a:t>
            </a:fld>
            <a:endParaRPr lang="en-US" dirty="0"/>
          </a:p>
        </p:txBody>
      </p:sp>
      <p:sp>
        <p:nvSpPr>
          <p:cNvPr id="2046978" name="Rectangle 2"/>
          <p:cNvSpPr>
            <a:spLocks noGrp="1" noChangeArrowheads="1"/>
          </p:cNvSpPr>
          <p:nvPr>
            <p:ph type="title"/>
          </p:nvPr>
        </p:nvSpPr>
        <p:spPr/>
        <p:txBody>
          <a:bodyPr/>
          <a:lstStyle/>
          <a:p>
            <a:r>
              <a:rPr lang="en-US" i="1" dirty="0" smtClean="0"/>
              <a:t>QAT</a:t>
            </a:r>
            <a:r>
              <a:rPr lang="en-US" i="1" dirty="0"/>
              <a:t> </a:t>
            </a:r>
            <a:r>
              <a:rPr lang="en-US" i="1" dirty="0" smtClean="0"/>
              <a:t>Projects</a:t>
            </a:r>
            <a:r>
              <a:rPr lang="en-US" i="1" dirty="0"/>
              <a:t/>
            </a:r>
            <a:br>
              <a:rPr lang="en-US" i="1" dirty="0"/>
            </a:br>
            <a:r>
              <a:rPr lang="en-US" i="1" dirty="0"/>
              <a:t>Question </a:t>
            </a:r>
            <a:r>
              <a:rPr lang="en-US" i="1" dirty="0" smtClean="0"/>
              <a:t>5:</a:t>
            </a:r>
            <a:endParaRPr lang="en-US" dirty="0" smtClean="0"/>
          </a:p>
        </p:txBody>
      </p:sp>
      <p:sp>
        <p:nvSpPr>
          <p:cNvPr id="89092" name="Rectangle 3"/>
          <p:cNvSpPr>
            <a:spLocks noGrp="1" noChangeArrowheads="1"/>
          </p:cNvSpPr>
          <p:nvPr>
            <p:ph idx="1"/>
          </p:nvPr>
        </p:nvSpPr>
        <p:spPr>
          <a:xfrm>
            <a:off x="228600" y="1403874"/>
            <a:ext cx="8686800" cy="4539726"/>
          </a:xfrm>
        </p:spPr>
        <p:txBody>
          <a:bodyPr>
            <a:normAutofit/>
          </a:bodyPr>
          <a:lstStyle/>
          <a:p>
            <a:r>
              <a:rPr lang="en-US" dirty="0" smtClean="0"/>
              <a:t>As of December 2013, approximately how many active major information resource projects are being monitored by QAT?</a:t>
            </a:r>
          </a:p>
          <a:p>
            <a:pPr marL="914400" lvl="1" indent="-457200">
              <a:buFont typeface="+mj-lt"/>
              <a:buAutoNum type="alphaUcPeriod"/>
            </a:pPr>
            <a:r>
              <a:rPr lang="en-US" dirty="0" smtClean="0"/>
              <a:t>27</a:t>
            </a:r>
          </a:p>
          <a:p>
            <a:pPr marL="914400" lvl="1" indent="-457200">
              <a:buFont typeface="+mj-lt"/>
              <a:buAutoNum type="alphaUcPeriod"/>
            </a:pPr>
            <a:r>
              <a:rPr lang="en-US" dirty="0" smtClean="0"/>
              <a:t>47</a:t>
            </a:r>
          </a:p>
          <a:p>
            <a:pPr marL="914400" lvl="1" indent="-457200">
              <a:buFont typeface="+mj-lt"/>
              <a:buAutoNum type="alphaUcPeriod"/>
            </a:pPr>
            <a:r>
              <a:rPr lang="en-US" dirty="0" smtClean="0"/>
              <a:t>77</a:t>
            </a:r>
          </a:p>
          <a:p>
            <a:pPr marL="914400" lvl="1" indent="-457200">
              <a:buFont typeface="+mj-lt"/>
              <a:buAutoNum type="alphaUcPeriod"/>
            </a:pPr>
            <a:r>
              <a:rPr lang="en-US" dirty="0" smtClean="0"/>
              <a:t>107</a:t>
            </a:r>
          </a:p>
          <a:p>
            <a:pPr marL="400050" lvl="2" indent="0">
              <a:buNone/>
            </a:pPr>
            <a:endParaRPr lang="en-US" sz="2200" dirty="0"/>
          </a:p>
          <a:p>
            <a:pPr marL="457200" lvl="1" indent="0">
              <a:buNone/>
            </a:pPr>
            <a:endParaRPr lang="en-US" dirty="0" smtClean="0"/>
          </a:p>
          <a:p>
            <a:pPr lvl="1"/>
            <a:endParaRPr lang="en-US" dirty="0" smtClean="0"/>
          </a:p>
          <a:p>
            <a:pPr lvl="1"/>
            <a:endParaRPr lang="en-US" dirty="0" smtClean="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014770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28</a:t>
            </a:fld>
            <a:endParaRPr lang="en-US" dirty="0"/>
          </a:p>
        </p:txBody>
      </p:sp>
      <p:sp>
        <p:nvSpPr>
          <p:cNvPr id="2" name="Title 1"/>
          <p:cNvSpPr>
            <a:spLocks noGrp="1"/>
          </p:cNvSpPr>
          <p:nvPr>
            <p:ph type="title"/>
          </p:nvPr>
        </p:nvSpPr>
        <p:spPr/>
        <p:txBody>
          <a:bodyPr/>
          <a:lstStyle/>
          <a:p>
            <a:r>
              <a:rPr lang="en-US" i="1" dirty="0"/>
              <a:t>QAT Projects</a:t>
            </a:r>
            <a:br>
              <a:rPr lang="en-US" i="1" dirty="0"/>
            </a:br>
            <a:r>
              <a:rPr lang="en-US" i="1" dirty="0"/>
              <a:t>Question </a:t>
            </a:r>
            <a:r>
              <a:rPr lang="en-US" i="1" dirty="0" smtClean="0"/>
              <a:t>6:</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400" dirty="0"/>
              <a:t>As of December 2013, what is the estimated current costs for all QAT projects?</a:t>
            </a:r>
          </a:p>
          <a:p>
            <a:pPr marL="857250" lvl="2" indent="-457200">
              <a:buFont typeface="+mj-lt"/>
              <a:buAutoNum type="alphaUcPeriod"/>
            </a:pPr>
            <a:r>
              <a:rPr lang="en-US" sz="2200" dirty="0"/>
              <a:t>$563 million</a:t>
            </a:r>
          </a:p>
          <a:p>
            <a:pPr marL="857250" lvl="2" indent="-457200">
              <a:buFont typeface="+mj-lt"/>
              <a:buAutoNum type="alphaUcPeriod"/>
            </a:pPr>
            <a:r>
              <a:rPr lang="en-US" sz="2200" dirty="0"/>
              <a:t>$758 million</a:t>
            </a:r>
          </a:p>
          <a:p>
            <a:pPr marL="857250" lvl="2" indent="-457200">
              <a:buFont typeface="+mj-lt"/>
              <a:buAutoNum type="alphaUcPeriod"/>
            </a:pPr>
            <a:r>
              <a:rPr lang="en-US" sz="2200" dirty="0"/>
              <a:t>$1.3 billion</a:t>
            </a:r>
          </a:p>
          <a:p>
            <a:pPr marL="857250" lvl="2" indent="-457200">
              <a:buFont typeface="+mj-lt"/>
              <a:buAutoNum type="alphaUcPeriod"/>
            </a:pPr>
            <a:r>
              <a:rPr lang="en-US" sz="2200" dirty="0"/>
              <a:t>$1.8 billion</a:t>
            </a:r>
          </a:p>
          <a:p>
            <a:pPr marL="0" indent="0">
              <a:buNone/>
            </a:pPr>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852381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29</a:t>
            </a:fld>
            <a:endParaRPr lang="en-US" dirty="0"/>
          </a:p>
        </p:txBody>
      </p:sp>
      <p:sp>
        <p:nvSpPr>
          <p:cNvPr id="2046978" name="Rectangle 2"/>
          <p:cNvSpPr>
            <a:spLocks noGrp="1" noChangeArrowheads="1"/>
          </p:cNvSpPr>
          <p:nvPr>
            <p:ph type="title"/>
          </p:nvPr>
        </p:nvSpPr>
        <p:spPr/>
        <p:txBody>
          <a:bodyPr/>
          <a:lstStyle/>
          <a:p>
            <a:r>
              <a:rPr lang="en-US" i="1" dirty="0"/>
              <a:t>QAT Projects</a:t>
            </a:r>
            <a:br>
              <a:rPr lang="en-US" i="1" dirty="0"/>
            </a:br>
            <a:r>
              <a:rPr lang="en-US" i="1" dirty="0"/>
              <a:t>Question </a:t>
            </a:r>
            <a:r>
              <a:rPr lang="en-US" i="1" dirty="0" smtClean="0"/>
              <a:t>7:</a:t>
            </a:r>
            <a:endParaRPr lang="en-US" dirty="0" smtClean="0"/>
          </a:p>
        </p:txBody>
      </p:sp>
      <p:sp>
        <p:nvSpPr>
          <p:cNvPr id="89092" name="Rectangle 3"/>
          <p:cNvSpPr>
            <a:spLocks noGrp="1" noChangeArrowheads="1"/>
          </p:cNvSpPr>
          <p:nvPr>
            <p:ph idx="1"/>
          </p:nvPr>
        </p:nvSpPr>
        <p:spPr>
          <a:xfrm>
            <a:off x="228600" y="1403874"/>
            <a:ext cx="8686800" cy="4539726"/>
          </a:xfrm>
        </p:spPr>
        <p:txBody>
          <a:bodyPr>
            <a:normAutofit/>
          </a:bodyPr>
          <a:lstStyle/>
          <a:p>
            <a:r>
              <a:rPr lang="en-US" dirty="0" smtClean="0"/>
              <a:t>Approximately what percentage of active projects are NOT expected to meet their originally planned delivery schedules?</a:t>
            </a:r>
          </a:p>
          <a:p>
            <a:pPr marL="914400" lvl="1" indent="-457200">
              <a:buFont typeface="+mj-lt"/>
              <a:buAutoNum type="alphaUcPeriod"/>
            </a:pPr>
            <a:r>
              <a:rPr lang="en-US" dirty="0"/>
              <a:t>2</a:t>
            </a:r>
            <a:r>
              <a:rPr lang="en-US" dirty="0" smtClean="0"/>
              <a:t>2%</a:t>
            </a:r>
          </a:p>
          <a:p>
            <a:pPr marL="914400" lvl="1" indent="-457200">
              <a:buFont typeface="+mj-lt"/>
              <a:buAutoNum type="alphaUcPeriod"/>
            </a:pPr>
            <a:r>
              <a:rPr lang="en-US" dirty="0"/>
              <a:t>4</a:t>
            </a:r>
            <a:r>
              <a:rPr lang="en-US" dirty="0" smtClean="0"/>
              <a:t>2%</a:t>
            </a:r>
          </a:p>
          <a:p>
            <a:pPr marL="914400" lvl="1" indent="-457200">
              <a:buFont typeface="+mj-lt"/>
              <a:buAutoNum type="alphaUcPeriod"/>
            </a:pPr>
            <a:r>
              <a:rPr lang="en-US" dirty="0" smtClean="0"/>
              <a:t>62%</a:t>
            </a:r>
          </a:p>
          <a:p>
            <a:pPr marL="914400" lvl="1" indent="-457200">
              <a:buFont typeface="+mj-lt"/>
              <a:buAutoNum type="alphaUcPeriod"/>
            </a:pPr>
            <a:r>
              <a:rPr lang="en-US" dirty="0" smtClean="0"/>
              <a:t>82%</a:t>
            </a:r>
          </a:p>
          <a:p>
            <a:pPr lvl="1"/>
            <a:endParaRPr lang="en-US" sz="1800" dirty="0"/>
          </a:p>
          <a:p>
            <a:pPr marL="457200" lvl="1" indent="0">
              <a:buNone/>
            </a:pPr>
            <a:endParaRPr lang="en-US" dirty="0" smtClean="0"/>
          </a:p>
          <a:p>
            <a:pPr lvl="1"/>
            <a:endParaRPr lang="en-US" dirty="0" smtClean="0"/>
          </a:p>
          <a:p>
            <a:pPr lvl="1"/>
            <a:endParaRPr lang="en-US" dirty="0" smtClean="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187009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3</a:t>
            </a:fld>
            <a:endParaRPr lang="en-US" dirty="0"/>
          </a:p>
        </p:txBody>
      </p:sp>
      <p:sp>
        <p:nvSpPr>
          <p:cNvPr id="2046978" name="Rectangle 2"/>
          <p:cNvSpPr>
            <a:spLocks noGrp="1" noChangeArrowheads="1"/>
          </p:cNvSpPr>
          <p:nvPr>
            <p:ph type="title"/>
          </p:nvPr>
        </p:nvSpPr>
        <p:spPr/>
        <p:txBody>
          <a:bodyPr/>
          <a:lstStyle/>
          <a:p>
            <a:r>
              <a:rPr lang="en-US" dirty="0" smtClean="0"/>
              <a:t>Project Definition </a:t>
            </a:r>
          </a:p>
        </p:txBody>
      </p:sp>
      <p:sp>
        <p:nvSpPr>
          <p:cNvPr id="89092" name="Rectangle 3"/>
          <p:cNvSpPr>
            <a:spLocks noGrp="1" noChangeArrowheads="1"/>
          </p:cNvSpPr>
          <p:nvPr>
            <p:ph idx="1"/>
          </p:nvPr>
        </p:nvSpPr>
        <p:spPr/>
        <p:txBody>
          <a:bodyPr>
            <a:normAutofit fontScale="92500" lnSpcReduction="20000"/>
          </a:bodyPr>
          <a:lstStyle/>
          <a:p>
            <a:pPr lvl="0" eaLnBrk="0" fontAlgn="base" hangingPunct="0">
              <a:lnSpc>
                <a:spcPct val="105000"/>
              </a:lnSpc>
              <a:spcBef>
                <a:spcPts val="1500"/>
              </a:spcBef>
              <a:spcAft>
                <a:spcPct val="0"/>
              </a:spcAft>
              <a:buClr>
                <a:srgbClr val="000000"/>
              </a:buClr>
              <a:buNone/>
            </a:pPr>
            <a:r>
              <a:rPr lang="en-US" sz="1800" b="1" kern="0" spc="30" dirty="0">
                <a:solidFill>
                  <a:srgbClr val="000000"/>
                </a:solidFill>
              </a:rPr>
              <a:t>TEX GOV’T CODE §2054.003 (12) defines a </a:t>
            </a:r>
            <a:r>
              <a:rPr lang="en-US" sz="1800" b="1" u="sng" kern="0" spc="30" dirty="0">
                <a:solidFill>
                  <a:srgbClr val="000000"/>
                </a:solidFill>
              </a:rPr>
              <a:t>Project</a:t>
            </a:r>
            <a:r>
              <a:rPr lang="en-US" sz="1800" b="1" kern="0" spc="30" dirty="0">
                <a:solidFill>
                  <a:srgbClr val="000000"/>
                </a:solidFill>
              </a:rPr>
              <a:t> as:</a:t>
            </a:r>
          </a:p>
          <a:p>
            <a:pPr lvl="0" eaLnBrk="0" fontAlgn="base" hangingPunct="0">
              <a:lnSpc>
                <a:spcPct val="105000"/>
              </a:lnSpc>
              <a:spcBef>
                <a:spcPts val="1500"/>
              </a:spcBef>
              <a:spcAft>
                <a:spcPct val="0"/>
              </a:spcAft>
              <a:buClr>
                <a:srgbClr val="000000"/>
              </a:buClr>
            </a:pPr>
            <a:r>
              <a:rPr lang="en-US" sz="1800" kern="0" spc="30" dirty="0">
                <a:solidFill>
                  <a:srgbClr val="000000"/>
                </a:solidFill>
              </a:rPr>
              <a:t>An initiative that </a:t>
            </a:r>
            <a:r>
              <a:rPr lang="en-US" sz="1800" kern="0" spc="30" dirty="0" smtClean="0">
                <a:solidFill>
                  <a:srgbClr val="000000"/>
                </a:solidFill>
              </a:rPr>
              <a:t>provides </a:t>
            </a:r>
            <a:r>
              <a:rPr lang="en-US" sz="1800" u="sng" kern="0" spc="30" dirty="0">
                <a:solidFill>
                  <a:srgbClr val="000000"/>
                </a:solidFill>
              </a:rPr>
              <a:t>information resource technologies </a:t>
            </a:r>
            <a:r>
              <a:rPr lang="en-US" sz="1800" kern="0" spc="30" dirty="0">
                <a:solidFill>
                  <a:srgbClr val="000000"/>
                </a:solidFill>
              </a:rPr>
              <a:t>and creates products, services, or results within or among elements of a state agency and is characterized by </a:t>
            </a:r>
            <a:r>
              <a:rPr lang="en-US" sz="1800" u="sng" kern="0" spc="30" dirty="0">
                <a:solidFill>
                  <a:srgbClr val="000000"/>
                </a:solidFill>
              </a:rPr>
              <a:t>well-defined</a:t>
            </a:r>
            <a:r>
              <a:rPr lang="en-US" sz="1800" kern="0" spc="30" dirty="0">
                <a:solidFill>
                  <a:srgbClr val="000000"/>
                </a:solidFill>
              </a:rPr>
              <a:t> parameters, specific objectives, </a:t>
            </a:r>
            <a:r>
              <a:rPr lang="en-US" sz="1800" u="sng" kern="0" spc="30" dirty="0">
                <a:solidFill>
                  <a:srgbClr val="000000"/>
                </a:solidFill>
              </a:rPr>
              <a:t>common benefits</a:t>
            </a:r>
            <a:r>
              <a:rPr lang="en-US" sz="1800" kern="0" spc="30" dirty="0">
                <a:solidFill>
                  <a:srgbClr val="000000"/>
                </a:solidFill>
              </a:rPr>
              <a:t>, </a:t>
            </a:r>
            <a:r>
              <a:rPr lang="en-US" sz="1800" u="sng" kern="0" spc="30" dirty="0">
                <a:solidFill>
                  <a:srgbClr val="000000"/>
                </a:solidFill>
              </a:rPr>
              <a:t>planned activities, a scheduled completion date, and an established budget with a specified source of funding.</a:t>
            </a:r>
          </a:p>
          <a:p>
            <a:pPr lvl="0" eaLnBrk="0" fontAlgn="base" hangingPunct="0">
              <a:lnSpc>
                <a:spcPct val="105000"/>
              </a:lnSpc>
              <a:spcBef>
                <a:spcPts val="1500"/>
              </a:spcBef>
              <a:spcAft>
                <a:spcPct val="0"/>
              </a:spcAft>
              <a:buClr>
                <a:srgbClr val="000000"/>
              </a:buClr>
              <a:buNone/>
            </a:pPr>
            <a:r>
              <a:rPr lang="en-US" sz="1800" b="1" kern="0" spc="30" dirty="0">
                <a:solidFill>
                  <a:srgbClr val="000000"/>
                </a:solidFill>
              </a:rPr>
              <a:t>Project Management Body of Knowledge (PMBOK) defines a </a:t>
            </a:r>
            <a:r>
              <a:rPr lang="en-US" sz="1800" b="1" u="sng" kern="0" spc="30" dirty="0">
                <a:solidFill>
                  <a:srgbClr val="000000"/>
                </a:solidFill>
              </a:rPr>
              <a:t>Project</a:t>
            </a:r>
            <a:r>
              <a:rPr lang="en-US" sz="1800" b="1" kern="0" spc="30" dirty="0">
                <a:solidFill>
                  <a:srgbClr val="000000"/>
                </a:solidFill>
              </a:rPr>
              <a:t> as:</a:t>
            </a:r>
          </a:p>
          <a:p>
            <a:pPr lvl="0" eaLnBrk="0" fontAlgn="base" hangingPunct="0">
              <a:lnSpc>
                <a:spcPct val="105000"/>
              </a:lnSpc>
              <a:spcBef>
                <a:spcPts val="1500"/>
              </a:spcBef>
              <a:spcAft>
                <a:spcPct val="0"/>
              </a:spcAft>
              <a:buClr>
                <a:srgbClr val="000000"/>
              </a:buClr>
            </a:pPr>
            <a:r>
              <a:rPr lang="en-US" sz="1800" kern="0" spc="30" dirty="0">
                <a:solidFill>
                  <a:srgbClr val="000000"/>
                </a:solidFill>
              </a:rPr>
              <a:t>A </a:t>
            </a:r>
            <a:r>
              <a:rPr lang="en-US" sz="1800" u="sng" kern="0" spc="30" dirty="0">
                <a:solidFill>
                  <a:srgbClr val="000000"/>
                </a:solidFill>
              </a:rPr>
              <a:t>temporar</a:t>
            </a:r>
            <a:r>
              <a:rPr lang="en-US" sz="1800" kern="0" spc="30" dirty="0">
                <a:solidFill>
                  <a:srgbClr val="000000"/>
                </a:solidFill>
              </a:rPr>
              <a:t>y set of activities designed to produce a </a:t>
            </a:r>
            <a:r>
              <a:rPr lang="en-US" sz="1800" u="sng" kern="0" spc="30" dirty="0">
                <a:solidFill>
                  <a:srgbClr val="000000"/>
                </a:solidFill>
              </a:rPr>
              <a:t>unique</a:t>
            </a:r>
            <a:r>
              <a:rPr lang="en-US" sz="1800" kern="0" spc="30" dirty="0">
                <a:solidFill>
                  <a:srgbClr val="000000"/>
                </a:solidFill>
              </a:rPr>
              <a:t> product, service or result. </a:t>
            </a:r>
          </a:p>
          <a:p>
            <a:pPr lvl="0" eaLnBrk="0" fontAlgn="base" hangingPunct="0">
              <a:lnSpc>
                <a:spcPct val="105000"/>
              </a:lnSpc>
              <a:spcBef>
                <a:spcPts val="1500"/>
              </a:spcBef>
              <a:spcAft>
                <a:spcPct val="0"/>
              </a:spcAft>
              <a:buClr>
                <a:srgbClr val="000000"/>
              </a:buClr>
            </a:pPr>
            <a:r>
              <a:rPr lang="en-US" sz="1800" kern="0" spc="30" dirty="0">
                <a:solidFill>
                  <a:srgbClr val="000000"/>
                </a:solidFill>
              </a:rPr>
              <a:t>It is temporary in that it has a defined beginning and end in time, and therefore defined scope and resources. </a:t>
            </a:r>
          </a:p>
          <a:p>
            <a:pPr lvl="0" eaLnBrk="0" fontAlgn="base" hangingPunct="0">
              <a:lnSpc>
                <a:spcPct val="105000"/>
              </a:lnSpc>
              <a:spcBef>
                <a:spcPts val="1500"/>
              </a:spcBef>
              <a:spcAft>
                <a:spcPct val="0"/>
              </a:spcAft>
              <a:buClr>
                <a:srgbClr val="000000"/>
              </a:buClr>
            </a:pPr>
            <a:r>
              <a:rPr lang="en-US" sz="1800" kern="0" spc="30" dirty="0">
                <a:solidFill>
                  <a:srgbClr val="000000"/>
                </a:solidFill>
              </a:rPr>
              <a:t>It is unique in that it is not a routine operation, but a specific set of operations designed to accomplish a singular goal. </a:t>
            </a:r>
          </a:p>
          <a:p>
            <a:pPr lvl="0" eaLnBrk="0" fontAlgn="base" hangingPunct="0">
              <a:lnSpc>
                <a:spcPct val="105000"/>
              </a:lnSpc>
              <a:spcBef>
                <a:spcPts val="1500"/>
              </a:spcBef>
              <a:spcAft>
                <a:spcPct val="0"/>
              </a:spcAft>
              <a:buClr>
                <a:srgbClr val="000000"/>
              </a:buClr>
              <a:buNone/>
            </a:pPr>
            <a:r>
              <a:rPr lang="en-US" sz="1800" b="1" kern="0" spc="30" dirty="0">
                <a:solidFill>
                  <a:srgbClr val="000000"/>
                </a:solidFill>
              </a:rPr>
              <a:t>PMBOK defines a </a:t>
            </a:r>
            <a:r>
              <a:rPr lang="en-US" sz="1800" b="1" u="sng" kern="0" spc="30" dirty="0">
                <a:solidFill>
                  <a:srgbClr val="000000"/>
                </a:solidFill>
              </a:rPr>
              <a:t>Program</a:t>
            </a:r>
            <a:r>
              <a:rPr lang="en-US" sz="1800" b="1" kern="0" spc="30" dirty="0">
                <a:solidFill>
                  <a:srgbClr val="000000"/>
                </a:solidFill>
              </a:rPr>
              <a:t> as:</a:t>
            </a:r>
          </a:p>
          <a:p>
            <a:pPr lvl="0" eaLnBrk="0" fontAlgn="base" hangingPunct="0">
              <a:lnSpc>
                <a:spcPct val="105000"/>
              </a:lnSpc>
              <a:spcBef>
                <a:spcPts val="1500"/>
              </a:spcBef>
              <a:spcAft>
                <a:spcPct val="0"/>
              </a:spcAft>
              <a:buClr>
                <a:srgbClr val="000000"/>
              </a:buClr>
            </a:pPr>
            <a:r>
              <a:rPr lang="en-US" sz="1800" kern="0" spc="30" dirty="0">
                <a:solidFill>
                  <a:srgbClr val="000000"/>
                </a:solidFill>
              </a:rPr>
              <a:t>Inter-related projects that produce an outcome or series of outcomes that benefit the business.</a:t>
            </a:r>
          </a:p>
          <a:p>
            <a:pPr marL="0" indent="0">
              <a:buNone/>
            </a:pPr>
            <a:endParaRPr lang="en-US" dirty="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430645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30</a:t>
            </a:fld>
            <a:endParaRPr lang="en-US" dirty="0"/>
          </a:p>
        </p:txBody>
      </p:sp>
      <p:sp>
        <p:nvSpPr>
          <p:cNvPr id="2" name="Title 1"/>
          <p:cNvSpPr>
            <a:spLocks noGrp="1"/>
          </p:cNvSpPr>
          <p:nvPr>
            <p:ph type="title"/>
          </p:nvPr>
        </p:nvSpPr>
        <p:spPr/>
        <p:txBody>
          <a:bodyPr/>
          <a:lstStyle/>
          <a:p>
            <a:r>
              <a:rPr lang="en-US" i="1" dirty="0"/>
              <a:t>QAT Projects</a:t>
            </a:r>
            <a:br>
              <a:rPr lang="en-US" i="1" dirty="0"/>
            </a:br>
            <a:r>
              <a:rPr lang="en-US" i="1" dirty="0"/>
              <a:t>Question </a:t>
            </a:r>
            <a:r>
              <a:rPr lang="en-US" i="1" dirty="0" smtClean="0"/>
              <a:t>8:</a:t>
            </a:r>
            <a:endParaRPr lang="en-US" dirty="0"/>
          </a:p>
        </p:txBody>
      </p:sp>
      <p:sp>
        <p:nvSpPr>
          <p:cNvPr id="3" name="Content Placeholder 2"/>
          <p:cNvSpPr>
            <a:spLocks noGrp="1"/>
          </p:cNvSpPr>
          <p:nvPr>
            <p:ph idx="1"/>
          </p:nvPr>
        </p:nvSpPr>
        <p:spPr/>
        <p:txBody>
          <a:bodyPr/>
          <a:lstStyle/>
          <a:p>
            <a:r>
              <a:rPr lang="en-US" dirty="0"/>
              <a:t>Approximately what percentage of active projects exceeded their initial budget/cost estimates? </a:t>
            </a:r>
          </a:p>
          <a:p>
            <a:pPr marL="914400" lvl="1" indent="-457200">
              <a:buFont typeface="+mj-lt"/>
              <a:buAutoNum type="alphaUcPeriod"/>
            </a:pPr>
            <a:r>
              <a:rPr lang="en-US" dirty="0" smtClean="0"/>
              <a:t>22%</a:t>
            </a:r>
            <a:endParaRPr lang="en-US" dirty="0"/>
          </a:p>
          <a:p>
            <a:pPr marL="914400" lvl="1" indent="-457200">
              <a:buFont typeface="+mj-lt"/>
              <a:buAutoNum type="alphaUcPeriod"/>
            </a:pPr>
            <a:r>
              <a:rPr lang="en-US" dirty="0" smtClean="0"/>
              <a:t>32%</a:t>
            </a:r>
            <a:endParaRPr lang="en-US" dirty="0"/>
          </a:p>
          <a:p>
            <a:pPr marL="914400" lvl="1" indent="-457200">
              <a:buFont typeface="+mj-lt"/>
              <a:buAutoNum type="alphaUcPeriod"/>
            </a:pPr>
            <a:r>
              <a:rPr lang="en-US" dirty="0" smtClean="0"/>
              <a:t>42%</a:t>
            </a:r>
          </a:p>
          <a:p>
            <a:pPr marL="914400" lvl="1" indent="-457200">
              <a:buFont typeface="+mj-lt"/>
              <a:buAutoNum type="alphaUcPeriod"/>
            </a:pPr>
            <a:r>
              <a:rPr lang="en-US" dirty="0" smtClean="0"/>
              <a:t>62%</a:t>
            </a:r>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504695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31</a:t>
            </a:fld>
            <a:endParaRPr lang="en-US" dirty="0"/>
          </a:p>
        </p:txBody>
      </p:sp>
      <p:sp>
        <p:nvSpPr>
          <p:cNvPr id="2046978" name="Rectangle 2"/>
          <p:cNvSpPr>
            <a:spLocks noGrp="1" noChangeArrowheads="1"/>
          </p:cNvSpPr>
          <p:nvPr>
            <p:ph type="title"/>
          </p:nvPr>
        </p:nvSpPr>
        <p:spPr>
          <a:xfrm>
            <a:off x="228600" y="76200"/>
            <a:ext cx="8229600" cy="1143000"/>
          </a:xfrm>
        </p:spPr>
        <p:txBody>
          <a:bodyPr/>
          <a:lstStyle/>
          <a:p>
            <a:r>
              <a:rPr lang="en-US" dirty="0" smtClean="0"/>
              <a:t>Reasons </a:t>
            </a:r>
            <a:r>
              <a:rPr lang="en-US" dirty="0"/>
              <a:t>for Overruns </a:t>
            </a:r>
            <a:endParaRPr lang="en-US" dirty="0" smtClean="0"/>
          </a:p>
        </p:txBody>
      </p:sp>
      <p:sp>
        <p:nvSpPr>
          <p:cNvPr id="89092" name="Rectangle 3"/>
          <p:cNvSpPr>
            <a:spLocks noGrp="1" noChangeArrowheads="1"/>
          </p:cNvSpPr>
          <p:nvPr>
            <p:ph idx="1"/>
          </p:nvPr>
        </p:nvSpPr>
        <p:spPr/>
        <p:txBody>
          <a:bodyPr>
            <a:normAutofit/>
          </a:bodyPr>
          <a:lstStyle/>
          <a:p>
            <a:r>
              <a:rPr lang="en-US" dirty="0" smtClean="0"/>
              <a:t>Agencies identified the following reasons for overruns (taken from SAO </a:t>
            </a:r>
            <a:r>
              <a:rPr lang="en-US" dirty="0"/>
              <a:t>Report </a:t>
            </a:r>
            <a:r>
              <a:rPr lang="en-US" dirty="0" smtClean="0"/>
              <a:t>13-028: </a:t>
            </a:r>
            <a:r>
              <a:rPr lang="en-US" dirty="0"/>
              <a:t>Analysis of QAT </a:t>
            </a:r>
            <a:r>
              <a:rPr lang="en-US" dirty="0" smtClean="0"/>
              <a:t>Projects)</a:t>
            </a:r>
            <a:endParaRPr lang="en-US" dirty="0"/>
          </a:p>
          <a:p>
            <a:pPr lvl="1"/>
            <a:r>
              <a:rPr lang="en-US" dirty="0"/>
              <a:t>Poor Planning</a:t>
            </a:r>
          </a:p>
          <a:p>
            <a:pPr lvl="1"/>
            <a:r>
              <a:rPr lang="en-US" dirty="0"/>
              <a:t>Vendor negotiations and bidding process delays</a:t>
            </a:r>
          </a:p>
          <a:p>
            <a:pPr lvl="1"/>
            <a:r>
              <a:rPr lang="en-US" dirty="0"/>
              <a:t>Legislative changes (scope changes)</a:t>
            </a:r>
          </a:p>
          <a:p>
            <a:pPr lvl="1"/>
            <a:r>
              <a:rPr lang="en-US" dirty="0"/>
              <a:t>Requirements not well defined</a:t>
            </a:r>
          </a:p>
          <a:p>
            <a:pPr lvl="1"/>
            <a:r>
              <a:rPr lang="en-US" dirty="0"/>
              <a:t>Turnover in project management and other key </a:t>
            </a:r>
            <a:r>
              <a:rPr lang="en-US" dirty="0" smtClean="0"/>
              <a:t>staff</a:t>
            </a:r>
            <a:endParaRPr lang="en-US" dirty="0"/>
          </a:p>
          <a:p>
            <a:pPr lvl="1"/>
            <a:r>
              <a:rPr lang="en-US" dirty="0"/>
              <a:t>Cost and timelines were underestimated</a:t>
            </a:r>
          </a:p>
          <a:p>
            <a:pPr lvl="1"/>
            <a:r>
              <a:rPr lang="en-US" dirty="0"/>
              <a:t>Lack of management support/stakeholder expectations not managed/priorities within agency changed</a:t>
            </a:r>
          </a:p>
          <a:p>
            <a:pPr lvl="1"/>
            <a:r>
              <a:rPr lang="en-US" dirty="0"/>
              <a:t>Project objectives and roles and responsibilities not clearly defined or </a:t>
            </a:r>
            <a:r>
              <a:rPr lang="en-US" dirty="0" smtClean="0"/>
              <a:t>understood</a:t>
            </a:r>
          </a:p>
          <a:p>
            <a:pPr marL="457200" lvl="1" indent="0">
              <a:buNone/>
            </a:pPr>
            <a:endParaRPr lang="en-US" dirty="0"/>
          </a:p>
          <a:p>
            <a:pPr marL="457200" lvl="1"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122176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32</a:t>
            </a:fld>
            <a:endParaRPr lang="en-US" dirty="0"/>
          </a:p>
        </p:txBody>
      </p:sp>
      <p:sp>
        <p:nvSpPr>
          <p:cNvPr id="2" name="Title 1"/>
          <p:cNvSpPr>
            <a:spLocks noGrp="1"/>
          </p:cNvSpPr>
          <p:nvPr>
            <p:ph type="title"/>
          </p:nvPr>
        </p:nvSpPr>
        <p:spPr>
          <a:xfrm>
            <a:off x="228600" y="76200"/>
            <a:ext cx="8763000" cy="1143000"/>
          </a:xfrm>
        </p:spPr>
        <p:txBody>
          <a:bodyPr/>
          <a:lstStyle/>
          <a:p>
            <a:r>
              <a:rPr lang="en-US" dirty="0" smtClean="0"/>
              <a:t>Triple Constraint: Challenges with Maintaining Equilibrium</a:t>
            </a:r>
            <a:endParaRPr lang="en-US" dirty="0"/>
          </a:p>
        </p:txBody>
      </p:sp>
      <p:pic>
        <p:nvPicPr>
          <p:cNvPr id="7" name="Picture 6" descr="Triangle showing the triple constraint of project management: time, cost and scope, with quality in the center of the triangle. " title="Triple Contra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438400"/>
            <a:ext cx="2857500" cy="2524125"/>
          </a:xfrm>
          <a:prstGeom prst="rect">
            <a:avLst/>
          </a:prstGeom>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726957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33</a:t>
            </a:fld>
            <a:endParaRPr lang="en-US" dirty="0"/>
          </a:p>
        </p:txBody>
      </p:sp>
      <p:sp>
        <p:nvSpPr>
          <p:cNvPr id="2046978" name="Rectangle 2"/>
          <p:cNvSpPr>
            <a:spLocks noGrp="1" noChangeArrowheads="1"/>
          </p:cNvSpPr>
          <p:nvPr>
            <p:ph type="title"/>
          </p:nvPr>
        </p:nvSpPr>
        <p:spPr>
          <a:xfrm>
            <a:off x="228600" y="76200"/>
            <a:ext cx="8686800" cy="1143000"/>
          </a:xfrm>
        </p:spPr>
        <p:txBody>
          <a:bodyPr/>
          <a:lstStyle/>
          <a:p>
            <a:r>
              <a:rPr lang="en-US" dirty="0" smtClean="0"/>
              <a:t>Factors Contributing to Project Success</a:t>
            </a:r>
          </a:p>
        </p:txBody>
      </p:sp>
      <p:sp>
        <p:nvSpPr>
          <p:cNvPr id="89092" name="Rectangle 3"/>
          <p:cNvSpPr>
            <a:spLocks noGrp="1" noChangeArrowheads="1"/>
          </p:cNvSpPr>
          <p:nvPr>
            <p:ph idx="1"/>
          </p:nvPr>
        </p:nvSpPr>
        <p:spPr/>
        <p:txBody>
          <a:bodyPr>
            <a:normAutofit fontScale="92500"/>
          </a:bodyPr>
          <a:lstStyle/>
          <a:p>
            <a:pPr lvl="0"/>
            <a:r>
              <a:rPr lang="en-US" dirty="0"/>
              <a:t>Active agency staff involvement in planning, scope management, requirements gathering and user acceptance activities.</a:t>
            </a:r>
          </a:p>
          <a:p>
            <a:pPr lvl="0"/>
            <a:r>
              <a:rPr lang="en-US" dirty="0" smtClean="0"/>
              <a:t>Fostering an environment of open/collaborative communication.</a:t>
            </a:r>
            <a:endParaRPr lang="en-US" dirty="0"/>
          </a:p>
          <a:p>
            <a:pPr lvl="0"/>
            <a:r>
              <a:rPr lang="en-US" dirty="0"/>
              <a:t>Effective management support.</a:t>
            </a:r>
          </a:p>
          <a:p>
            <a:pPr lvl="0"/>
            <a:r>
              <a:rPr lang="en-US" dirty="0"/>
              <a:t>Shorter project timelines</a:t>
            </a:r>
            <a:r>
              <a:rPr lang="en-US" dirty="0" smtClean="0"/>
              <a:t>.</a:t>
            </a:r>
          </a:p>
          <a:p>
            <a:pPr lvl="0"/>
            <a:r>
              <a:rPr lang="en-US" dirty="0" smtClean="0"/>
              <a:t>Phased or iterative approach.</a:t>
            </a:r>
            <a:endParaRPr lang="en-US" dirty="0"/>
          </a:p>
          <a:p>
            <a:r>
              <a:rPr lang="en-US" dirty="0"/>
              <a:t>Focusing on business outcomes</a:t>
            </a:r>
            <a:r>
              <a:rPr lang="en-US" dirty="0" smtClean="0"/>
              <a:t>.</a:t>
            </a:r>
          </a:p>
          <a:p>
            <a:r>
              <a:rPr lang="en-US" dirty="0" smtClean="0"/>
              <a:t>Modified commercial-off-the-shelf software.</a:t>
            </a:r>
          </a:p>
          <a:p>
            <a:pPr lvl="0"/>
            <a:r>
              <a:rPr lang="en-US" dirty="0" smtClean="0"/>
              <a:t>Following </a:t>
            </a:r>
            <a:r>
              <a:rPr lang="en-US" dirty="0"/>
              <a:t>contract development best </a:t>
            </a:r>
            <a:r>
              <a:rPr lang="en-US" dirty="0" smtClean="0"/>
              <a:t>practices (e.g. early involvement of procurement, contract, IT, legal, and program area staff)</a:t>
            </a:r>
            <a:endParaRPr lang="en-US" dirty="0"/>
          </a:p>
          <a:p>
            <a:pPr lvl="0"/>
            <a:r>
              <a:rPr lang="en-US" dirty="0" smtClean="0"/>
              <a:t>Monitoring  contractor performance </a:t>
            </a:r>
            <a:r>
              <a:rPr lang="en-US" dirty="0"/>
              <a:t>and </a:t>
            </a:r>
            <a:r>
              <a:rPr lang="en-US" dirty="0" smtClean="0"/>
              <a:t>understanding </a:t>
            </a:r>
            <a:r>
              <a:rPr lang="en-US" dirty="0"/>
              <a:t>that it is a mutual relationship</a:t>
            </a:r>
          </a:p>
          <a:p>
            <a:endParaRPr lang="en-US" dirty="0" smtClean="0"/>
          </a:p>
          <a:p>
            <a:pPr marL="0" indent="0">
              <a:buNone/>
            </a:pPr>
            <a:endParaRPr lang="en-US" dirty="0" smtClean="0"/>
          </a:p>
          <a:p>
            <a:endParaRPr lang="en-US" dirty="0" smtClean="0"/>
          </a:p>
          <a:p>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36418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34</a:t>
            </a:fld>
            <a:endParaRPr lang="en-US" dirty="0"/>
          </a:p>
        </p:txBody>
      </p:sp>
      <p:sp>
        <p:nvSpPr>
          <p:cNvPr id="2" name="Title 1"/>
          <p:cNvSpPr>
            <a:spLocks noGrp="1"/>
          </p:cNvSpPr>
          <p:nvPr>
            <p:ph type="title"/>
          </p:nvPr>
        </p:nvSpPr>
        <p:spPr>
          <a:xfrm>
            <a:off x="228600" y="76200"/>
            <a:ext cx="8077200" cy="1143000"/>
          </a:xfrm>
        </p:spPr>
        <p:txBody>
          <a:bodyPr/>
          <a:lstStyle/>
          <a:p>
            <a:r>
              <a:rPr lang="en-US" dirty="0" smtClean="0"/>
              <a:t>QAT Observations</a:t>
            </a:r>
            <a:endParaRPr lang="en-US" dirty="0"/>
          </a:p>
        </p:txBody>
      </p:sp>
      <p:sp>
        <p:nvSpPr>
          <p:cNvPr id="3" name="Content Placeholder 2"/>
          <p:cNvSpPr>
            <a:spLocks noGrp="1"/>
          </p:cNvSpPr>
          <p:nvPr>
            <p:ph idx="1"/>
          </p:nvPr>
        </p:nvSpPr>
        <p:spPr/>
        <p:txBody>
          <a:bodyPr/>
          <a:lstStyle/>
          <a:p>
            <a:pPr lvl="0"/>
            <a:r>
              <a:rPr lang="en-US" dirty="0"/>
              <a:t>Agencies </a:t>
            </a:r>
            <a:r>
              <a:rPr lang="en-US" dirty="0" smtClean="0"/>
              <a:t>are </a:t>
            </a:r>
            <a:r>
              <a:rPr lang="en-US" dirty="0"/>
              <a:t>beginning to break larger projects into smaller, more manageable projects using a phased approach when they develop and implement major information resources projects.  </a:t>
            </a:r>
            <a:endParaRPr lang="en-US" dirty="0" smtClean="0"/>
          </a:p>
          <a:p>
            <a:pPr lvl="0"/>
            <a:r>
              <a:rPr lang="en-US" dirty="0" smtClean="0"/>
              <a:t>Based </a:t>
            </a:r>
            <a:r>
              <a:rPr lang="en-US" dirty="0"/>
              <a:t>on QAT </a:t>
            </a:r>
            <a:r>
              <a:rPr lang="en-US" dirty="0" smtClean="0"/>
              <a:t>data, </a:t>
            </a:r>
            <a:r>
              <a:rPr lang="en-US" dirty="0"/>
              <a:t>it appears that the phased approach results in more successful project outcomes with realistic initial estimates of costs and time lines.  </a:t>
            </a:r>
            <a:endParaRPr lang="en-US" dirty="0" smtClean="0"/>
          </a:p>
          <a:p>
            <a:pPr lvl="0"/>
            <a:r>
              <a:rPr lang="en-US" dirty="0" smtClean="0"/>
              <a:t>Of </a:t>
            </a:r>
            <a:r>
              <a:rPr lang="en-US" dirty="0"/>
              <a:t>the 20 new </a:t>
            </a:r>
            <a:r>
              <a:rPr lang="en-US" dirty="0" smtClean="0"/>
              <a:t>approved projects, </a:t>
            </a:r>
            <a:r>
              <a:rPr lang="en-US" dirty="0"/>
              <a:t>only 3 exceed 2 years in estimated development time</a:t>
            </a:r>
            <a:r>
              <a:rPr lang="en-US" dirty="0" smtClean="0"/>
              <a:t>.</a:t>
            </a:r>
          </a:p>
          <a:p>
            <a:r>
              <a:rPr lang="en-US" dirty="0"/>
              <a:t>Some projects that used a commercial off-the-shelf solution as a beginning point for their development had better budgetary and delivery outcomes than projects that did not use a similar approach.</a:t>
            </a:r>
          </a:p>
          <a:p>
            <a:pPr lvl="0"/>
            <a:endParaRPr lang="en-US" dirty="0"/>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142662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35</a:t>
            </a:fld>
            <a:endParaRPr lang="en-US" dirty="0"/>
          </a:p>
        </p:txBody>
      </p:sp>
      <p:sp>
        <p:nvSpPr>
          <p:cNvPr id="2" name="Title 1"/>
          <p:cNvSpPr>
            <a:spLocks noGrp="1"/>
          </p:cNvSpPr>
          <p:nvPr>
            <p:ph type="title"/>
          </p:nvPr>
        </p:nvSpPr>
        <p:spPr>
          <a:xfrm>
            <a:off x="228600" y="76200"/>
            <a:ext cx="7924800" cy="1143000"/>
          </a:xfrm>
        </p:spPr>
        <p:txBody>
          <a:bodyPr>
            <a:normAutofit/>
          </a:bodyPr>
          <a:lstStyle/>
          <a:p>
            <a:r>
              <a:rPr lang="en-US" dirty="0" smtClean="0"/>
              <a:t>Office of Attorney General</a:t>
            </a:r>
            <a:br>
              <a:rPr lang="en-US" dirty="0" smtClean="0"/>
            </a:br>
            <a:r>
              <a:rPr lang="en-US" sz="2700" dirty="0" smtClean="0"/>
              <a:t>Crime Victims </a:t>
            </a:r>
            <a:r>
              <a:rPr lang="en-US" sz="2700" dirty="0">
                <a:effectLst/>
              </a:rPr>
              <a:t>Claims Legacy Workflow System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Project </a:t>
            </a:r>
            <a:r>
              <a:rPr lang="en-US" dirty="0"/>
              <a:t>was successful because:  </a:t>
            </a:r>
          </a:p>
          <a:p>
            <a:pPr lvl="0"/>
            <a:r>
              <a:rPr lang="en-US" dirty="0"/>
              <a:t>The project scope was clear and did not expand.</a:t>
            </a:r>
          </a:p>
          <a:p>
            <a:pPr lvl="0"/>
            <a:r>
              <a:rPr lang="en-US" dirty="0"/>
              <a:t>The OAG identified and properly categorized system requirements.</a:t>
            </a:r>
          </a:p>
          <a:p>
            <a:pPr lvl="0"/>
            <a:r>
              <a:rPr lang="en-US" dirty="0"/>
              <a:t>The project had strong executive sponsorship.</a:t>
            </a:r>
          </a:p>
          <a:p>
            <a:pPr lvl="0"/>
            <a:r>
              <a:rPr lang="en-US" dirty="0"/>
              <a:t>The project identified and included the correct subject matter experts.  </a:t>
            </a:r>
          </a:p>
          <a:p>
            <a:pPr marL="0" indent="0">
              <a:buNone/>
            </a:pPr>
            <a:r>
              <a:rPr lang="en-US" dirty="0" smtClean="0"/>
              <a:t>Outcome:</a:t>
            </a:r>
          </a:p>
          <a:p>
            <a:pPr marL="0" indent="0">
              <a:buNone/>
            </a:pPr>
            <a:r>
              <a:rPr lang="en-US" dirty="0" smtClean="0"/>
              <a:t>The </a:t>
            </a:r>
            <a:r>
              <a:rPr lang="en-US" dirty="0"/>
              <a:t>project was recognized by the Texas Association of State Systems for Computing and Communications for implementing a technical application significantly improving internal operations, customer services, or communications. </a:t>
            </a:r>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4122999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36</a:t>
            </a:fld>
            <a:endParaRPr lang="en-US" dirty="0"/>
          </a:p>
        </p:txBody>
      </p:sp>
      <p:sp>
        <p:nvSpPr>
          <p:cNvPr id="2" name="Title 1"/>
          <p:cNvSpPr>
            <a:spLocks noGrp="1"/>
          </p:cNvSpPr>
          <p:nvPr>
            <p:ph type="title"/>
          </p:nvPr>
        </p:nvSpPr>
        <p:spPr/>
        <p:txBody>
          <a:bodyPr/>
          <a:lstStyle/>
          <a:p>
            <a:r>
              <a:rPr lang="en-US" dirty="0" smtClean="0"/>
              <a:t>New Legislation</a:t>
            </a:r>
            <a:endParaRPr lang="en-US" dirty="0"/>
          </a:p>
        </p:txBody>
      </p:sp>
      <p:sp>
        <p:nvSpPr>
          <p:cNvPr id="3" name="Content Placeholder 2"/>
          <p:cNvSpPr>
            <a:spLocks noGrp="1"/>
          </p:cNvSpPr>
          <p:nvPr>
            <p:ph idx="1"/>
          </p:nvPr>
        </p:nvSpPr>
        <p:spPr/>
        <p:txBody>
          <a:bodyPr>
            <a:normAutofit lnSpcReduction="10000"/>
          </a:bodyPr>
          <a:lstStyle/>
          <a:p>
            <a:r>
              <a:rPr lang="en-US" dirty="0" smtClean="0"/>
              <a:t>H.B. 1965</a:t>
            </a:r>
          </a:p>
          <a:p>
            <a:pPr lvl="1"/>
            <a:r>
              <a:rPr lang="en-US" dirty="0"/>
              <a:t>Requires QAT to develop and recommend policies and procedures to improve state agency IT projects and develop and recommend procedures to improve the implementation of state agency IT projects</a:t>
            </a:r>
          </a:p>
          <a:p>
            <a:r>
              <a:rPr lang="en-US" dirty="0" smtClean="0"/>
              <a:t>H.B. 2422</a:t>
            </a:r>
          </a:p>
          <a:p>
            <a:pPr lvl="1"/>
            <a:r>
              <a:rPr lang="en-US" dirty="0" smtClean="0"/>
              <a:t>Authorizes </a:t>
            </a:r>
            <a:r>
              <a:rPr lang="en-US" dirty="0"/>
              <a:t>state agencies to consider cloud computing when making a major IT purchase</a:t>
            </a:r>
            <a:endParaRPr lang="en-US" dirty="0" smtClean="0"/>
          </a:p>
          <a:p>
            <a:r>
              <a:rPr lang="en-US" dirty="0" smtClean="0"/>
              <a:t>H.B. 3093</a:t>
            </a:r>
          </a:p>
          <a:p>
            <a:pPr lvl="1"/>
            <a:r>
              <a:rPr lang="en-US" dirty="0"/>
              <a:t>Requires DIR to work with QAT and LBB to develop contracting standards for IT </a:t>
            </a:r>
            <a:r>
              <a:rPr lang="en-US" dirty="0" smtClean="0"/>
              <a:t>acquisition. Also requires development of policies and procedures for improved efficiency and effectiveness of IT projects</a:t>
            </a:r>
          </a:p>
          <a:p>
            <a:r>
              <a:rPr lang="en-US" dirty="0" smtClean="0"/>
              <a:t>S.B. 1681</a:t>
            </a:r>
          </a:p>
          <a:p>
            <a:pPr lvl="1"/>
            <a:r>
              <a:rPr lang="en-US" dirty="0" smtClean="0"/>
              <a:t>Increases CAT review threshold to at least $10 million; </a:t>
            </a:r>
            <a:r>
              <a:rPr lang="en-US" b="1" dirty="0" smtClean="0"/>
              <a:t>QAT review threshold remains $1 million </a:t>
            </a:r>
          </a:p>
          <a:p>
            <a:endParaRPr lang="en-US" dirty="0" smtClean="0"/>
          </a:p>
          <a:p>
            <a:pPr lvl="1"/>
            <a:endParaRPr lang="en-US" dirty="0" smtClean="0"/>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79092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37</a:t>
            </a:fld>
            <a:endParaRPr lang="en-US" dirty="0"/>
          </a:p>
        </p:txBody>
      </p:sp>
      <p:sp>
        <p:nvSpPr>
          <p:cNvPr id="2" name="Title 1"/>
          <p:cNvSpPr>
            <a:spLocks noGrp="1"/>
          </p:cNvSpPr>
          <p:nvPr>
            <p:ph type="title"/>
          </p:nvPr>
        </p:nvSpPr>
        <p:spPr/>
        <p:txBody>
          <a:bodyPr/>
          <a:lstStyle/>
          <a:p>
            <a:r>
              <a:rPr lang="en-US" dirty="0" smtClean="0"/>
              <a:t>New Legislation Continued: S.B. 1</a:t>
            </a:r>
            <a:endParaRPr lang="en-US" dirty="0"/>
          </a:p>
        </p:txBody>
      </p:sp>
      <p:sp>
        <p:nvSpPr>
          <p:cNvPr id="3" name="Content Placeholder 2"/>
          <p:cNvSpPr>
            <a:spLocks noGrp="1"/>
          </p:cNvSpPr>
          <p:nvPr>
            <p:ph idx="1"/>
          </p:nvPr>
        </p:nvSpPr>
        <p:spPr/>
        <p:txBody>
          <a:bodyPr/>
          <a:lstStyle/>
          <a:p>
            <a:r>
              <a:rPr lang="en-US" dirty="0"/>
              <a:t>S.B. 1 Article IX, Section 9.02</a:t>
            </a:r>
          </a:p>
          <a:p>
            <a:pPr lvl="1"/>
            <a:r>
              <a:rPr lang="en-US" dirty="0"/>
              <a:t>QAT must approve projects </a:t>
            </a:r>
            <a:r>
              <a:rPr lang="en-US" dirty="0" smtClean="0"/>
              <a:t>before the Comptroller can </a:t>
            </a:r>
            <a:r>
              <a:rPr lang="en-US" dirty="0"/>
              <a:t>authorize expenditure of appropriated funds. </a:t>
            </a:r>
          </a:p>
          <a:p>
            <a:pPr lvl="1"/>
            <a:r>
              <a:rPr lang="en-US" dirty="0"/>
              <a:t>QAT can require independent verification and validation for projects </a:t>
            </a:r>
            <a:r>
              <a:rPr lang="en-US" dirty="0" smtClean="0"/>
              <a:t>projected to result in more than $10 million in overall lifetime expenditures.</a:t>
            </a:r>
            <a:endParaRPr lang="en-US" dirty="0"/>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9079790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38</a:t>
            </a:fld>
            <a:endParaRPr lang="en-US" dirty="0"/>
          </a:p>
        </p:txBody>
      </p:sp>
      <p:sp>
        <p:nvSpPr>
          <p:cNvPr id="2" name="Title 1"/>
          <p:cNvSpPr>
            <a:spLocks noGrp="1"/>
          </p:cNvSpPr>
          <p:nvPr>
            <p:ph type="title"/>
          </p:nvPr>
        </p:nvSpPr>
        <p:spPr>
          <a:xfrm>
            <a:off x="152400" y="76200"/>
            <a:ext cx="8839200" cy="5791200"/>
          </a:xfrm>
        </p:spPr>
        <p:txBody>
          <a:bodyPr>
            <a:normAutofit/>
          </a:bodyPr>
          <a:lstStyle/>
          <a:p>
            <a:pPr algn="ctr"/>
            <a:r>
              <a:rPr lang="en-US" sz="6000" dirty="0" smtClean="0">
                <a:solidFill>
                  <a:srgbClr val="0D0696"/>
                </a:solidFill>
              </a:rPr>
              <a:t>Break!</a:t>
            </a:r>
            <a:endParaRPr lang="en-US" sz="6000" dirty="0">
              <a:solidFill>
                <a:srgbClr val="0D0696"/>
              </a:solidFill>
            </a:endParaRPr>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45927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39</a:t>
            </a:fld>
            <a:endParaRPr lang="en-US" dirty="0"/>
          </a:p>
        </p:txBody>
      </p:sp>
      <p:sp>
        <p:nvSpPr>
          <p:cNvPr id="2" name="Title 1"/>
          <p:cNvSpPr>
            <a:spLocks noGrp="1"/>
          </p:cNvSpPr>
          <p:nvPr>
            <p:ph type="title"/>
          </p:nvPr>
        </p:nvSpPr>
        <p:spPr/>
        <p:txBody>
          <a:bodyPr/>
          <a:lstStyle/>
          <a:p>
            <a:r>
              <a:rPr lang="en-US" dirty="0" smtClean="0"/>
              <a:t>Framework </a:t>
            </a:r>
            <a:endParaRPr lang="en-US" dirty="0"/>
          </a:p>
        </p:txBody>
      </p:sp>
      <p:pic>
        <p:nvPicPr>
          <p:cNvPr id="7" name="Picture 6" descr="Screenshot of Framework Quick Reference website. " title="Framework Websi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39385">
            <a:off x="1998353" y="1180754"/>
            <a:ext cx="3907969" cy="5254477"/>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Content Placeholder 5" descr="Screenshot of Framework homepage." title="Framework Websi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21230979">
            <a:off x="3574594" y="1444323"/>
            <a:ext cx="4537909" cy="4376906"/>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Footer Placeholder 3"/>
          <p:cNvSpPr>
            <a:spLocks noGrp="1"/>
          </p:cNvSpPr>
          <p:nvPr>
            <p:ph type="ftr" sz="quarter" idx="11"/>
          </p:nvPr>
        </p:nvSpPr>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05571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4</a:t>
            </a:fld>
            <a:endParaRPr lang="en-US" dirty="0"/>
          </a:p>
        </p:txBody>
      </p:sp>
      <p:sp>
        <p:nvSpPr>
          <p:cNvPr id="2046978" name="Rectangle 2"/>
          <p:cNvSpPr>
            <a:spLocks noGrp="1" noChangeArrowheads="1"/>
          </p:cNvSpPr>
          <p:nvPr>
            <p:ph type="title"/>
          </p:nvPr>
        </p:nvSpPr>
        <p:spPr>
          <a:xfrm>
            <a:off x="228600" y="76200"/>
            <a:ext cx="7696200" cy="1143000"/>
          </a:xfrm>
        </p:spPr>
        <p:txBody>
          <a:bodyPr/>
          <a:lstStyle/>
          <a:p>
            <a:r>
              <a:rPr lang="en-US" dirty="0" smtClean="0"/>
              <a:t>Major Information Resource Project (MIRP)</a:t>
            </a:r>
          </a:p>
        </p:txBody>
      </p:sp>
      <p:sp>
        <p:nvSpPr>
          <p:cNvPr id="89092" name="Rectangle 3"/>
          <p:cNvSpPr>
            <a:spLocks noGrp="1" noChangeArrowheads="1"/>
          </p:cNvSpPr>
          <p:nvPr>
            <p:ph idx="1"/>
          </p:nvPr>
        </p:nvSpPr>
        <p:spPr>
          <a:xfrm>
            <a:off x="228600" y="1403874"/>
            <a:ext cx="8686800" cy="4996926"/>
          </a:xfrm>
        </p:spPr>
        <p:txBody>
          <a:bodyPr>
            <a:normAutofit/>
          </a:bodyPr>
          <a:lstStyle/>
          <a:p>
            <a:pPr lvl="0" eaLnBrk="0" fontAlgn="base" hangingPunct="0">
              <a:lnSpc>
                <a:spcPct val="105000"/>
              </a:lnSpc>
              <a:spcBef>
                <a:spcPts val="1500"/>
              </a:spcBef>
              <a:spcAft>
                <a:spcPct val="0"/>
              </a:spcAft>
              <a:buClr>
                <a:srgbClr val="000000"/>
              </a:buClr>
              <a:buNone/>
            </a:pPr>
            <a:r>
              <a:rPr lang="en-US" sz="1800" kern="0" spc="30" dirty="0">
                <a:solidFill>
                  <a:srgbClr val="0070C0"/>
                </a:solidFill>
              </a:rPr>
              <a:t>Major information resources project (MIRP) means </a:t>
            </a:r>
            <a:r>
              <a:rPr lang="en-US" sz="1800" kern="0" spc="30" dirty="0" smtClean="0">
                <a:solidFill>
                  <a:srgbClr val="0070C0"/>
                </a:solidFill>
              </a:rPr>
              <a:t>(TEX </a:t>
            </a:r>
            <a:r>
              <a:rPr lang="en-US" sz="1800" kern="0" spc="30" dirty="0">
                <a:solidFill>
                  <a:srgbClr val="0070C0"/>
                </a:solidFill>
              </a:rPr>
              <a:t>GOV’T CODE §2054.003 (10)):</a:t>
            </a:r>
          </a:p>
          <a:p>
            <a:pPr marL="571500" lvl="1" indent="-457200" eaLnBrk="0" fontAlgn="base" hangingPunct="0">
              <a:lnSpc>
                <a:spcPct val="105000"/>
              </a:lnSpc>
              <a:spcBef>
                <a:spcPct val="30000"/>
              </a:spcBef>
              <a:spcAft>
                <a:spcPct val="0"/>
              </a:spcAft>
              <a:buClr>
                <a:srgbClr val="000000"/>
              </a:buClr>
              <a:buNone/>
              <a:tabLst>
                <a:tab pos="571500" algn="l"/>
              </a:tabLst>
            </a:pPr>
            <a:r>
              <a:rPr lang="en-US" sz="1800" b="1" kern="0" dirty="0">
                <a:solidFill>
                  <a:srgbClr val="000000"/>
                </a:solidFill>
                <a:cs typeface="Arial" pitchFamily="34" charset="0"/>
              </a:rPr>
              <a:t>(A) 	Any information resources technology project identified in a state agency's biennial operating plan whose </a:t>
            </a:r>
            <a:r>
              <a:rPr lang="en-US" sz="1800" b="1" u="sng" kern="0" dirty="0">
                <a:solidFill>
                  <a:srgbClr val="000000"/>
                </a:solidFill>
                <a:cs typeface="Arial" pitchFamily="34" charset="0"/>
              </a:rPr>
              <a:t>development costs </a:t>
            </a:r>
            <a:r>
              <a:rPr lang="en-US" sz="1800" b="1" kern="0" dirty="0">
                <a:solidFill>
                  <a:srgbClr val="000000"/>
                </a:solidFill>
                <a:cs typeface="Arial" pitchFamily="34" charset="0"/>
              </a:rPr>
              <a:t>exceed $1 million and that:</a:t>
            </a:r>
          </a:p>
          <a:p>
            <a:pPr marL="914400" lvl="2" indent="-342900" eaLnBrk="0" fontAlgn="base" hangingPunct="0">
              <a:lnSpc>
                <a:spcPct val="105000"/>
              </a:lnSpc>
              <a:spcBef>
                <a:spcPts val="400"/>
              </a:spcBef>
              <a:spcAft>
                <a:spcPts val="400"/>
              </a:spcAft>
              <a:buClr>
                <a:srgbClr val="FF0000"/>
              </a:buClr>
              <a:buNone/>
            </a:pPr>
            <a:r>
              <a:rPr lang="en-US" kern="0" dirty="0">
                <a:solidFill>
                  <a:srgbClr val="000000"/>
                </a:solidFill>
              </a:rPr>
              <a:t>(</a:t>
            </a:r>
            <a:r>
              <a:rPr lang="en-US" kern="0" dirty="0" err="1">
                <a:solidFill>
                  <a:srgbClr val="000000"/>
                </a:solidFill>
              </a:rPr>
              <a:t>i</a:t>
            </a:r>
            <a:r>
              <a:rPr lang="en-US" kern="0" dirty="0">
                <a:solidFill>
                  <a:srgbClr val="000000"/>
                </a:solidFill>
              </a:rPr>
              <a:t>) 	requires one year or longer to reach operations status;</a:t>
            </a:r>
          </a:p>
          <a:p>
            <a:pPr marL="914400" lvl="2" indent="-342900" eaLnBrk="0" fontAlgn="base" hangingPunct="0">
              <a:lnSpc>
                <a:spcPct val="105000"/>
              </a:lnSpc>
              <a:spcBef>
                <a:spcPts val="400"/>
              </a:spcBef>
              <a:spcAft>
                <a:spcPts val="400"/>
              </a:spcAft>
              <a:buClr>
                <a:srgbClr val="FF0000"/>
              </a:buClr>
              <a:buNone/>
            </a:pPr>
            <a:r>
              <a:rPr lang="en-US" kern="0" dirty="0">
                <a:solidFill>
                  <a:srgbClr val="000000"/>
                </a:solidFill>
              </a:rPr>
              <a:t>(ii) involves more than one state agency; OR</a:t>
            </a:r>
          </a:p>
          <a:p>
            <a:pPr marL="914400" lvl="2" indent="-342900" eaLnBrk="0" fontAlgn="base" hangingPunct="0">
              <a:lnSpc>
                <a:spcPct val="105000"/>
              </a:lnSpc>
              <a:spcBef>
                <a:spcPts val="400"/>
              </a:spcBef>
              <a:spcAft>
                <a:spcPts val="400"/>
              </a:spcAft>
              <a:buClr>
                <a:srgbClr val="FF0000"/>
              </a:buClr>
              <a:buNone/>
            </a:pPr>
            <a:r>
              <a:rPr lang="en-US" kern="0" dirty="0">
                <a:solidFill>
                  <a:srgbClr val="000000"/>
                </a:solidFill>
              </a:rPr>
              <a:t>(iii) substantially alters work methods of state agency personnel or the delivery of services to clients; OR</a:t>
            </a:r>
          </a:p>
          <a:p>
            <a:pPr marL="571500" lvl="1" indent="-457200" eaLnBrk="0" fontAlgn="base" hangingPunct="0">
              <a:lnSpc>
                <a:spcPct val="105000"/>
              </a:lnSpc>
              <a:spcBef>
                <a:spcPct val="30000"/>
              </a:spcBef>
              <a:spcAft>
                <a:spcPct val="0"/>
              </a:spcAft>
              <a:buClr>
                <a:srgbClr val="000000"/>
              </a:buClr>
              <a:buNone/>
              <a:tabLst>
                <a:tab pos="571500" algn="l"/>
              </a:tabLst>
            </a:pPr>
            <a:r>
              <a:rPr lang="en-US" b="1" kern="0" dirty="0">
                <a:solidFill>
                  <a:srgbClr val="000000"/>
                </a:solidFill>
                <a:cs typeface="Arial" pitchFamily="34" charset="0"/>
              </a:rPr>
              <a:t>(</a:t>
            </a:r>
            <a:r>
              <a:rPr lang="en-US" sz="1800" b="1" kern="0" dirty="0">
                <a:solidFill>
                  <a:srgbClr val="000000"/>
                </a:solidFill>
                <a:cs typeface="Arial" pitchFamily="34" charset="0"/>
              </a:rPr>
              <a:t>B) Any information resources technology project designated by the legislature in the General Appropriations Act as a major information resources project</a:t>
            </a:r>
            <a:endParaRPr lang="en-US" b="1" kern="0" dirty="0">
              <a:solidFill>
                <a:srgbClr val="000000"/>
              </a:solidFill>
              <a:cs typeface="Arial" pitchFamily="34" charset="0"/>
            </a:endParaRPr>
          </a:p>
          <a:p>
            <a:pPr marL="396875" lvl="1" indent="-282575" eaLnBrk="0" fontAlgn="base" hangingPunct="0">
              <a:lnSpc>
                <a:spcPct val="105000"/>
              </a:lnSpc>
              <a:spcBef>
                <a:spcPct val="30000"/>
              </a:spcBef>
              <a:spcAft>
                <a:spcPct val="0"/>
              </a:spcAft>
              <a:buClr>
                <a:srgbClr val="000000"/>
              </a:buClr>
              <a:buFont typeface="Webdings" pitchFamily="18" charset="2"/>
              <a:buChar char="4"/>
            </a:pPr>
            <a:endParaRPr lang="en-US" sz="1800" b="1" kern="0" dirty="0" smtClean="0">
              <a:solidFill>
                <a:srgbClr val="000000"/>
              </a:solidFill>
              <a:cs typeface="Arial" pitchFamily="34" charset="0"/>
            </a:endParaRPr>
          </a:p>
          <a:p>
            <a:pPr marL="396875" lvl="1" indent="-282575" eaLnBrk="0" fontAlgn="base" hangingPunct="0">
              <a:lnSpc>
                <a:spcPct val="105000"/>
              </a:lnSpc>
              <a:spcBef>
                <a:spcPct val="30000"/>
              </a:spcBef>
              <a:spcAft>
                <a:spcPct val="0"/>
              </a:spcAft>
              <a:buClr>
                <a:srgbClr val="000000"/>
              </a:buClr>
              <a:buFont typeface="Webdings" pitchFamily="18" charset="2"/>
              <a:buChar char="4"/>
            </a:pPr>
            <a:r>
              <a:rPr lang="en-US" sz="1800" b="1" kern="0" dirty="0" smtClean="0">
                <a:solidFill>
                  <a:srgbClr val="000000"/>
                </a:solidFill>
                <a:cs typeface="Arial" pitchFamily="34" charset="0"/>
              </a:rPr>
              <a:t>Use </a:t>
            </a:r>
            <a:r>
              <a:rPr lang="en-US" sz="1800" b="1" kern="0" dirty="0">
                <a:solidFill>
                  <a:srgbClr val="000000"/>
                </a:solidFill>
                <a:cs typeface="Arial" pitchFamily="34" charset="0"/>
              </a:rPr>
              <a:t>of the Framework </a:t>
            </a:r>
            <a:r>
              <a:rPr lang="en-US" sz="1800" b="1" kern="0" dirty="0" smtClean="0">
                <a:solidFill>
                  <a:srgbClr val="000000"/>
                </a:solidFill>
                <a:cs typeface="Arial" pitchFamily="34" charset="0"/>
              </a:rPr>
              <a:t>and QAT reporting are required for MIRPs.</a:t>
            </a:r>
            <a:endParaRPr lang="en-US" sz="1800" dirty="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1253714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40</a:t>
            </a:fld>
            <a:endParaRPr lang="en-US" dirty="0"/>
          </a:p>
        </p:txBody>
      </p:sp>
      <p:sp>
        <p:nvSpPr>
          <p:cNvPr id="2046978" name="Rectangle 2"/>
          <p:cNvSpPr>
            <a:spLocks noGrp="1" noChangeArrowheads="1"/>
          </p:cNvSpPr>
          <p:nvPr>
            <p:ph type="title"/>
          </p:nvPr>
        </p:nvSpPr>
        <p:spPr>
          <a:xfrm>
            <a:off x="228600" y="76200"/>
            <a:ext cx="8534400" cy="1143000"/>
          </a:xfrm>
        </p:spPr>
        <p:txBody>
          <a:bodyPr/>
          <a:lstStyle/>
          <a:p>
            <a:r>
              <a:rPr lang="en-US" dirty="0" smtClean="0"/>
              <a:t>Texas Project Delivery Framework (Framework)</a:t>
            </a:r>
          </a:p>
        </p:txBody>
      </p:sp>
      <p:sp>
        <p:nvSpPr>
          <p:cNvPr id="89092" name="Rectangle 3"/>
          <p:cNvSpPr>
            <a:spLocks noGrp="1" noChangeArrowheads="1"/>
          </p:cNvSpPr>
          <p:nvPr>
            <p:ph idx="1"/>
          </p:nvPr>
        </p:nvSpPr>
        <p:spPr>
          <a:xfrm>
            <a:off x="228600" y="1403873"/>
            <a:ext cx="8686800" cy="5021989"/>
          </a:xfrm>
        </p:spPr>
        <p:txBody>
          <a:bodyPr>
            <a:normAutofit/>
          </a:bodyPr>
          <a:lstStyle/>
          <a:p>
            <a:pPr lvl="0"/>
            <a:r>
              <a:rPr lang="en-US" dirty="0" smtClean="0"/>
              <a:t>Helps </a:t>
            </a:r>
            <a:r>
              <a:rPr lang="en-US" dirty="0"/>
              <a:t>agencies deliver MIRPs on-time and within scope/budget by providing project management resources (templates and instructions).</a:t>
            </a:r>
            <a:endParaRPr lang="en-US" sz="3600" dirty="0"/>
          </a:p>
          <a:p>
            <a:pPr lvl="0"/>
            <a:r>
              <a:rPr lang="en-US" dirty="0" smtClean="0"/>
              <a:t>Provides </a:t>
            </a:r>
            <a:r>
              <a:rPr lang="en-US" dirty="0"/>
              <a:t>a consistent way for agencies to report project status and other project information to the Quality Assurance Team (QAT). </a:t>
            </a:r>
            <a:endParaRPr lang="en-US" sz="3600" dirty="0"/>
          </a:p>
          <a:p>
            <a:pPr lvl="0"/>
            <a:r>
              <a:rPr lang="en-US" dirty="0" smtClean="0"/>
              <a:t>Ensures that business needs and outcomes are placed ahead of technology.</a:t>
            </a:r>
          </a:p>
          <a:p>
            <a:r>
              <a:rPr lang="en-US" dirty="0"/>
              <a:t>Required for </a:t>
            </a:r>
            <a:r>
              <a:rPr lang="en-US" dirty="0" smtClean="0"/>
              <a:t>MIRPs.</a:t>
            </a:r>
          </a:p>
          <a:p>
            <a:r>
              <a:rPr lang="en-US" dirty="0" smtClean="0"/>
              <a:t>Only effective when combined</a:t>
            </a:r>
          </a:p>
          <a:p>
            <a:pPr marL="0" indent="0">
              <a:buNone/>
            </a:pPr>
            <a:r>
              <a:rPr lang="en-US" dirty="0" smtClean="0"/>
              <a:t>     with PM and SDLC methods.</a:t>
            </a:r>
            <a:endParaRPr lang="en-US" dirty="0"/>
          </a:p>
          <a:p>
            <a:pPr lvl="1"/>
            <a:endParaRPr lang="en-US" dirty="0" smtClean="0"/>
          </a:p>
        </p:txBody>
      </p:sp>
      <p:sp>
        <p:nvSpPr>
          <p:cNvPr id="6" name="TextBox 5"/>
          <p:cNvSpPr txBox="1"/>
          <p:nvPr/>
        </p:nvSpPr>
        <p:spPr>
          <a:xfrm>
            <a:off x="4572000" y="4572000"/>
            <a:ext cx="3810001" cy="1754326"/>
          </a:xfrm>
          <a:prstGeom prst="rect">
            <a:avLst/>
          </a:prstGeom>
          <a:solidFill>
            <a:schemeClr val="accent1"/>
          </a:solidFill>
          <a:ln cmpd="sng">
            <a:solidFill>
              <a:schemeClr val="tx1"/>
            </a:solidFill>
          </a:ln>
          <a:effectLst>
            <a:innerShdw blurRad="63500" dist="50800" dir="13500000">
              <a:srgbClr val="FFFF00">
                <a:alpha val="50000"/>
              </a:srgbClr>
            </a:innerShdw>
          </a:effectLst>
        </p:spPr>
        <p:txBody>
          <a:bodyPr wrap="square" rtlCol="0">
            <a:spAutoFit/>
          </a:bodyPr>
          <a:lstStyle/>
          <a:p>
            <a:r>
              <a:rPr lang="en-US" b="1" dirty="0" smtClean="0"/>
              <a:t>In a nutshell, the Framework is a….</a:t>
            </a:r>
          </a:p>
          <a:p>
            <a:endParaRPr lang="en-US" b="1" dirty="0" smtClean="0"/>
          </a:p>
          <a:p>
            <a:r>
              <a:rPr lang="en-US" b="1" dirty="0" smtClean="0"/>
              <a:t>-Guidance and a </a:t>
            </a:r>
          </a:p>
          <a:p>
            <a:r>
              <a:rPr lang="en-US" b="1" dirty="0" smtClean="0"/>
              <a:t>-Toolset</a:t>
            </a:r>
            <a:endParaRPr lang="en-US" b="1" dirty="0"/>
          </a:p>
          <a:p>
            <a:endParaRPr lang="en-US" b="1" dirty="0" smtClean="0"/>
          </a:p>
          <a:p>
            <a:r>
              <a:rPr lang="en-US" b="1" dirty="0" smtClean="0"/>
              <a:t>For IR Projects and Contracts. </a:t>
            </a:r>
            <a:endParaRPr lang="en-US" b="1" dirty="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943013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41</a:t>
            </a:fld>
            <a:endParaRPr lang="en-US" dirty="0"/>
          </a:p>
        </p:txBody>
      </p:sp>
      <p:sp>
        <p:nvSpPr>
          <p:cNvPr id="2046978" name="Rectangle 2"/>
          <p:cNvSpPr>
            <a:spLocks noGrp="1" noChangeArrowheads="1"/>
          </p:cNvSpPr>
          <p:nvPr>
            <p:ph type="title"/>
          </p:nvPr>
        </p:nvSpPr>
        <p:spPr>
          <a:xfrm>
            <a:off x="228600" y="76200"/>
            <a:ext cx="8763000" cy="1143000"/>
          </a:xfrm>
        </p:spPr>
        <p:txBody>
          <a:bodyPr/>
          <a:lstStyle/>
          <a:p>
            <a:r>
              <a:rPr lang="en-US" dirty="0" smtClean="0"/>
              <a:t>Framework: Getting Started</a:t>
            </a:r>
          </a:p>
        </p:txBody>
      </p:sp>
      <p:sp>
        <p:nvSpPr>
          <p:cNvPr id="89092" name="Rectangle 3"/>
          <p:cNvSpPr>
            <a:spLocks noGrp="1" noChangeArrowheads="1"/>
          </p:cNvSpPr>
          <p:nvPr>
            <p:ph idx="1"/>
          </p:nvPr>
        </p:nvSpPr>
        <p:spPr>
          <a:xfrm>
            <a:off x="228600" y="1403873"/>
            <a:ext cx="8686800" cy="5021989"/>
          </a:xfrm>
        </p:spPr>
        <p:txBody>
          <a:bodyPr>
            <a:normAutofit/>
          </a:bodyPr>
          <a:lstStyle/>
          <a:p>
            <a:pPr lvl="0"/>
            <a:r>
              <a:rPr lang="en-US" dirty="0" smtClean="0"/>
              <a:t>Begin the Business Case and Statewide Impact Analysis</a:t>
            </a:r>
            <a:r>
              <a:rPr lang="en-US" dirty="0"/>
              <a:t> </a:t>
            </a:r>
            <a:r>
              <a:rPr lang="en-US" dirty="0" smtClean="0"/>
              <a:t>when the Legislative Appropriations Request (LAR) is developed.</a:t>
            </a:r>
          </a:p>
          <a:p>
            <a:pPr lvl="0"/>
            <a:r>
              <a:rPr lang="en-US" dirty="0" smtClean="0"/>
              <a:t>Use the Framework Quick Reference Webpage and the long-form instructions  to get started.</a:t>
            </a:r>
          </a:p>
          <a:p>
            <a:pPr lvl="0"/>
            <a:r>
              <a:rPr lang="en-US" dirty="0" smtClean="0"/>
              <a:t>Follow the submission requirements in the Framework Handbook.</a:t>
            </a:r>
          </a:p>
          <a:p>
            <a:pPr lvl="0"/>
            <a:r>
              <a:rPr lang="en-US" dirty="0" smtClean="0"/>
              <a:t>Use the Business Case and Workbook Checklists.</a:t>
            </a:r>
          </a:p>
          <a:p>
            <a:pPr marL="0" lvl="0" indent="0">
              <a:buNone/>
            </a:pPr>
            <a:r>
              <a:rPr lang="en-US" dirty="0" smtClean="0"/>
              <a:t> </a:t>
            </a:r>
          </a:p>
          <a:p>
            <a:pPr marL="0" lvl="0"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090722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42</a:t>
            </a:fld>
            <a:endParaRPr lang="en-US" dirty="0"/>
          </a:p>
        </p:txBody>
      </p:sp>
      <p:sp>
        <p:nvSpPr>
          <p:cNvPr id="2046978" name="Rectangle 2"/>
          <p:cNvSpPr>
            <a:spLocks noGrp="1" noChangeArrowheads="1"/>
          </p:cNvSpPr>
          <p:nvPr>
            <p:ph type="title"/>
          </p:nvPr>
        </p:nvSpPr>
        <p:spPr>
          <a:xfrm>
            <a:off x="228600" y="76200"/>
            <a:ext cx="8534400" cy="1143000"/>
          </a:xfrm>
        </p:spPr>
        <p:txBody>
          <a:bodyPr/>
          <a:lstStyle/>
          <a:p>
            <a:r>
              <a:rPr lang="en-US" dirty="0" smtClean="0"/>
              <a:t>Some best practices for completing Framework deliverables</a:t>
            </a:r>
          </a:p>
        </p:txBody>
      </p:sp>
      <p:sp>
        <p:nvSpPr>
          <p:cNvPr id="89092" name="Rectangle 3"/>
          <p:cNvSpPr>
            <a:spLocks noGrp="1" noChangeArrowheads="1"/>
          </p:cNvSpPr>
          <p:nvPr>
            <p:ph idx="1"/>
          </p:nvPr>
        </p:nvSpPr>
        <p:spPr/>
        <p:txBody>
          <a:bodyPr>
            <a:normAutofit/>
          </a:bodyPr>
          <a:lstStyle/>
          <a:p>
            <a:pPr lvl="0"/>
            <a:r>
              <a:rPr lang="en-US" dirty="0" smtClean="0"/>
              <a:t>Define methods for quantifying project costs and benefits.</a:t>
            </a:r>
          </a:p>
          <a:p>
            <a:pPr lvl="0"/>
            <a:r>
              <a:rPr lang="en-US" dirty="0" smtClean="0"/>
              <a:t>Use long-form instructions when completing Framework deliverables.</a:t>
            </a:r>
          </a:p>
          <a:p>
            <a:pPr lvl="0"/>
            <a:r>
              <a:rPr lang="en-US" dirty="0" smtClean="0"/>
              <a:t>Leverage Request for Information (RFI) to help scope the project. </a:t>
            </a:r>
          </a:p>
          <a:p>
            <a:pPr lvl="0"/>
            <a:r>
              <a:rPr lang="en-US" dirty="0" smtClean="0"/>
              <a:t>Involve the IT, Business Line, Purchasing, and Legal departments in the acquisition planning process.</a:t>
            </a:r>
          </a:p>
          <a:p>
            <a:pPr lvl="0"/>
            <a:r>
              <a:rPr lang="en-US" dirty="0" smtClean="0"/>
              <a:t>Consistency of information across deliverables.</a:t>
            </a:r>
          </a:p>
          <a:p>
            <a:pPr lvl="0"/>
            <a:r>
              <a:rPr lang="en-US" dirty="0" smtClean="0"/>
              <a:t>The initial project costs given in the Monitoring Report should equal the total Business Case </a:t>
            </a:r>
            <a:r>
              <a:rPr lang="en-US" dirty="0"/>
              <a:t>C</a:t>
            </a:r>
            <a:r>
              <a:rPr lang="en-US" dirty="0" smtClean="0"/>
              <a:t>osts for development and implementation (excludes maintenance costs).</a:t>
            </a:r>
          </a:p>
          <a:p>
            <a:pPr lvl="0"/>
            <a:r>
              <a:rPr lang="en-US" dirty="0" smtClean="0"/>
              <a:t>Keep the lines of communication open with QAT.</a:t>
            </a:r>
          </a:p>
          <a:p>
            <a:pPr marL="0" lvl="0" indent="0">
              <a:buNone/>
            </a:pPr>
            <a:endParaRPr lang="en-US" dirty="0" smtClean="0"/>
          </a:p>
          <a:p>
            <a:pPr lvl="0"/>
            <a:endParaRPr lang="en-US" dirty="0" smtClean="0"/>
          </a:p>
          <a:p>
            <a:pPr lvl="0"/>
            <a:endParaRPr lang="en-US" dirty="0" smtClean="0"/>
          </a:p>
          <a:p>
            <a:pPr lvl="0"/>
            <a:endParaRPr lang="en-US" dirty="0" smtClean="0"/>
          </a:p>
          <a:p>
            <a:pPr lvl="0"/>
            <a:endParaRPr lang="en-US" dirty="0" smtClean="0"/>
          </a:p>
          <a:p>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859409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43</a:t>
            </a:fld>
            <a:endParaRPr lang="en-US" dirty="0"/>
          </a:p>
        </p:txBody>
      </p:sp>
      <p:sp>
        <p:nvSpPr>
          <p:cNvPr id="2046978" name="Rectangle 2"/>
          <p:cNvSpPr>
            <a:spLocks noGrp="1" noChangeArrowheads="1"/>
          </p:cNvSpPr>
          <p:nvPr>
            <p:ph type="title"/>
          </p:nvPr>
        </p:nvSpPr>
        <p:spPr/>
        <p:txBody>
          <a:bodyPr/>
          <a:lstStyle/>
          <a:p>
            <a:r>
              <a:rPr lang="en-US" dirty="0" smtClean="0"/>
              <a:t>Please note…</a:t>
            </a:r>
          </a:p>
        </p:txBody>
      </p:sp>
      <p:sp>
        <p:nvSpPr>
          <p:cNvPr id="89092" name="Rectangle 3"/>
          <p:cNvSpPr>
            <a:spLocks noGrp="1" noChangeArrowheads="1"/>
          </p:cNvSpPr>
          <p:nvPr>
            <p:ph idx="1"/>
          </p:nvPr>
        </p:nvSpPr>
        <p:spPr/>
        <p:txBody>
          <a:bodyPr>
            <a:normAutofit lnSpcReduction="10000"/>
          </a:bodyPr>
          <a:lstStyle/>
          <a:p>
            <a:pPr marL="457200" lvl="0" indent="-457200">
              <a:defRPr/>
            </a:pPr>
            <a:r>
              <a:rPr lang="en-US" dirty="0">
                <a:solidFill>
                  <a:srgbClr val="000000"/>
                </a:solidFill>
              </a:rPr>
              <a:t>QAT must have the Business Case, Statewide Impact Analysis (SIA), Acquisition Plan, and Project Plan on file for each MIRP before solicitation can be posted</a:t>
            </a:r>
          </a:p>
          <a:p>
            <a:pPr marL="0" lvl="0" indent="0">
              <a:defRPr/>
            </a:pPr>
            <a:endParaRPr lang="en-US" dirty="0">
              <a:solidFill>
                <a:srgbClr val="000000"/>
              </a:solidFill>
            </a:endParaRPr>
          </a:p>
          <a:p>
            <a:pPr marL="457200" lvl="0" indent="-457200">
              <a:defRPr/>
            </a:pPr>
            <a:r>
              <a:rPr lang="en-US" dirty="0">
                <a:solidFill>
                  <a:srgbClr val="000000"/>
                </a:solidFill>
              </a:rPr>
              <a:t>During project implementation, if it is discovered that changes cause the total project cost to exceed the previous baseline by 10% or more, the Business Case must be resubmitted to QAT </a:t>
            </a:r>
          </a:p>
          <a:p>
            <a:pPr marL="1317625" lvl="3" indent="-457200">
              <a:buFont typeface="Arial" panose="020B0604020202020204" pitchFamily="34" charset="0"/>
              <a:buChar char="•"/>
              <a:defRPr/>
            </a:pPr>
            <a:r>
              <a:rPr lang="en-US" sz="2400" dirty="0">
                <a:solidFill>
                  <a:srgbClr val="000000"/>
                </a:solidFill>
              </a:rPr>
              <a:t>Recommend that SIA and Project Plan be updated</a:t>
            </a:r>
          </a:p>
          <a:p>
            <a:pPr marL="0" lvl="0" indent="0">
              <a:buNone/>
              <a:defRPr/>
            </a:pPr>
            <a:endParaRPr lang="en-US" dirty="0">
              <a:solidFill>
                <a:srgbClr val="000000"/>
              </a:solidFill>
            </a:endParaRPr>
          </a:p>
          <a:p>
            <a:pPr marL="457200" lvl="0" indent="-457200">
              <a:defRPr/>
            </a:pPr>
            <a:r>
              <a:rPr lang="en-US" dirty="0">
                <a:solidFill>
                  <a:srgbClr val="000000"/>
                </a:solidFill>
              </a:rPr>
              <a:t>If a contract amendment or change order increases the original contract amount by 10% or more, the agency must submit the contract amendment and change order deliverable to QAT (until then, any amendments or change orders will be considered void)</a:t>
            </a:r>
          </a:p>
          <a:p>
            <a:pPr marL="0" indent="0">
              <a:buNone/>
            </a:pP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7757281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44</a:t>
            </a:fld>
            <a:endParaRPr lang="en-US" dirty="0"/>
          </a:p>
        </p:txBody>
      </p:sp>
      <p:sp>
        <p:nvSpPr>
          <p:cNvPr id="2" name="Title 1"/>
          <p:cNvSpPr>
            <a:spLocks noGrp="1"/>
          </p:cNvSpPr>
          <p:nvPr>
            <p:ph type="title"/>
          </p:nvPr>
        </p:nvSpPr>
        <p:spPr/>
        <p:txBody>
          <a:bodyPr/>
          <a:lstStyle/>
          <a:p>
            <a:r>
              <a:rPr lang="en-US" dirty="0" smtClean="0">
                <a:effectLst/>
              </a:rPr>
              <a:t>QAT Observations</a:t>
            </a:r>
            <a:r>
              <a:rPr lang="en-US" sz="2400" dirty="0" smtClean="0">
                <a:effectLst/>
              </a:rPr>
              <a:t/>
            </a:r>
            <a:br>
              <a:rPr lang="en-US" sz="2400" dirty="0" smtClean="0">
                <a:effectLst/>
              </a:rPr>
            </a:br>
            <a:r>
              <a:rPr lang="en-US" sz="2400" dirty="0" smtClean="0">
                <a:effectLst/>
              </a:rPr>
              <a:t>From Proposed Business Cases</a:t>
            </a:r>
            <a:endParaRPr lang="en-US" sz="2400" dirty="0"/>
          </a:p>
        </p:txBody>
      </p:sp>
      <p:sp>
        <p:nvSpPr>
          <p:cNvPr id="3" name="Content Placeholder 2"/>
          <p:cNvSpPr>
            <a:spLocks noGrp="1"/>
          </p:cNvSpPr>
          <p:nvPr>
            <p:ph idx="1"/>
          </p:nvPr>
        </p:nvSpPr>
        <p:spPr/>
        <p:txBody>
          <a:bodyPr>
            <a:normAutofit/>
          </a:bodyPr>
          <a:lstStyle/>
          <a:p>
            <a:pPr lvl="0"/>
            <a:r>
              <a:rPr lang="en-US" dirty="0" smtClean="0"/>
              <a:t>Many </a:t>
            </a:r>
            <a:r>
              <a:rPr lang="en-US" dirty="0"/>
              <a:t>projects are initially being submitted without a full methodology of benefits having been quantified.  </a:t>
            </a:r>
            <a:endParaRPr lang="en-US" dirty="0" smtClean="0"/>
          </a:p>
          <a:p>
            <a:pPr lvl="0"/>
            <a:r>
              <a:rPr lang="en-US" dirty="0" smtClean="0"/>
              <a:t>Some </a:t>
            </a:r>
            <a:r>
              <a:rPr lang="en-US" dirty="0"/>
              <a:t>projects were actually programs, which are collections of several projects. </a:t>
            </a:r>
            <a:r>
              <a:rPr lang="en-US" dirty="0" smtClean="0"/>
              <a:t>Framework </a:t>
            </a:r>
            <a:r>
              <a:rPr lang="en-US" dirty="0"/>
              <a:t>instructions </a:t>
            </a:r>
            <a:r>
              <a:rPr lang="en-US" dirty="0" smtClean="0"/>
              <a:t>provides </a:t>
            </a:r>
            <a:r>
              <a:rPr lang="en-US" dirty="0"/>
              <a:t>guidance on how they should separate out the technology projects that are related to a program</a:t>
            </a:r>
            <a:r>
              <a:rPr lang="en-US" dirty="0" smtClean="0"/>
              <a:t>.</a:t>
            </a:r>
          </a:p>
          <a:p>
            <a:r>
              <a:rPr lang="en-US" dirty="0"/>
              <a:t>Agencies did not always provide a methodology to quantify costs in their project deliverables. </a:t>
            </a:r>
          </a:p>
          <a:p>
            <a:pPr lvl="0"/>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811968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45</a:t>
            </a:fld>
            <a:endParaRPr lang="en-US" dirty="0"/>
          </a:p>
        </p:txBody>
      </p:sp>
      <p:sp>
        <p:nvSpPr>
          <p:cNvPr id="2" name="Title 1"/>
          <p:cNvSpPr>
            <a:spLocks noGrp="1"/>
          </p:cNvSpPr>
          <p:nvPr>
            <p:ph type="title"/>
          </p:nvPr>
        </p:nvSpPr>
        <p:spPr/>
        <p:txBody>
          <a:bodyPr/>
          <a:lstStyle/>
          <a:p>
            <a:r>
              <a:rPr lang="en-US" dirty="0" smtClean="0"/>
              <a:t>Framework Redesign Project</a:t>
            </a:r>
            <a:endParaRPr lang="en-US" dirty="0"/>
          </a:p>
        </p:txBody>
      </p:sp>
      <p:sp>
        <p:nvSpPr>
          <p:cNvPr id="3" name="Content Placeholder 2"/>
          <p:cNvSpPr>
            <a:spLocks noGrp="1"/>
          </p:cNvSpPr>
          <p:nvPr>
            <p:ph idx="1"/>
          </p:nvPr>
        </p:nvSpPr>
        <p:spPr/>
        <p:txBody>
          <a:bodyPr>
            <a:normAutofit/>
          </a:bodyPr>
          <a:lstStyle/>
          <a:p>
            <a:r>
              <a:rPr lang="en-US" dirty="0"/>
              <a:t>An interagency Work Group has been formed to evaluate and implement comprehensive changes to the </a:t>
            </a:r>
            <a:r>
              <a:rPr lang="en-US" dirty="0" smtClean="0"/>
              <a:t>Framework</a:t>
            </a:r>
          </a:p>
          <a:p>
            <a:r>
              <a:rPr lang="en-US" dirty="0"/>
              <a:t>A Draft Project Plan has been developed </a:t>
            </a:r>
            <a:r>
              <a:rPr lang="en-US" dirty="0" smtClean="0"/>
              <a:t>and is currently being reviewed by stakeholders </a:t>
            </a:r>
          </a:p>
          <a:p>
            <a:r>
              <a:rPr lang="en-US" dirty="0" smtClean="0"/>
              <a:t>Current </a:t>
            </a:r>
            <a:r>
              <a:rPr lang="en-US" dirty="0"/>
              <a:t>Change Advisory Board processes are not designed to address a holistic, comprehensive set of changes</a:t>
            </a:r>
            <a:endParaRPr lang="en-US" dirty="0" smtClean="0"/>
          </a:p>
          <a:p>
            <a:r>
              <a:rPr lang="en-US" dirty="0"/>
              <a:t>The Framework should be </a:t>
            </a:r>
            <a:endParaRPr lang="en-US" dirty="0" smtClean="0"/>
          </a:p>
          <a:p>
            <a:pPr lvl="1"/>
            <a:r>
              <a:rPr lang="en-US" dirty="0" smtClean="0"/>
              <a:t>Streamlined</a:t>
            </a:r>
            <a:endParaRPr lang="en-US" dirty="0"/>
          </a:p>
          <a:p>
            <a:pPr lvl="1"/>
            <a:r>
              <a:rPr lang="en-US" dirty="0" smtClean="0"/>
              <a:t>User- </a:t>
            </a:r>
            <a:r>
              <a:rPr lang="en-US" dirty="0"/>
              <a:t>friendly</a:t>
            </a:r>
            <a:r>
              <a:rPr lang="en-US" dirty="0" smtClean="0"/>
              <a:t>,</a:t>
            </a:r>
          </a:p>
          <a:p>
            <a:pPr lvl="1"/>
            <a:r>
              <a:rPr lang="en-US" dirty="0" smtClean="0"/>
              <a:t>More </a:t>
            </a:r>
            <a:r>
              <a:rPr lang="en-US" dirty="0"/>
              <a:t>aligned with changing trends in how information technology projects are delivered (e.g. Agile development methodologies and web-based submissions of </a:t>
            </a:r>
            <a:r>
              <a:rPr lang="en-US" dirty="0" smtClean="0"/>
              <a:t>deliverables)</a:t>
            </a:r>
          </a:p>
          <a:p>
            <a:pPr marL="457200" lvl="1" indent="0">
              <a:buNone/>
            </a:pPr>
            <a:endParaRPr lang="en-US" dirty="0"/>
          </a:p>
          <a:p>
            <a:pPr lvl="1"/>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3209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46</a:t>
            </a:fld>
            <a:endParaRPr lang="en-US" dirty="0"/>
          </a:p>
        </p:txBody>
      </p:sp>
      <p:sp>
        <p:nvSpPr>
          <p:cNvPr id="2" name="Title 1"/>
          <p:cNvSpPr>
            <a:spLocks noGrp="1"/>
          </p:cNvSpPr>
          <p:nvPr>
            <p:ph type="title"/>
          </p:nvPr>
        </p:nvSpPr>
        <p:spPr/>
        <p:txBody>
          <a:bodyPr/>
          <a:lstStyle/>
          <a:p>
            <a:r>
              <a:rPr lang="en-US" u="sng" dirty="0" smtClean="0"/>
              <a:t>PROPOSED</a:t>
            </a:r>
            <a:r>
              <a:rPr lang="en-US" dirty="0" smtClean="0"/>
              <a:t> Streamlined Submission </a:t>
            </a:r>
            <a:endParaRPr lang="en-US" dirty="0"/>
          </a:p>
        </p:txBody>
      </p:sp>
      <p:pic>
        <p:nvPicPr>
          <p:cNvPr id="6" name="Content Placeholder 5" descr="Screenshot of a Business Case Amendment database sample. " title="Business Case Amendme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9518" y="1403350"/>
            <a:ext cx="4857082" cy="487680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2620311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47</a:t>
            </a:fld>
            <a:endParaRPr lang="en-US" dirty="0"/>
          </a:p>
        </p:txBody>
      </p:sp>
      <p:sp>
        <p:nvSpPr>
          <p:cNvPr id="2" name="Title 1"/>
          <p:cNvSpPr>
            <a:spLocks noGrp="1"/>
          </p:cNvSpPr>
          <p:nvPr>
            <p:ph type="title"/>
          </p:nvPr>
        </p:nvSpPr>
        <p:spPr>
          <a:xfrm>
            <a:off x="228600" y="76200"/>
            <a:ext cx="8316238" cy="1143000"/>
          </a:xfrm>
        </p:spPr>
        <p:txBody>
          <a:bodyPr/>
          <a:lstStyle/>
          <a:p>
            <a:r>
              <a:rPr lang="en-US" u="sng" dirty="0" smtClean="0"/>
              <a:t>TENTATIVE</a:t>
            </a:r>
            <a:r>
              <a:rPr lang="en-US" dirty="0" smtClean="0"/>
              <a:t> Framework Redesign Milestone Schedule</a:t>
            </a:r>
            <a:endParaRPr lang="en-US" dirty="0"/>
          </a:p>
        </p:txBody>
      </p:sp>
      <p:graphicFrame>
        <p:nvGraphicFramePr>
          <p:cNvPr id="6" name="Table 5" descr="Milestone/Deliverable*&#10;Target Date&#10;Distribution of draft Project Plan and background information to stakeholders for review&#10;11/21/2013&#10;Kick-off meeting with stakeholders to review Project Plan, scope, and next steps&#10;12/11/2013&#10;Version 1.0 of Project Plan &#10;1/10/2014&#10;Work breakdown structure, schedule, and assignment of resources to tasks (draft)&#10;1/24/2014&#10;Deliverable: Statewide Impact Analysis revisions&#10;3/28/2014&#10;Deliverable: Business Case Amendment&#10;4/25/2014&#10;Deliverable: Framework web page revisions (rewording and reorganization)&#10;8/29/2014&#10;&#10;" title="Tentative Framework Redesign Mileston Schedule"/>
          <p:cNvGraphicFramePr>
            <a:graphicFrameLocks noGrp="1"/>
          </p:cNvGraphicFramePr>
          <p:nvPr>
            <p:extLst>
              <p:ext uri="{D42A27DB-BD31-4B8C-83A1-F6EECF244321}">
                <p14:modId xmlns:p14="http://schemas.microsoft.com/office/powerpoint/2010/main" val="1523258314"/>
              </p:ext>
            </p:extLst>
          </p:nvPr>
        </p:nvGraphicFramePr>
        <p:xfrm>
          <a:off x="381000" y="1981200"/>
          <a:ext cx="8077200" cy="3259190"/>
        </p:xfrm>
        <a:graphic>
          <a:graphicData uri="http://schemas.openxmlformats.org/drawingml/2006/table">
            <a:tbl>
              <a:tblPr firstRow="1" bandRow="1">
                <a:tableStyleId>{5C22544A-7EE6-4342-B048-85BDC9FD1C3A}</a:tableStyleId>
              </a:tblPr>
              <a:tblGrid>
                <a:gridCol w="6858000"/>
                <a:gridCol w="1219200"/>
              </a:tblGrid>
              <a:tr h="457200">
                <a:tc>
                  <a:txBody>
                    <a:bodyPr/>
                    <a:lstStyle/>
                    <a:p>
                      <a:pPr marL="0" marR="0">
                        <a:lnSpc>
                          <a:spcPct val="115000"/>
                        </a:lnSpc>
                        <a:spcBef>
                          <a:spcPts val="0"/>
                        </a:spcBef>
                        <a:spcAft>
                          <a:spcPts val="0"/>
                        </a:spcAft>
                      </a:pPr>
                      <a:r>
                        <a:rPr lang="en-US" sz="1800" dirty="0">
                          <a:effectLst/>
                        </a:rPr>
                        <a:t>Milestone/Deliverable*</a:t>
                      </a:r>
                      <a:endParaRPr lang="en-US" sz="28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rPr>
                        <a:t>Target </a:t>
                      </a:r>
                      <a:r>
                        <a:rPr lang="en-US" sz="1800" dirty="0">
                          <a:effectLst/>
                        </a:rPr>
                        <a:t>Date</a:t>
                      </a:r>
                      <a:endParaRPr lang="en-US" sz="2800" dirty="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Distribution of draft Project Plan and </a:t>
                      </a:r>
                      <a:r>
                        <a:rPr lang="en-US" sz="1600" dirty="0" smtClean="0">
                          <a:effectLst/>
                        </a:rPr>
                        <a:t>background</a:t>
                      </a:r>
                      <a:r>
                        <a:rPr lang="en-US" sz="1600" baseline="0" dirty="0" smtClean="0">
                          <a:effectLst/>
                        </a:rPr>
                        <a:t> </a:t>
                      </a:r>
                      <a:r>
                        <a:rPr lang="en-US" sz="1600" dirty="0" smtClean="0">
                          <a:effectLst/>
                        </a:rPr>
                        <a:t>information </a:t>
                      </a:r>
                      <a:r>
                        <a:rPr lang="en-US" sz="1600" dirty="0">
                          <a:effectLst/>
                        </a:rPr>
                        <a:t>to stakeholders for review</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11/21/2013</a:t>
                      </a:r>
                      <a:endParaRPr lang="en-US" sz="160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Kick-off meeting with stakeholders to review Project Plan, scope, and next steps</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12/11/2013</a:t>
                      </a:r>
                      <a:endParaRPr lang="en-US" sz="160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Version 1.0 of Project Plan </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1/10/2014</a:t>
                      </a:r>
                      <a:endParaRPr lang="en-US" sz="160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Work breakdown structure, schedule, and assignment of resources to tasks (draft)</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1/24/2014</a:t>
                      </a:r>
                      <a:endParaRPr lang="en-US" sz="160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Deliverable: Statewide Impact Analysis revisions</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3/28/2014</a:t>
                      </a:r>
                      <a:endParaRPr lang="en-US" sz="1600" dirty="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Deliverable: Business Case Amendment</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4/25/2014</a:t>
                      </a:r>
                      <a:endParaRPr lang="en-US" sz="1600" dirty="0">
                        <a:effectLst/>
                        <a:latin typeface="Century Gothic"/>
                        <a:ea typeface="Century Gothic"/>
                        <a:cs typeface="Times New Roman"/>
                      </a:endParaRPr>
                    </a:p>
                  </a:txBody>
                  <a:tcPr marL="68580" marR="68580" marT="0" marB="0"/>
                </a:tc>
              </a:tr>
              <a:tr h="301318">
                <a:tc>
                  <a:txBody>
                    <a:bodyPr/>
                    <a:lstStyle/>
                    <a:p>
                      <a:pPr marL="0" marR="0">
                        <a:lnSpc>
                          <a:spcPct val="115000"/>
                        </a:lnSpc>
                        <a:spcBef>
                          <a:spcPts val="0"/>
                        </a:spcBef>
                        <a:spcAft>
                          <a:spcPts val="0"/>
                        </a:spcAft>
                      </a:pPr>
                      <a:r>
                        <a:rPr lang="en-US" sz="1600" dirty="0">
                          <a:effectLst/>
                        </a:rPr>
                        <a:t>Deliverable: </a:t>
                      </a:r>
                      <a:r>
                        <a:rPr lang="en-US" sz="1600" kern="1200" dirty="0" smtClean="0">
                          <a:solidFill>
                            <a:schemeClr val="dk1"/>
                          </a:solidFill>
                          <a:effectLst/>
                          <a:latin typeface="+mn-lt"/>
                          <a:ea typeface="+mn-ea"/>
                          <a:cs typeface="+mn-cs"/>
                        </a:rPr>
                        <a:t>Framework web page revisions (rewording and reorganization)</a:t>
                      </a:r>
                      <a:endParaRPr lang="en-US" sz="1600" dirty="0">
                        <a:effectLst/>
                        <a:latin typeface="Century Gothic"/>
                        <a:ea typeface="Century Gothic"/>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8/29/2014</a:t>
                      </a:r>
                      <a:endParaRPr lang="en-US" sz="1600" dirty="0">
                        <a:effectLst/>
                        <a:latin typeface="Century Gothic"/>
                        <a:ea typeface="Century Gothic"/>
                        <a:cs typeface="Times New Roman"/>
                      </a:endParaRPr>
                    </a:p>
                  </a:txBody>
                  <a:tcPr marL="68580" marR="68580" marT="0" marB="0"/>
                </a:tc>
              </a:tr>
            </a:tbl>
          </a:graphicData>
        </a:graphic>
      </p:graphicFrame>
      <p:sp>
        <p:nvSpPr>
          <p:cNvPr id="7" name="Rectangle 6"/>
          <p:cNvSpPr/>
          <p:nvPr/>
        </p:nvSpPr>
        <p:spPr>
          <a:xfrm>
            <a:off x="391438" y="5410200"/>
            <a:ext cx="8153400" cy="307777"/>
          </a:xfrm>
          <a:prstGeom prst="rect">
            <a:avLst/>
          </a:prstGeom>
        </p:spPr>
        <p:txBody>
          <a:bodyPr wrap="square">
            <a:spAutoFit/>
          </a:bodyPr>
          <a:lstStyle/>
          <a:p>
            <a:r>
              <a:rPr lang="en-US" sz="1400" dirty="0"/>
              <a:t>*Deliverables and dates may change pending feedback from stakeholders. </a:t>
            </a:r>
          </a:p>
        </p:txBody>
      </p:sp>
      <p:sp>
        <p:nvSpPr>
          <p:cNvPr id="8"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1850732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txBox="1">
            <a:spLocks/>
          </p:cNvSpPr>
          <p:nvPr/>
        </p:nvSpPr>
        <p:spPr>
          <a:xfrm>
            <a:off x="6773732"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mtClean="0"/>
              <a:pPr/>
              <a:t>48</a:t>
            </a:fld>
            <a:endParaRPr lang="en-US" dirty="0"/>
          </a:p>
        </p:txBody>
      </p:sp>
      <p:sp>
        <p:nvSpPr>
          <p:cNvPr id="15" name="Title 14"/>
          <p:cNvSpPr>
            <a:spLocks noGrp="1"/>
          </p:cNvSpPr>
          <p:nvPr>
            <p:ph type="title"/>
          </p:nvPr>
        </p:nvSpPr>
        <p:spPr>
          <a:xfrm>
            <a:off x="228599" y="76200"/>
            <a:ext cx="8419603" cy="1143000"/>
          </a:xfrm>
        </p:spPr>
        <p:txBody>
          <a:bodyPr>
            <a:normAutofit/>
          </a:bodyPr>
          <a:lstStyle/>
          <a:p>
            <a:r>
              <a:rPr lang="en-US" dirty="0"/>
              <a:t>Framework Redesign Project: </a:t>
            </a:r>
            <a:r>
              <a:rPr lang="en-US" u="sng" dirty="0"/>
              <a:t>Tentative</a:t>
            </a:r>
            <a:r>
              <a:rPr lang="en-US" dirty="0"/>
              <a:t> </a:t>
            </a:r>
            <a:r>
              <a:rPr lang="en-US" dirty="0" smtClean="0"/>
              <a:t>Plan</a:t>
            </a:r>
            <a:endParaRPr lang="en-US" dirty="0"/>
          </a:p>
        </p:txBody>
      </p:sp>
      <p:grpSp>
        <p:nvGrpSpPr>
          <p:cNvPr id="6" name="Group 5" descr="Please see speaker notes. " title="Detailed Tentative Timeline "/>
          <p:cNvGrpSpPr/>
          <p:nvPr/>
        </p:nvGrpSpPr>
        <p:grpSpPr>
          <a:xfrm>
            <a:off x="152400" y="1447800"/>
            <a:ext cx="8876804" cy="4974702"/>
            <a:chOff x="152400" y="1447800"/>
            <a:chExt cx="8876804" cy="4974702"/>
          </a:xfrm>
        </p:grpSpPr>
        <p:sp>
          <p:nvSpPr>
            <p:cNvPr id="22" name="Rectangle 21"/>
            <p:cNvSpPr/>
            <p:nvPr/>
          </p:nvSpPr>
          <p:spPr bwMode="auto">
            <a:xfrm>
              <a:off x="152400" y="2428756"/>
              <a:ext cx="8640136" cy="4572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0" tIns="228600" rIns="0" bIns="182880" numCol="1" rtlCol="0" anchor="ctr" anchorCtr="0" compatLnSpc="1">
              <a:prstTxWarp prst="textNoShape">
                <a:avLst/>
              </a:prstTxWarp>
            </a:bodyPr>
            <a:lstStyle/>
            <a:p>
              <a:pPr>
                <a:buClr>
                  <a:srgbClr val="FFFFFF"/>
                </a:buClr>
              </a:pPr>
              <a:r>
                <a:rPr lang="en-US" sz="2200" b="1" dirty="0" smtClean="0">
                  <a:solidFill>
                    <a:schemeClr val="bg1"/>
                  </a:solidFill>
                  <a:latin typeface="Arial"/>
                </a:rPr>
                <a:t>NOV</a:t>
              </a:r>
              <a:r>
                <a:rPr lang="en-US" sz="2200" b="1" dirty="0">
                  <a:solidFill>
                    <a:schemeClr val="bg1"/>
                  </a:solidFill>
                  <a:latin typeface="Arial"/>
                </a:rPr>
                <a:t>	</a:t>
              </a:r>
              <a:r>
                <a:rPr lang="en-US" sz="2200" b="1" dirty="0" smtClean="0">
                  <a:solidFill>
                    <a:schemeClr val="bg1"/>
                  </a:solidFill>
                  <a:latin typeface="Arial"/>
                </a:rPr>
                <a:t>DEC	JAN	FEB	MAR</a:t>
              </a:r>
              <a:r>
                <a:rPr lang="en-US" sz="2200" b="1" dirty="0">
                  <a:solidFill>
                    <a:schemeClr val="bg1"/>
                  </a:solidFill>
                  <a:latin typeface="Arial"/>
                </a:rPr>
                <a:t>	</a:t>
              </a:r>
              <a:r>
                <a:rPr lang="en-US" sz="2200" b="1" dirty="0" smtClean="0">
                  <a:solidFill>
                    <a:schemeClr val="bg1"/>
                  </a:solidFill>
                  <a:latin typeface="Arial"/>
                </a:rPr>
                <a:t>APR	MAY	JUN	JUL</a:t>
              </a:r>
              <a:r>
                <a:rPr lang="en-US" sz="2200" b="1" dirty="0" smtClean="0">
                  <a:solidFill>
                    <a:schemeClr val="bg1"/>
                  </a:solidFill>
                </a:rPr>
                <a:t>  </a:t>
              </a:r>
              <a:endParaRPr lang="en-US" sz="2200" b="1" dirty="0" smtClean="0">
                <a:solidFill>
                  <a:schemeClr val="bg1"/>
                </a:solidFill>
                <a:latin typeface="Arial"/>
              </a:endParaRPr>
            </a:p>
          </p:txBody>
        </p:sp>
        <p:sp>
          <p:nvSpPr>
            <p:cNvPr id="2" name="Rectangle 1"/>
            <p:cNvSpPr/>
            <p:nvPr/>
          </p:nvSpPr>
          <p:spPr>
            <a:xfrm rot="16200000">
              <a:off x="1277061" y="2468407"/>
              <a:ext cx="1191344" cy="369332"/>
            </a:xfrm>
            <a:prstGeom prst="rect">
              <a:avLst/>
            </a:prstGeom>
            <a:noFill/>
          </p:spPr>
          <p:txBody>
            <a:bodyPr wrap="square" lIns="91440" tIns="45720" rIns="91440" bIns="45720">
              <a:spAutoFit/>
            </a:bodyPr>
            <a:lstStyle/>
            <a:p>
              <a:pPr algn="ctr"/>
              <a:r>
                <a:rPr lang="en-US"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2014</a:t>
              </a:r>
              <a:endParaRPr lang="en-US"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TextBox 8"/>
            <p:cNvSpPr txBox="1"/>
            <p:nvPr/>
          </p:nvSpPr>
          <p:spPr>
            <a:xfrm>
              <a:off x="266205" y="2065734"/>
              <a:ext cx="2350692" cy="215444"/>
            </a:xfrm>
            <a:prstGeom prst="rect">
              <a:avLst/>
            </a:prstGeom>
            <a:noFill/>
          </p:spPr>
          <p:txBody>
            <a:bodyPr wrap="square" lIns="0" tIns="0" rIns="91440" bIns="0" rtlCol="0">
              <a:spAutoFit/>
            </a:bodyPr>
            <a:lstStyle/>
            <a:p>
              <a:pPr algn="r">
                <a:lnSpc>
                  <a:spcPct val="100000"/>
                </a:lnSpc>
                <a:buClr>
                  <a:srgbClr val="FFFFFF"/>
                </a:buClr>
              </a:pPr>
              <a:r>
                <a:rPr lang="en-US" sz="1400" dirty="0" smtClean="0">
                  <a:solidFill>
                    <a:srgbClr val="E2E7F4">
                      <a:lumMod val="25000"/>
                    </a:srgbClr>
                  </a:solidFill>
                </a:rPr>
                <a:t>Planning Activities</a:t>
              </a:r>
            </a:p>
          </p:txBody>
        </p:sp>
        <p:sp>
          <p:nvSpPr>
            <p:cNvPr id="20" name="TextBox 19"/>
            <p:cNvSpPr txBox="1"/>
            <p:nvPr/>
          </p:nvSpPr>
          <p:spPr>
            <a:xfrm>
              <a:off x="2421573" y="2906018"/>
              <a:ext cx="1121231" cy="1077218"/>
            </a:xfrm>
            <a:prstGeom prst="rect">
              <a:avLst/>
            </a:prstGeom>
            <a:noFill/>
          </p:spPr>
          <p:txBody>
            <a:bodyPr wrap="square" lIns="0" tIns="0" rIns="91440" bIns="0" rtlCol="0">
              <a:spAutoFit/>
            </a:bodyPr>
            <a:lstStyle/>
            <a:p>
              <a:pPr algn="r">
                <a:lnSpc>
                  <a:spcPct val="100000"/>
                </a:lnSpc>
                <a:buClr>
                  <a:srgbClr val="FFFFFF"/>
                </a:buClr>
              </a:pPr>
              <a:r>
                <a:rPr lang="en-US" sz="1400" dirty="0" smtClean="0"/>
                <a:t>ROI </a:t>
              </a:r>
              <a:r>
                <a:rPr lang="en-US" sz="1400" dirty="0"/>
                <a:t>calculation and other revisions to Workbook</a:t>
              </a:r>
              <a:endParaRPr lang="en-US" sz="1400" dirty="0">
                <a:solidFill>
                  <a:srgbClr val="E2E7F4">
                    <a:lumMod val="25000"/>
                  </a:srgbClr>
                </a:solidFill>
              </a:endParaRPr>
            </a:p>
          </p:txBody>
        </p:sp>
        <p:sp>
          <p:nvSpPr>
            <p:cNvPr id="28" name="TextBox 27"/>
            <p:cNvSpPr txBox="1"/>
            <p:nvPr/>
          </p:nvSpPr>
          <p:spPr>
            <a:xfrm>
              <a:off x="3809504" y="1510844"/>
              <a:ext cx="1104900" cy="861774"/>
            </a:xfrm>
            <a:prstGeom prst="rect">
              <a:avLst/>
            </a:prstGeom>
            <a:noFill/>
          </p:spPr>
          <p:txBody>
            <a:bodyPr wrap="square" lIns="0" tIns="0" rIns="91440" bIns="0" rtlCol="0">
              <a:spAutoFit/>
            </a:bodyPr>
            <a:lstStyle/>
            <a:p>
              <a:pPr>
                <a:lnSpc>
                  <a:spcPct val="100000"/>
                </a:lnSpc>
                <a:buClr>
                  <a:srgbClr val="FFFFFF"/>
                </a:buClr>
              </a:pPr>
              <a:r>
                <a:rPr lang="en-US" sz="1400" dirty="0" smtClean="0"/>
                <a:t>Statewide </a:t>
              </a:r>
              <a:r>
                <a:rPr lang="en-US" sz="1400" dirty="0"/>
                <a:t>Impact Analysis </a:t>
              </a:r>
              <a:r>
                <a:rPr lang="en-US" sz="1400" dirty="0" smtClean="0"/>
                <a:t>revisions</a:t>
              </a:r>
              <a:endParaRPr lang="en-US" sz="1400" dirty="0">
                <a:solidFill>
                  <a:srgbClr val="E2E7F4">
                    <a:lumMod val="25000"/>
                  </a:srgbClr>
                </a:solidFill>
              </a:endParaRPr>
            </a:p>
          </p:txBody>
        </p:sp>
        <p:sp>
          <p:nvSpPr>
            <p:cNvPr id="5" name="TextBox 4"/>
            <p:cNvSpPr txBox="1"/>
            <p:nvPr/>
          </p:nvSpPr>
          <p:spPr>
            <a:xfrm>
              <a:off x="4609604" y="2840236"/>
              <a:ext cx="1104900" cy="738664"/>
            </a:xfrm>
            <a:prstGeom prst="rect">
              <a:avLst/>
            </a:prstGeom>
            <a:noFill/>
          </p:spPr>
          <p:txBody>
            <a:bodyPr wrap="square" rtlCol="0">
              <a:spAutoFit/>
            </a:bodyPr>
            <a:lstStyle/>
            <a:p>
              <a:r>
                <a:rPr lang="en-US" sz="1400" dirty="0" smtClean="0"/>
                <a:t>Business </a:t>
              </a:r>
              <a:r>
                <a:rPr lang="en-US" sz="1400" dirty="0"/>
                <a:t>Case Amendment</a:t>
              </a:r>
            </a:p>
          </p:txBody>
        </p:sp>
        <p:sp>
          <p:nvSpPr>
            <p:cNvPr id="30" name="TextBox 29"/>
            <p:cNvSpPr txBox="1"/>
            <p:nvPr/>
          </p:nvSpPr>
          <p:spPr>
            <a:xfrm>
              <a:off x="5685015" y="1537692"/>
              <a:ext cx="1104900" cy="738664"/>
            </a:xfrm>
            <a:prstGeom prst="rect">
              <a:avLst/>
            </a:prstGeom>
            <a:noFill/>
          </p:spPr>
          <p:txBody>
            <a:bodyPr wrap="square" rtlCol="0">
              <a:spAutoFit/>
            </a:bodyPr>
            <a:lstStyle/>
            <a:p>
              <a:r>
                <a:rPr lang="en-US" sz="1400" dirty="0" smtClean="0"/>
                <a:t>EIR </a:t>
              </a:r>
              <a:r>
                <a:rPr lang="en-US" sz="1400" dirty="0"/>
                <a:t>Accessibility checklist</a:t>
              </a:r>
            </a:p>
          </p:txBody>
        </p:sp>
        <p:sp>
          <p:nvSpPr>
            <p:cNvPr id="31" name="TextBox 30"/>
            <p:cNvSpPr txBox="1"/>
            <p:nvPr/>
          </p:nvSpPr>
          <p:spPr>
            <a:xfrm>
              <a:off x="6157455" y="2840236"/>
              <a:ext cx="1104900" cy="738664"/>
            </a:xfrm>
            <a:prstGeom prst="rect">
              <a:avLst/>
            </a:prstGeom>
            <a:noFill/>
          </p:spPr>
          <p:txBody>
            <a:bodyPr wrap="square" rtlCol="0">
              <a:spAutoFit/>
            </a:bodyPr>
            <a:lstStyle/>
            <a:p>
              <a:pPr algn="r"/>
              <a:r>
                <a:rPr lang="en-US" sz="1400" dirty="0" smtClean="0"/>
                <a:t>Cloud </a:t>
              </a:r>
              <a:r>
                <a:rPr lang="en-US" sz="1400" dirty="0"/>
                <a:t>services checklist</a:t>
              </a:r>
            </a:p>
          </p:txBody>
        </p:sp>
        <p:sp>
          <p:nvSpPr>
            <p:cNvPr id="23" name="TextBox 22"/>
            <p:cNvSpPr txBox="1"/>
            <p:nvPr/>
          </p:nvSpPr>
          <p:spPr>
            <a:xfrm>
              <a:off x="7536675" y="1447800"/>
              <a:ext cx="1462049" cy="1077218"/>
            </a:xfrm>
            <a:prstGeom prst="rect">
              <a:avLst/>
            </a:prstGeom>
            <a:noFill/>
          </p:spPr>
          <p:txBody>
            <a:bodyPr wrap="square" lIns="0" tIns="0" rIns="91440" bIns="0" rtlCol="0">
              <a:spAutoFit/>
            </a:bodyPr>
            <a:lstStyle/>
            <a:p>
              <a:pPr>
                <a:lnSpc>
                  <a:spcPct val="100000"/>
                </a:lnSpc>
                <a:buClr>
                  <a:srgbClr val="FFFFFF"/>
                </a:buClr>
              </a:pPr>
              <a:r>
                <a:rPr lang="en-US" sz="1400" dirty="0"/>
                <a:t>Single web page containing required templates</a:t>
              </a:r>
              <a:r>
                <a:rPr lang="en-US" sz="1400" dirty="0" smtClean="0">
                  <a:solidFill>
                    <a:srgbClr val="CCD5ED">
                      <a:lumMod val="25000"/>
                    </a:srgbClr>
                  </a:solidFill>
                </a:rPr>
                <a:t/>
              </a:r>
              <a:br>
                <a:rPr lang="en-US" sz="1400" dirty="0" smtClean="0">
                  <a:solidFill>
                    <a:srgbClr val="CCD5ED">
                      <a:lumMod val="25000"/>
                    </a:srgbClr>
                  </a:solidFill>
                </a:rPr>
              </a:br>
              <a:endParaRPr lang="en-US" sz="1400" dirty="0" smtClean="0">
                <a:solidFill>
                  <a:srgbClr val="CCD5ED">
                    <a:lumMod val="25000"/>
                  </a:srgbClr>
                </a:solidFill>
              </a:endParaRPr>
            </a:p>
          </p:txBody>
        </p:sp>
        <p:sp>
          <p:nvSpPr>
            <p:cNvPr id="27" name="Rectangle 26"/>
            <p:cNvSpPr/>
            <p:nvPr/>
          </p:nvSpPr>
          <p:spPr bwMode="auto">
            <a:xfrm>
              <a:off x="152400" y="4876800"/>
              <a:ext cx="8495803" cy="457200"/>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0" tIns="228600" rIns="0" bIns="182880" numCol="1" rtlCol="0" anchor="ctr" anchorCtr="0" compatLnSpc="1">
              <a:prstTxWarp prst="textNoShape">
                <a:avLst/>
              </a:prstTxWarp>
            </a:bodyPr>
            <a:lstStyle/>
            <a:p>
              <a:pPr>
                <a:buClr>
                  <a:srgbClr val="FFFFFF"/>
                </a:buClr>
              </a:pPr>
              <a:r>
                <a:rPr lang="en-US" sz="2200" b="1" dirty="0" smtClean="0">
                  <a:solidFill>
                    <a:schemeClr val="bg1"/>
                  </a:solidFill>
                  <a:latin typeface="Arial"/>
                </a:rPr>
                <a:t>AUG   	                SEP              OCT                    NOV                 DEC</a:t>
              </a:r>
            </a:p>
          </p:txBody>
        </p:sp>
        <p:sp>
          <p:nvSpPr>
            <p:cNvPr id="24" name="TextBox 23"/>
            <p:cNvSpPr txBox="1"/>
            <p:nvPr/>
          </p:nvSpPr>
          <p:spPr>
            <a:xfrm>
              <a:off x="167640" y="5334000"/>
              <a:ext cx="1219200" cy="954107"/>
            </a:xfrm>
            <a:prstGeom prst="rect">
              <a:avLst/>
            </a:prstGeom>
            <a:noFill/>
          </p:spPr>
          <p:txBody>
            <a:bodyPr wrap="square" rtlCol="0">
              <a:spAutoFit/>
            </a:bodyPr>
            <a:lstStyle/>
            <a:p>
              <a:r>
                <a:rPr lang="en-US" sz="1400" dirty="0"/>
                <a:t>Earned value calculations feasibility assessment</a:t>
              </a:r>
            </a:p>
          </p:txBody>
        </p:sp>
        <p:sp>
          <p:nvSpPr>
            <p:cNvPr id="29" name="TextBox 28"/>
            <p:cNvSpPr txBox="1"/>
            <p:nvPr/>
          </p:nvSpPr>
          <p:spPr>
            <a:xfrm>
              <a:off x="1001771" y="3799582"/>
              <a:ext cx="1295400" cy="1077218"/>
            </a:xfrm>
            <a:prstGeom prst="rect">
              <a:avLst/>
            </a:prstGeom>
            <a:noFill/>
          </p:spPr>
          <p:txBody>
            <a:bodyPr wrap="square" lIns="0" tIns="0" rIns="91440" bIns="0" rtlCol="0">
              <a:spAutoFit/>
            </a:bodyPr>
            <a:lstStyle/>
            <a:p>
              <a:pPr>
                <a:lnSpc>
                  <a:spcPct val="100000"/>
                </a:lnSpc>
                <a:buClr>
                  <a:srgbClr val="FFFFFF"/>
                </a:buClr>
              </a:pPr>
              <a:r>
                <a:rPr lang="en-US" sz="1400" dirty="0"/>
                <a:t>Additional Framework web page revisions (rewording and reorganization)</a:t>
              </a:r>
              <a:endParaRPr lang="en-US" sz="1400" dirty="0">
                <a:solidFill>
                  <a:srgbClr val="E2E7F4">
                    <a:lumMod val="25000"/>
                  </a:srgbClr>
                </a:solidFill>
              </a:endParaRPr>
            </a:p>
          </p:txBody>
        </p:sp>
        <p:sp>
          <p:nvSpPr>
            <p:cNvPr id="33" name="TextBox 32"/>
            <p:cNvSpPr txBox="1"/>
            <p:nvPr/>
          </p:nvSpPr>
          <p:spPr>
            <a:xfrm>
              <a:off x="2915145" y="5345284"/>
              <a:ext cx="1295400" cy="1077218"/>
            </a:xfrm>
            <a:prstGeom prst="rect">
              <a:avLst/>
            </a:prstGeom>
            <a:noFill/>
          </p:spPr>
          <p:txBody>
            <a:bodyPr wrap="square" lIns="0" tIns="0" rIns="91440" bIns="0" rtlCol="0">
              <a:spAutoFit/>
            </a:bodyPr>
            <a:lstStyle/>
            <a:p>
              <a:pPr>
                <a:lnSpc>
                  <a:spcPct val="100000"/>
                </a:lnSpc>
                <a:buClr>
                  <a:srgbClr val="FFFFFF"/>
                </a:buClr>
              </a:pPr>
              <a:r>
                <a:rPr lang="en-US" sz="1400" dirty="0"/>
                <a:t>Project Delivery Templates, Handbook, and Instruction revisions</a:t>
              </a:r>
              <a:endParaRPr lang="en-US" sz="1400" dirty="0">
                <a:solidFill>
                  <a:srgbClr val="E2E7F4">
                    <a:lumMod val="25000"/>
                  </a:srgbClr>
                </a:solidFill>
              </a:endParaRPr>
            </a:p>
          </p:txBody>
        </p:sp>
        <p:sp>
          <p:nvSpPr>
            <p:cNvPr id="35" name="TextBox 34"/>
            <p:cNvSpPr txBox="1"/>
            <p:nvPr/>
          </p:nvSpPr>
          <p:spPr>
            <a:xfrm>
              <a:off x="4609604" y="3799582"/>
              <a:ext cx="1143000" cy="1077218"/>
            </a:xfrm>
            <a:prstGeom prst="rect">
              <a:avLst/>
            </a:prstGeom>
            <a:noFill/>
          </p:spPr>
          <p:txBody>
            <a:bodyPr wrap="square" lIns="0" tIns="0" rIns="91440" bIns="0" rtlCol="0">
              <a:spAutoFit/>
            </a:bodyPr>
            <a:lstStyle/>
            <a:p>
              <a:pPr>
                <a:lnSpc>
                  <a:spcPct val="100000"/>
                </a:lnSpc>
                <a:buClr>
                  <a:srgbClr val="FFFFFF"/>
                </a:buClr>
              </a:pPr>
              <a:r>
                <a:rPr lang="en-US" sz="1400" dirty="0"/>
                <a:t>SDLC checklists and other SDLC Template </a:t>
              </a:r>
              <a:r>
                <a:rPr lang="en-US" sz="1400" dirty="0" smtClean="0"/>
                <a:t>modifications</a:t>
              </a:r>
              <a:endParaRPr lang="en-US" sz="1400" dirty="0">
                <a:solidFill>
                  <a:srgbClr val="E2E7F4">
                    <a:lumMod val="25000"/>
                  </a:srgbClr>
                </a:solidFill>
              </a:endParaRPr>
            </a:p>
          </p:txBody>
        </p:sp>
        <p:sp>
          <p:nvSpPr>
            <p:cNvPr id="34" name="TextBox 33"/>
            <p:cNvSpPr txBox="1"/>
            <p:nvPr/>
          </p:nvSpPr>
          <p:spPr>
            <a:xfrm>
              <a:off x="5822175" y="5453006"/>
              <a:ext cx="1295400" cy="861774"/>
            </a:xfrm>
            <a:prstGeom prst="rect">
              <a:avLst/>
            </a:prstGeom>
            <a:noFill/>
          </p:spPr>
          <p:txBody>
            <a:bodyPr wrap="square" lIns="0" tIns="0" rIns="91440" bIns="0" rtlCol="0">
              <a:spAutoFit/>
            </a:bodyPr>
            <a:lstStyle/>
            <a:p>
              <a:pPr>
                <a:lnSpc>
                  <a:spcPct val="100000"/>
                </a:lnSpc>
                <a:buClr>
                  <a:srgbClr val="FFFFFF"/>
                </a:buClr>
              </a:pPr>
              <a:r>
                <a:rPr lang="en-US" sz="1400" dirty="0"/>
                <a:t>Alignment of Review Gates with PMBOK processes</a:t>
              </a:r>
              <a:endParaRPr lang="en-US" sz="1400" dirty="0">
                <a:solidFill>
                  <a:srgbClr val="E2E7F4">
                    <a:lumMod val="25000"/>
                  </a:srgbClr>
                </a:solidFill>
              </a:endParaRPr>
            </a:p>
          </p:txBody>
        </p:sp>
        <p:sp>
          <p:nvSpPr>
            <p:cNvPr id="36" name="TextBox 35"/>
            <p:cNvSpPr txBox="1"/>
            <p:nvPr/>
          </p:nvSpPr>
          <p:spPr>
            <a:xfrm>
              <a:off x="7733804" y="5299564"/>
              <a:ext cx="1295400" cy="430887"/>
            </a:xfrm>
            <a:prstGeom prst="rect">
              <a:avLst/>
            </a:prstGeom>
            <a:noFill/>
          </p:spPr>
          <p:txBody>
            <a:bodyPr wrap="square" lIns="0" tIns="0" rIns="91440" bIns="0" rtlCol="0">
              <a:spAutoFit/>
            </a:bodyPr>
            <a:lstStyle/>
            <a:p>
              <a:pPr>
                <a:lnSpc>
                  <a:spcPct val="100000"/>
                </a:lnSpc>
                <a:buClr>
                  <a:srgbClr val="FFFFFF"/>
                </a:buClr>
              </a:pPr>
              <a:r>
                <a:rPr lang="en-US" sz="1400" dirty="0"/>
                <a:t>Procurement </a:t>
              </a:r>
              <a:r>
                <a:rPr lang="en-US" sz="1400" dirty="0" smtClean="0"/>
                <a:t>checklist</a:t>
              </a:r>
              <a:endParaRPr lang="en-US" sz="1400" dirty="0">
                <a:solidFill>
                  <a:srgbClr val="E2E7F4">
                    <a:lumMod val="25000"/>
                  </a:srgbClr>
                </a:solidFill>
              </a:endParaRPr>
            </a:p>
          </p:txBody>
        </p:sp>
      </p:grpSp>
      <p:sp>
        <p:nvSpPr>
          <p:cNvPr id="4" name="Slide Number Placeholder 3" hidden="1"/>
          <p:cNvSpPr>
            <a:spLocks noGrp="1"/>
          </p:cNvSpPr>
          <p:nvPr>
            <p:ph type="sldNum" sz="quarter" idx="12"/>
          </p:nvPr>
        </p:nvSpPr>
        <p:spPr/>
        <p:txBody>
          <a:bodyPr/>
          <a:lstStyle/>
          <a:p>
            <a:fld id="{EDC8AA99-7238-42D3-B68A-A4E1B56FEE73}" type="slidenum">
              <a:rPr lang="en-US" smtClean="0"/>
              <a:pPr/>
              <a:t>48</a:t>
            </a:fld>
            <a:endParaRPr lang="en-US" dirty="0"/>
          </a:p>
        </p:txBody>
      </p:sp>
      <p:sp>
        <p:nvSpPr>
          <p:cNvPr id="32"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578349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49</a:t>
            </a:fld>
            <a:endParaRPr lang="en-US" dirty="0"/>
          </a:p>
        </p:txBody>
      </p:sp>
      <p:sp>
        <p:nvSpPr>
          <p:cNvPr id="2" name="Title 1"/>
          <p:cNvSpPr>
            <a:spLocks noGrp="1"/>
          </p:cNvSpPr>
          <p:nvPr>
            <p:ph type="title"/>
          </p:nvPr>
        </p:nvSpPr>
        <p:spPr/>
        <p:txBody>
          <a:bodyPr/>
          <a:lstStyle/>
          <a:p>
            <a:r>
              <a:rPr lang="en-US" dirty="0" smtClean="0"/>
              <a:t>Framework Redesign Project Plan</a:t>
            </a:r>
            <a:endParaRPr lang="en-US" dirty="0"/>
          </a:p>
        </p:txBody>
      </p:sp>
      <p:pic>
        <p:nvPicPr>
          <p:cNvPr id="6" name="Content Placeholder 5" descr="Screenshot of Cover page for Project Plan" title="Framework Redesign Project Pla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447800"/>
            <a:ext cx="3763375" cy="48323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290560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dirty="0" smtClean="0"/>
              <a:t>	</a:t>
            </a:r>
            <a:fld id="{EDC8AA99-7238-42D3-B68A-A4E1B56FEE73}" type="slidenum">
              <a:rPr lang="en-US" smtClean="0"/>
              <a:t>5</a:t>
            </a:fld>
            <a:endParaRPr lang="en-US" dirty="0"/>
          </a:p>
        </p:txBody>
      </p:sp>
      <p:sp>
        <p:nvSpPr>
          <p:cNvPr id="2" name="Title 1"/>
          <p:cNvSpPr>
            <a:spLocks noGrp="1"/>
          </p:cNvSpPr>
          <p:nvPr>
            <p:ph type="title"/>
          </p:nvPr>
        </p:nvSpPr>
        <p:spPr>
          <a:xfrm>
            <a:off x="228600" y="76200"/>
            <a:ext cx="8763000" cy="1143000"/>
          </a:xfrm>
        </p:spPr>
        <p:txBody>
          <a:bodyPr/>
          <a:lstStyle/>
          <a:p>
            <a:r>
              <a:rPr lang="en-US" dirty="0" smtClean="0"/>
              <a:t>Please don’t forget FTE costs…</a:t>
            </a:r>
            <a:endParaRPr lang="en-US" dirty="0"/>
          </a:p>
        </p:txBody>
      </p:sp>
      <p:sp>
        <p:nvSpPr>
          <p:cNvPr id="15" name="TextBox 14"/>
          <p:cNvSpPr txBox="1"/>
          <p:nvPr/>
        </p:nvSpPr>
        <p:spPr>
          <a:xfrm>
            <a:off x="172233" y="5105400"/>
            <a:ext cx="1295400" cy="381000"/>
          </a:xfrm>
          <a:prstGeom prst="rect">
            <a:avLst/>
          </a:prstGeom>
          <a:noFill/>
        </p:spPr>
        <p:txBody>
          <a:bodyPr wrap="square" rtlCol="0">
            <a:spAutoFit/>
          </a:bodyPr>
          <a:lstStyle/>
          <a:p>
            <a:r>
              <a:rPr lang="en-US" dirty="0" smtClean="0"/>
              <a:t>Hardware</a:t>
            </a:r>
            <a:endParaRPr lang="en-US" dirty="0"/>
          </a:p>
        </p:txBody>
      </p:sp>
      <p:pic>
        <p:nvPicPr>
          <p:cNvPr id="8" name="Picture 7" descr="Picture shows date center servers." title="Hardwa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781300"/>
            <a:ext cx="1621105" cy="2057400"/>
          </a:xfrm>
          <a:prstGeom prst="rect">
            <a:avLst/>
          </a:prstGeom>
        </p:spPr>
      </p:pic>
      <p:sp>
        <p:nvSpPr>
          <p:cNvPr id="12" name="Plus 11" title="Plus sign"/>
          <p:cNvSpPr/>
          <p:nvPr/>
        </p:nvSpPr>
        <p:spPr>
          <a:xfrm>
            <a:off x="1905000" y="3543300"/>
            <a:ext cx="609600" cy="533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971800" y="5117068"/>
            <a:ext cx="1676400" cy="369332"/>
          </a:xfrm>
          <a:prstGeom prst="rect">
            <a:avLst/>
          </a:prstGeom>
          <a:noFill/>
        </p:spPr>
        <p:txBody>
          <a:bodyPr wrap="square" rtlCol="0">
            <a:spAutoFit/>
          </a:bodyPr>
          <a:lstStyle/>
          <a:p>
            <a:r>
              <a:rPr lang="en-US" dirty="0" smtClean="0"/>
              <a:t>Software</a:t>
            </a:r>
            <a:endParaRPr lang="en-US" dirty="0"/>
          </a:p>
        </p:txBody>
      </p:sp>
      <p:pic>
        <p:nvPicPr>
          <p:cNvPr id="10" name="Picture 9" descr="Picture shows logos for computer software- Salesforce and Microsoft Outlook." title="Softwa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667000"/>
            <a:ext cx="1612900" cy="1612900"/>
          </a:xfrm>
          <a:prstGeom prst="rect">
            <a:avLst/>
          </a:prstGeom>
        </p:spPr>
      </p:pic>
      <p:pic>
        <p:nvPicPr>
          <p:cNvPr id="4098" name="Picture 2" descr="Picture shows clouds to represent cloud computing or software as service. " title="Softwar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971800" y="4114800"/>
            <a:ext cx="1078362" cy="1078362"/>
          </a:xfrm>
          <a:prstGeom prst="rect">
            <a:avLst/>
          </a:prstGeom>
          <a:noFill/>
          <a:extLst>
            <a:ext uri="{909E8E84-426E-40DD-AFC4-6F175D3DCCD1}">
              <a14:hiddenFill xmlns:a14="http://schemas.microsoft.com/office/drawing/2010/main">
                <a:solidFill>
                  <a:srgbClr val="FFFFFF"/>
                </a:solidFill>
              </a14:hiddenFill>
            </a:ext>
          </a:extLst>
        </p:spPr>
      </p:pic>
      <p:sp>
        <p:nvSpPr>
          <p:cNvPr id="22" name="Plus 21" title="Plus Sign"/>
          <p:cNvSpPr/>
          <p:nvPr/>
        </p:nvSpPr>
        <p:spPr>
          <a:xfrm>
            <a:off x="4495800" y="3543300"/>
            <a:ext cx="609600" cy="533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81600" y="4840069"/>
            <a:ext cx="1752600" cy="646331"/>
          </a:xfrm>
          <a:prstGeom prst="rect">
            <a:avLst/>
          </a:prstGeom>
          <a:noFill/>
        </p:spPr>
        <p:txBody>
          <a:bodyPr wrap="square" rtlCol="0">
            <a:spAutoFit/>
          </a:bodyPr>
          <a:lstStyle/>
          <a:p>
            <a:r>
              <a:rPr lang="en-US" dirty="0"/>
              <a:t>Contractor Services </a:t>
            </a:r>
          </a:p>
        </p:txBody>
      </p:sp>
      <p:pic>
        <p:nvPicPr>
          <p:cNvPr id="20" name="Picture 2" descr="Clip Art of a contractor." title="Contra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205162"/>
            <a:ext cx="1209676" cy="1209676"/>
          </a:xfrm>
          <a:prstGeom prst="rect">
            <a:avLst/>
          </a:prstGeom>
          <a:noFill/>
          <a:extLst>
            <a:ext uri="{909E8E84-426E-40DD-AFC4-6F175D3DCCD1}">
              <a14:hiddenFill xmlns:a14="http://schemas.microsoft.com/office/drawing/2010/main">
                <a:solidFill>
                  <a:srgbClr val="FFFFFF"/>
                </a:solidFill>
              </a14:hiddenFill>
            </a:ext>
          </a:extLst>
        </p:spPr>
      </p:pic>
      <p:sp>
        <p:nvSpPr>
          <p:cNvPr id="21" name="Plus 20" title="plus sign"/>
          <p:cNvSpPr/>
          <p:nvPr/>
        </p:nvSpPr>
        <p:spPr>
          <a:xfrm>
            <a:off x="6705600" y="3543300"/>
            <a:ext cx="609600" cy="533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96200" y="4840069"/>
            <a:ext cx="1981200" cy="646331"/>
          </a:xfrm>
          <a:prstGeom prst="rect">
            <a:avLst/>
          </a:prstGeom>
          <a:noFill/>
        </p:spPr>
        <p:txBody>
          <a:bodyPr wrap="square" rtlCol="0">
            <a:spAutoFit/>
          </a:bodyPr>
          <a:lstStyle/>
          <a:p>
            <a:r>
              <a:rPr lang="en-US" u="sng" dirty="0" smtClean="0"/>
              <a:t>Full Time Employees</a:t>
            </a:r>
            <a:endParaRPr lang="en-US" u="sng" dirty="0"/>
          </a:p>
        </p:txBody>
      </p:sp>
      <p:pic>
        <p:nvPicPr>
          <p:cNvPr id="6" name="Picture 5" descr="Picture shows three employee icons." title="Full Time Employee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200" y="3079750"/>
            <a:ext cx="1587500" cy="1460500"/>
          </a:xfrm>
          <a:prstGeom prst="rect">
            <a:avLst/>
          </a:prstGeom>
        </p:spPr>
      </p:pic>
      <p:sp>
        <p:nvSpPr>
          <p:cNvPr id="4" name="Footer Placeholder 3"/>
          <p:cNvSpPr>
            <a:spLocks noGrp="1"/>
          </p:cNvSpPr>
          <p:nvPr>
            <p:ph type="ftr" sz="quarter" idx="11"/>
          </p:nvPr>
        </p:nvSpPr>
        <p:spPr/>
        <p:txBody>
          <a:bodyPr/>
          <a:lstStyle/>
          <a:p>
            <a:r>
              <a:rPr lang="en-US" smtClean="0"/>
              <a:t>Project Delivery Framework and Quality Assurance Training (QAT) </a:t>
            </a:r>
            <a:endParaRPr lang="en-US" dirty="0"/>
          </a:p>
        </p:txBody>
      </p:sp>
    </p:spTree>
    <p:extLst>
      <p:ext uri="{BB962C8B-B14F-4D97-AF65-F5344CB8AC3E}">
        <p14:creationId xmlns:p14="http://schemas.microsoft.com/office/powerpoint/2010/main" val="3067726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50</a:t>
            </a:fld>
            <a:endParaRPr lang="en-US" dirty="0"/>
          </a:p>
        </p:txBody>
      </p:sp>
      <p:sp>
        <p:nvSpPr>
          <p:cNvPr id="2" name="Title 1"/>
          <p:cNvSpPr>
            <a:spLocks noGrp="1"/>
          </p:cNvSpPr>
          <p:nvPr>
            <p:ph type="title"/>
          </p:nvPr>
        </p:nvSpPr>
        <p:spPr>
          <a:xfrm>
            <a:off x="228600" y="76200"/>
            <a:ext cx="8686800" cy="1143000"/>
          </a:xfrm>
        </p:spPr>
        <p:txBody>
          <a:bodyPr>
            <a:normAutofit fontScale="90000"/>
          </a:bodyPr>
          <a:lstStyle/>
          <a:p>
            <a:pPr lvl="0"/>
            <a:r>
              <a:rPr lang="en-US" dirty="0" smtClean="0"/>
              <a:t/>
            </a:r>
            <a:br>
              <a:rPr lang="en-US" dirty="0" smtClean="0"/>
            </a:br>
            <a:r>
              <a:rPr lang="en-US" dirty="0" smtClean="0"/>
              <a:t>What </a:t>
            </a:r>
            <a:r>
              <a:rPr lang="en-US" dirty="0"/>
              <a:t>can we do to improve project </a:t>
            </a:r>
            <a:r>
              <a:rPr lang="en-US" dirty="0" smtClean="0"/>
              <a:t>outcomes</a:t>
            </a:r>
            <a:r>
              <a:rPr lang="en-US" dirty="0"/>
              <a:t>?</a:t>
            </a:r>
            <a:br>
              <a:rPr lang="en-US" dirty="0"/>
            </a:br>
            <a:endParaRPr lang="en-US" dirty="0"/>
          </a:p>
        </p:txBody>
      </p:sp>
      <p:sp>
        <p:nvSpPr>
          <p:cNvPr id="3" name="Content Placeholder 2"/>
          <p:cNvSpPr>
            <a:spLocks noGrp="1"/>
          </p:cNvSpPr>
          <p:nvPr>
            <p:ph idx="1"/>
          </p:nvPr>
        </p:nvSpPr>
        <p:spPr/>
        <p:txBody>
          <a:bodyPr/>
          <a:lstStyle/>
          <a:p>
            <a:pPr lvl="0"/>
            <a:r>
              <a:rPr lang="en-US" dirty="0" smtClean="0"/>
              <a:t>Use the Framework</a:t>
            </a:r>
            <a:r>
              <a:rPr lang="en-US" dirty="0"/>
              <a:t> </a:t>
            </a:r>
            <a:endParaRPr lang="en-US" dirty="0" smtClean="0"/>
          </a:p>
          <a:p>
            <a:pPr lvl="0"/>
            <a:r>
              <a:rPr lang="en-US" dirty="0" smtClean="0"/>
              <a:t>Manage your scope</a:t>
            </a:r>
          </a:p>
          <a:p>
            <a:pPr lvl="0"/>
            <a:r>
              <a:rPr lang="en-US" dirty="0" smtClean="0"/>
              <a:t>Communicate with QAT (esp. if there are grey areas)</a:t>
            </a:r>
          </a:p>
          <a:p>
            <a:pPr lvl="0"/>
            <a:r>
              <a:rPr lang="en-US" dirty="0" smtClean="0"/>
              <a:t>Follow guidelines in 1TAC 216</a:t>
            </a:r>
          </a:p>
          <a:p>
            <a:pPr lvl="0"/>
            <a:r>
              <a:rPr lang="en-US" dirty="0" smtClean="0"/>
              <a:t>Follow contract development best practices</a:t>
            </a:r>
          </a:p>
          <a:p>
            <a:pPr lvl="0"/>
            <a:r>
              <a:rPr lang="en-US" dirty="0" smtClean="0"/>
              <a:t>Monitor contractors and understand that it is a mutual relationship</a:t>
            </a:r>
          </a:p>
          <a:p>
            <a:pPr lvl="0"/>
            <a:r>
              <a:rPr lang="en-US" dirty="0" smtClean="0"/>
              <a:t>Be realistic in your expectations</a:t>
            </a:r>
          </a:p>
          <a:p>
            <a:pPr lvl="0"/>
            <a:r>
              <a:rPr lang="en-US" dirty="0" smtClean="0"/>
              <a:t>Define project timeline and budget based on solutions that will solve business problems</a:t>
            </a:r>
          </a:p>
          <a:p>
            <a:pPr marL="0" lvl="0" indent="0">
              <a:buNone/>
            </a:pPr>
            <a:endParaRPr lang="en-US" dirty="0" smtClean="0"/>
          </a:p>
          <a:p>
            <a:pPr lvl="0"/>
            <a:endParaRPr lang="en-US" dirty="0" smtClean="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964256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51</a:t>
            </a:fld>
            <a:endParaRPr lang="en-US" dirty="0"/>
          </a:p>
        </p:txBody>
      </p:sp>
      <p:sp>
        <p:nvSpPr>
          <p:cNvPr id="2046978" name="Rectangle 2"/>
          <p:cNvSpPr>
            <a:spLocks noGrp="1" noChangeArrowheads="1"/>
          </p:cNvSpPr>
          <p:nvPr>
            <p:ph type="title"/>
          </p:nvPr>
        </p:nvSpPr>
        <p:spPr>
          <a:xfrm>
            <a:off x="228600" y="76200"/>
            <a:ext cx="8610600" cy="1143000"/>
          </a:xfrm>
        </p:spPr>
        <p:txBody>
          <a:bodyPr/>
          <a:lstStyle/>
          <a:p>
            <a:r>
              <a:rPr lang="en-US" dirty="0" smtClean="0"/>
              <a:t>Interactive Session: Business Case Workbook</a:t>
            </a:r>
          </a:p>
        </p:txBody>
      </p:sp>
      <p:pic>
        <p:nvPicPr>
          <p:cNvPr id="1027" name="Picture 3" descr="Pictures shows screen shots of the Business Case Workbook spreadsheets that will be used as an example in the Interactive Session." title="Interactive Session: Business Case Work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75023">
            <a:off x="533400" y="1828800"/>
            <a:ext cx="6374693" cy="404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Pictures shows screen shots of the Business Case Workbook spreadsheets that will be used as an example in the Interactive Session." title="Interactive Session: Business Case Work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43153">
            <a:off x="1226626" y="2320198"/>
            <a:ext cx="7002974" cy="3729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7991779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DC8AA99-7238-42D3-B68A-A4E1B56FEE73}" type="slidenum">
              <a:rPr lang="en-US" smtClean="0"/>
              <a:t>52</a:t>
            </a:fld>
            <a:endParaRPr lang="en-US" dirty="0"/>
          </a:p>
        </p:txBody>
      </p:sp>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Contact Information for General Questions</a:t>
            </a:r>
          </a:p>
          <a:p>
            <a:pPr marL="400050" lvl="1" indent="0">
              <a:buNone/>
            </a:pPr>
            <a:r>
              <a:rPr lang="en-US" sz="1800" spc="30" dirty="0" smtClean="0">
                <a:solidFill>
                  <a:srgbClr val="0070C0"/>
                </a:solidFill>
                <a:hlinkClick r:id="rId2"/>
              </a:rPr>
              <a:t>projectdelivery@dir.texas.gov</a:t>
            </a:r>
            <a:endParaRPr lang="en-US" sz="1800" spc="30" dirty="0" smtClean="0">
              <a:solidFill>
                <a:srgbClr val="0070C0"/>
              </a:solidFill>
            </a:endParaRPr>
          </a:p>
          <a:p>
            <a:pPr marL="0" indent="0">
              <a:buNone/>
            </a:pPr>
            <a:r>
              <a:rPr lang="en-US" dirty="0" smtClean="0"/>
              <a:t>Quick Reference (What’s Required to be Submitted to QAT?)</a:t>
            </a:r>
            <a:endParaRPr lang="en-US" dirty="0"/>
          </a:p>
          <a:p>
            <a:pPr marL="457200" lvl="1" indent="0">
              <a:buNone/>
            </a:pPr>
            <a:r>
              <a:rPr lang="en-US" sz="1800" spc="30" dirty="0">
                <a:solidFill>
                  <a:srgbClr val="0070C0"/>
                </a:solidFill>
                <a:hlinkClick r:id="rId3"/>
              </a:rPr>
              <a:t>Framework Quick Reference Link</a:t>
            </a:r>
            <a:endParaRPr lang="en-US" dirty="0"/>
          </a:p>
          <a:p>
            <a:pPr marL="0" indent="0">
              <a:buNone/>
            </a:pPr>
            <a:r>
              <a:rPr lang="en-US" dirty="0" smtClean="0"/>
              <a:t>What is the Statewide Project Delivery Program?</a:t>
            </a:r>
            <a:endParaRPr lang="en-US" dirty="0"/>
          </a:p>
          <a:p>
            <a:pPr marL="457200" lvl="1" indent="0">
              <a:buNone/>
            </a:pPr>
            <a:r>
              <a:rPr lang="en-US" sz="1800" spc="30" dirty="0">
                <a:solidFill>
                  <a:srgbClr val="0070C0"/>
                </a:solidFill>
                <a:hlinkClick r:id="rId4"/>
              </a:rPr>
              <a:t>Statewide Project Delivery Program </a:t>
            </a:r>
            <a:r>
              <a:rPr lang="en-US" sz="1800" spc="30" dirty="0" smtClean="0">
                <a:solidFill>
                  <a:srgbClr val="0070C0"/>
                </a:solidFill>
                <a:hlinkClick r:id="rId4"/>
              </a:rPr>
              <a:t>Link</a:t>
            </a:r>
            <a:endParaRPr lang="en-US" sz="1800" spc="30" dirty="0" smtClean="0">
              <a:solidFill>
                <a:srgbClr val="0070C0"/>
              </a:solidFill>
            </a:endParaRPr>
          </a:p>
          <a:p>
            <a:pPr marL="57150" indent="0">
              <a:buNone/>
            </a:pPr>
            <a:endParaRPr lang="en-US" spc="30" dirty="0" smtClean="0"/>
          </a:p>
          <a:p>
            <a:pPr marL="57150" indent="0">
              <a:buNone/>
            </a:pPr>
            <a:r>
              <a:rPr lang="en-US" spc="30" dirty="0" smtClean="0"/>
              <a:t>Where can I Find More Information about </a:t>
            </a:r>
            <a:r>
              <a:rPr lang="en-US" b="1" spc="30" dirty="0" smtClean="0"/>
              <a:t>QAT</a:t>
            </a:r>
            <a:r>
              <a:rPr lang="en-US" spc="30" dirty="0" smtClean="0"/>
              <a:t>?</a:t>
            </a:r>
          </a:p>
          <a:p>
            <a:pPr marL="457200" lvl="1" indent="0">
              <a:buNone/>
            </a:pPr>
            <a:r>
              <a:rPr lang="en-US" sz="1800" spc="30" dirty="0" smtClean="0">
                <a:solidFill>
                  <a:srgbClr val="0070C0"/>
                </a:solidFill>
                <a:hlinkClick r:id="rId5"/>
              </a:rPr>
              <a:t>Link to QAT </a:t>
            </a:r>
            <a:r>
              <a:rPr lang="en-US" sz="1800" spc="30" dirty="0">
                <a:solidFill>
                  <a:srgbClr val="0070C0"/>
                </a:solidFill>
                <a:hlinkClick r:id="rId5"/>
              </a:rPr>
              <a:t>Publications </a:t>
            </a:r>
            <a:r>
              <a:rPr lang="en-US" sz="1800" spc="30" dirty="0" smtClean="0">
                <a:solidFill>
                  <a:srgbClr val="0070C0"/>
                </a:solidFill>
                <a:hlinkClick r:id="rId5"/>
              </a:rPr>
              <a:t>Website</a:t>
            </a:r>
            <a:endParaRPr lang="en-US" sz="1800" spc="30" dirty="0" smtClean="0">
              <a:solidFill>
                <a:srgbClr val="0070C0"/>
              </a:solidFill>
            </a:endParaRPr>
          </a:p>
          <a:p>
            <a:pPr marL="57150" indent="0">
              <a:buNone/>
            </a:pPr>
            <a:r>
              <a:rPr lang="en-US" spc="30" dirty="0" smtClean="0"/>
              <a:t>Where can I find more information about </a:t>
            </a:r>
            <a:r>
              <a:rPr lang="en-US" b="1" spc="30" dirty="0" smtClean="0"/>
              <a:t>CAT</a:t>
            </a:r>
            <a:r>
              <a:rPr lang="en-US" spc="30" dirty="0" smtClean="0"/>
              <a:t>?</a:t>
            </a:r>
          </a:p>
          <a:p>
            <a:pPr marL="457200" lvl="1" indent="0">
              <a:buNone/>
            </a:pPr>
            <a:r>
              <a:rPr lang="en-US" sz="1800" spc="30" dirty="0" smtClean="0">
                <a:solidFill>
                  <a:srgbClr val="0070C0"/>
                </a:solidFill>
                <a:hlinkClick r:id="rId6"/>
              </a:rPr>
              <a:t>Link to CAT Website</a:t>
            </a:r>
            <a:endParaRPr lang="en-US" sz="1800" spc="30" dirty="0">
              <a:solidFill>
                <a:srgbClr val="0070C0"/>
              </a:solidFill>
            </a:endParaRPr>
          </a:p>
          <a:p>
            <a:endParaRPr lang="en-US" dirty="0"/>
          </a:p>
        </p:txBody>
      </p:sp>
      <p:sp>
        <p:nvSpPr>
          <p:cNvPr id="6"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705479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6</a:t>
            </a:fld>
            <a:endParaRPr lang="en-US" dirty="0"/>
          </a:p>
        </p:txBody>
      </p:sp>
      <p:sp>
        <p:nvSpPr>
          <p:cNvPr id="2046978" name="Rectangle 2"/>
          <p:cNvSpPr>
            <a:spLocks noGrp="1" noChangeArrowheads="1"/>
          </p:cNvSpPr>
          <p:nvPr>
            <p:ph type="title"/>
          </p:nvPr>
        </p:nvSpPr>
        <p:spPr/>
        <p:txBody>
          <a:bodyPr/>
          <a:lstStyle/>
          <a:p>
            <a:r>
              <a:rPr lang="en-US" i="1" dirty="0" smtClean="0"/>
              <a:t>MIRP Definition Question: 1</a:t>
            </a:r>
          </a:p>
        </p:txBody>
      </p:sp>
      <p:sp>
        <p:nvSpPr>
          <p:cNvPr id="89092" name="Rectangle 3"/>
          <p:cNvSpPr>
            <a:spLocks noGrp="1" noChangeArrowheads="1"/>
          </p:cNvSpPr>
          <p:nvPr>
            <p:ph idx="1"/>
          </p:nvPr>
        </p:nvSpPr>
        <p:spPr/>
        <p:txBody>
          <a:bodyPr/>
          <a:lstStyle/>
          <a:p>
            <a:r>
              <a:rPr lang="en-US" sz="2800" dirty="0" smtClean="0"/>
              <a:t>Your agency needs to purchase and install new computer-aided design (CAD) software. After some analysis, you discover the software will cost $2 million, 13 months to install and no application development will be required. Is this project a major information resources project?</a:t>
            </a:r>
          </a:p>
          <a:p>
            <a:endParaRPr lang="en-US" sz="2800" dirty="0"/>
          </a:p>
          <a:p>
            <a:pPr marL="0" indent="0">
              <a:buNone/>
            </a:pPr>
            <a:r>
              <a:rPr lang="en-US" sz="2800" dirty="0" smtClean="0"/>
              <a:t>	Yes </a:t>
            </a:r>
            <a:r>
              <a:rPr lang="en-US" sz="2800" dirty="0"/>
              <a:t>(True)		No (False)		Can’t Decide</a:t>
            </a:r>
          </a:p>
          <a:p>
            <a:pPr marL="0" indent="0">
              <a:buNone/>
            </a:pPr>
            <a:endParaRPr lang="en-US" sz="2800"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346785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7</a:t>
            </a:fld>
            <a:endParaRPr lang="en-US" dirty="0"/>
          </a:p>
        </p:txBody>
      </p:sp>
      <p:sp>
        <p:nvSpPr>
          <p:cNvPr id="2046978" name="Rectangle 2"/>
          <p:cNvSpPr>
            <a:spLocks noGrp="1" noChangeArrowheads="1"/>
          </p:cNvSpPr>
          <p:nvPr>
            <p:ph type="title"/>
          </p:nvPr>
        </p:nvSpPr>
        <p:spPr/>
        <p:txBody>
          <a:bodyPr/>
          <a:lstStyle/>
          <a:p>
            <a:r>
              <a:rPr lang="en-US" i="1" dirty="0" smtClean="0"/>
              <a:t>MIRP Definition </a:t>
            </a:r>
            <a:r>
              <a:rPr lang="en-US" i="1" dirty="0"/>
              <a:t>Question: </a:t>
            </a:r>
            <a:r>
              <a:rPr lang="en-US" i="1" dirty="0" smtClean="0"/>
              <a:t>2</a:t>
            </a:r>
            <a:endParaRPr lang="en-US" dirty="0" smtClean="0"/>
          </a:p>
        </p:txBody>
      </p:sp>
      <p:sp>
        <p:nvSpPr>
          <p:cNvPr id="89092" name="Rectangle 3"/>
          <p:cNvSpPr>
            <a:spLocks noGrp="1" noChangeArrowheads="1"/>
          </p:cNvSpPr>
          <p:nvPr>
            <p:ph idx="1"/>
          </p:nvPr>
        </p:nvSpPr>
        <p:spPr/>
        <p:txBody>
          <a:bodyPr/>
          <a:lstStyle/>
          <a:p>
            <a:r>
              <a:rPr lang="en-US" sz="2800" dirty="0" smtClean="0"/>
              <a:t>Your agency needs to upgrade its telecommunications systems. After some analysis, you discover the project will require the services of agency full-time equivalent (FTE) staff, contractor staff, and new hardware. Software development will not be required. The total cost is estimated to be $2 million and will require 24 months to complete. Is this project a major information resources project?</a:t>
            </a:r>
          </a:p>
          <a:p>
            <a:pPr marL="0" indent="0">
              <a:buNone/>
            </a:pPr>
            <a:endParaRPr lang="en-US" sz="2800" dirty="0" smtClean="0"/>
          </a:p>
          <a:p>
            <a:pPr marL="0" indent="0">
              <a:buNone/>
            </a:pPr>
            <a:r>
              <a:rPr lang="en-US" sz="2800" dirty="0" smtClean="0"/>
              <a:t>	Yes (True)		No (False)</a:t>
            </a:r>
            <a:r>
              <a:rPr lang="en-US" sz="2800" dirty="0"/>
              <a:t>	</a:t>
            </a:r>
            <a:r>
              <a:rPr lang="en-US" sz="2800" dirty="0" smtClean="0"/>
              <a:t>	Can’t Decide</a:t>
            </a:r>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619361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8</a:t>
            </a:fld>
            <a:endParaRPr lang="en-US" dirty="0"/>
          </a:p>
        </p:txBody>
      </p:sp>
      <p:sp>
        <p:nvSpPr>
          <p:cNvPr id="2046978" name="Rectangle 2"/>
          <p:cNvSpPr>
            <a:spLocks noGrp="1" noChangeArrowheads="1"/>
          </p:cNvSpPr>
          <p:nvPr>
            <p:ph type="title"/>
          </p:nvPr>
        </p:nvSpPr>
        <p:spPr/>
        <p:txBody>
          <a:bodyPr/>
          <a:lstStyle/>
          <a:p>
            <a:r>
              <a:rPr lang="en-US" i="1" dirty="0" smtClean="0"/>
              <a:t>MIRP Definition </a:t>
            </a:r>
            <a:r>
              <a:rPr lang="en-US" i="1" dirty="0"/>
              <a:t>Question: </a:t>
            </a:r>
            <a:r>
              <a:rPr lang="en-US" i="1" dirty="0" smtClean="0"/>
              <a:t>3</a:t>
            </a:r>
            <a:endParaRPr lang="en-US" dirty="0" smtClean="0"/>
          </a:p>
        </p:txBody>
      </p:sp>
      <p:sp>
        <p:nvSpPr>
          <p:cNvPr id="89092" name="Rectangle 3"/>
          <p:cNvSpPr>
            <a:spLocks noGrp="1" noChangeArrowheads="1"/>
          </p:cNvSpPr>
          <p:nvPr>
            <p:ph idx="1"/>
          </p:nvPr>
        </p:nvSpPr>
        <p:spPr/>
        <p:txBody>
          <a:bodyPr>
            <a:normAutofit/>
          </a:bodyPr>
          <a:lstStyle/>
          <a:p>
            <a:r>
              <a:rPr lang="en-US" sz="2800" dirty="0" smtClean="0"/>
              <a:t>Your agency requires a system which can process insurance claims. After performing requirements analysis and a request for information, you discover that a commercial-off-the-shelf (COTS) software can be used to meet requirements. However, the COTS will need to be configured and </a:t>
            </a:r>
            <a:r>
              <a:rPr lang="en-US" sz="2800" u="sng" dirty="0" smtClean="0"/>
              <a:t>modified </a:t>
            </a:r>
            <a:r>
              <a:rPr lang="en-US" sz="2800" dirty="0" smtClean="0"/>
              <a:t>to meet Texas legislation. The cost for services, hardware, and software licenses is estimated to be $2.5 million and the project will take 18 months to complete. Is this project a major information resources project?</a:t>
            </a:r>
          </a:p>
          <a:p>
            <a:pPr marL="0" indent="0" algn="ctr">
              <a:buNone/>
            </a:pPr>
            <a:r>
              <a:rPr lang="en-US" sz="2800" dirty="0" smtClean="0"/>
              <a:t>Yes (True)	No (False)      Can’t Decide </a:t>
            </a: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2384436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t>9</a:t>
            </a:fld>
            <a:endParaRPr lang="en-US" dirty="0"/>
          </a:p>
        </p:txBody>
      </p:sp>
      <p:sp>
        <p:nvSpPr>
          <p:cNvPr id="2046978" name="Rectangle 2"/>
          <p:cNvSpPr>
            <a:spLocks noGrp="1" noChangeArrowheads="1"/>
          </p:cNvSpPr>
          <p:nvPr>
            <p:ph type="title"/>
          </p:nvPr>
        </p:nvSpPr>
        <p:spPr/>
        <p:txBody>
          <a:bodyPr/>
          <a:lstStyle/>
          <a:p>
            <a:r>
              <a:rPr lang="en-US" i="1" dirty="0" smtClean="0"/>
              <a:t>MIRP Definition </a:t>
            </a:r>
            <a:r>
              <a:rPr lang="en-US" i="1" dirty="0"/>
              <a:t>Question: 4</a:t>
            </a:r>
            <a:endParaRPr lang="en-US" dirty="0" smtClean="0"/>
          </a:p>
        </p:txBody>
      </p:sp>
      <p:sp>
        <p:nvSpPr>
          <p:cNvPr id="89092" name="Rectangle 3"/>
          <p:cNvSpPr>
            <a:spLocks noGrp="1" noChangeArrowheads="1"/>
          </p:cNvSpPr>
          <p:nvPr>
            <p:ph idx="1"/>
          </p:nvPr>
        </p:nvSpPr>
        <p:spPr/>
        <p:txBody>
          <a:bodyPr>
            <a:normAutofit/>
          </a:bodyPr>
          <a:lstStyle/>
          <a:p>
            <a:r>
              <a:rPr lang="en-US" sz="2800" dirty="0" smtClean="0"/>
              <a:t>Your agency requires data migration to be performed as part of a legacy system modernization program. After initial requirements analysis, you determine that the scope involves data migration </a:t>
            </a:r>
            <a:r>
              <a:rPr lang="en-US" sz="2800" u="sng" dirty="0" smtClean="0"/>
              <a:t>and</a:t>
            </a:r>
            <a:r>
              <a:rPr lang="en-US" sz="2800" dirty="0" smtClean="0"/>
              <a:t> development of a new database. The total estimated cost will be $2.5 million and the project will take 18 months to complete. Is this project a major information resources project?</a:t>
            </a:r>
          </a:p>
          <a:p>
            <a:pPr marL="0" indent="0" algn="ctr">
              <a:buNone/>
            </a:pPr>
            <a:r>
              <a:rPr lang="en-US" sz="2800" dirty="0" smtClean="0"/>
              <a:t>Yes (True)	No (False)      Can’t Decide </a:t>
            </a:r>
            <a:endParaRPr lang="en-US" dirty="0" smtClean="0"/>
          </a:p>
        </p:txBody>
      </p:sp>
      <p:sp>
        <p:nvSpPr>
          <p:cNvPr id="3" name="Footer Placeholder 2"/>
          <p:cNvSpPr>
            <a:spLocks noGrp="1"/>
          </p:cNvSpPr>
          <p:nvPr>
            <p:ph type="ftr" sz="quarter" idx="11"/>
          </p:nvPr>
        </p:nvSpPr>
        <p:spPr>
          <a:xfrm>
            <a:off x="76200" y="6400800"/>
            <a:ext cx="4267200" cy="365125"/>
          </a:xfrm>
        </p:spPr>
        <p:txBody>
          <a:bodyPr/>
          <a:lstStyle/>
          <a:p>
            <a:r>
              <a:rPr lang="en-US" dirty="0" smtClean="0"/>
              <a:t>Project Delivery Framework and Quality Assurance Training (QAT) </a:t>
            </a:r>
            <a:endParaRPr lang="en-US" dirty="0"/>
          </a:p>
        </p:txBody>
      </p:sp>
    </p:spTree>
    <p:extLst>
      <p:ext uri="{BB962C8B-B14F-4D97-AF65-F5344CB8AC3E}">
        <p14:creationId xmlns:p14="http://schemas.microsoft.com/office/powerpoint/2010/main" val="377245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TS101881352</Template>
  <TotalTime>3658</TotalTime>
  <Words>4020</Words>
  <Application>Microsoft Office PowerPoint</Application>
  <PresentationFormat>On-screen Show (4:3)</PresentationFormat>
  <Paragraphs>533</Paragraphs>
  <Slides>52</Slides>
  <Notes>37</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TS101881352</vt:lpstr>
      <vt:lpstr>Texas Project Delivery Framework and Quality Assurance Team (QAT) </vt:lpstr>
      <vt:lpstr>Agenda Topics</vt:lpstr>
      <vt:lpstr>Project Definition </vt:lpstr>
      <vt:lpstr>Major Information Resource Project (MIRP)</vt:lpstr>
      <vt:lpstr>Please don’t forget FTE costs…</vt:lpstr>
      <vt:lpstr>MIRP Definition Question: 1</vt:lpstr>
      <vt:lpstr>MIRP Definition Question: 2</vt:lpstr>
      <vt:lpstr>MIRP Definition Question: 3</vt:lpstr>
      <vt:lpstr>MIRP Definition Question: 4</vt:lpstr>
      <vt:lpstr>MIRP Definition Question: 5</vt:lpstr>
      <vt:lpstr>Do You Feel Like This Sometimes? </vt:lpstr>
      <vt:lpstr>Or this?</vt:lpstr>
      <vt:lpstr>1 Texas Administrative Code (TAC) 216 Project Management Practices</vt:lpstr>
      <vt:lpstr>Why is 1 TAC 216 important for MIRPs?</vt:lpstr>
      <vt:lpstr>Quality Assurance Team (QAT)</vt:lpstr>
      <vt:lpstr>In short, QAT monitors risks for MIRPs</vt:lpstr>
      <vt:lpstr>Risk</vt:lpstr>
      <vt:lpstr>Quality Assurance Team (QAT) Question 1:</vt:lpstr>
      <vt:lpstr>Quality Assurance Team (QAT) Question 2:</vt:lpstr>
      <vt:lpstr>Quality Assurance Team (QAT) Question 3:</vt:lpstr>
      <vt:lpstr>Quality Assurance Team (QAT) Question 4:</vt:lpstr>
      <vt:lpstr>QAT Annual Report</vt:lpstr>
      <vt:lpstr>Overview of QAT Projects</vt:lpstr>
      <vt:lpstr>Analysis of QAT Projects</vt:lpstr>
      <vt:lpstr>QAT Projects: Graphical Perspective Reported as more than 32% complete </vt:lpstr>
      <vt:lpstr>Break!</vt:lpstr>
      <vt:lpstr>QAT Projects Question 5:</vt:lpstr>
      <vt:lpstr>QAT Projects Question 6:</vt:lpstr>
      <vt:lpstr>QAT Projects Question 7:</vt:lpstr>
      <vt:lpstr>QAT Projects Question 8:</vt:lpstr>
      <vt:lpstr>Reasons for Overruns </vt:lpstr>
      <vt:lpstr>Triple Constraint: Challenges with Maintaining Equilibrium</vt:lpstr>
      <vt:lpstr>Factors Contributing to Project Success</vt:lpstr>
      <vt:lpstr>QAT Observations</vt:lpstr>
      <vt:lpstr>Office of Attorney General Crime Victims Claims Legacy Workflow System </vt:lpstr>
      <vt:lpstr>New Legislation</vt:lpstr>
      <vt:lpstr>New Legislation Continued: S.B. 1</vt:lpstr>
      <vt:lpstr>Break!</vt:lpstr>
      <vt:lpstr>Framework </vt:lpstr>
      <vt:lpstr>Texas Project Delivery Framework (Framework)</vt:lpstr>
      <vt:lpstr>Framework: Getting Started</vt:lpstr>
      <vt:lpstr>Some best practices for completing Framework deliverables</vt:lpstr>
      <vt:lpstr>Please note…</vt:lpstr>
      <vt:lpstr>QAT Observations From Proposed Business Cases</vt:lpstr>
      <vt:lpstr>Framework Redesign Project</vt:lpstr>
      <vt:lpstr>PROPOSED Streamlined Submission </vt:lpstr>
      <vt:lpstr>TENTATIVE Framework Redesign Milestone Schedule</vt:lpstr>
      <vt:lpstr>Framework Redesign Project: Tentative Plan</vt:lpstr>
      <vt:lpstr>Framework Redesign Project Plan</vt:lpstr>
      <vt:lpstr> What can we do to improve project outcomes? </vt:lpstr>
      <vt:lpstr>Interactive Session: Business Case Workbook</vt:lpstr>
      <vt:lpstr>References</vt:lpstr>
    </vt:vector>
  </TitlesOfParts>
  <Company>Texas Department of Information Resources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Nowotny</dc:creator>
  <dc:description>2010 animated abstract template from Presentationpro.com</dc:description>
  <cp:lastModifiedBy>Paige Heard</cp:lastModifiedBy>
  <cp:revision>246</cp:revision>
  <cp:lastPrinted>2013-08-01T17:12:43Z</cp:lastPrinted>
  <dcterms:created xsi:type="dcterms:W3CDTF">2013-07-22T17:51:42Z</dcterms:created>
  <dcterms:modified xsi:type="dcterms:W3CDTF">2013-12-03T16:06:00Z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