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4" r:id="rId2"/>
    <p:sldId id="263" r:id="rId3"/>
    <p:sldId id="262" r:id="rId4"/>
    <p:sldId id="261" r:id="rId5"/>
    <p:sldId id="349" r:id="rId6"/>
    <p:sldId id="350" r:id="rId7"/>
    <p:sldId id="351" r:id="rId8"/>
    <p:sldId id="274" r:id="rId9"/>
    <p:sldId id="267" r:id="rId10"/>
    <p:sldId id="269" r:id="rId11"/>
    <p:sldId id="346" r:id="rId12"/>
    <p:sldId id="345" r:id="rId13"/>
    <p:sldId id="348" r:id="rId14"/>
    <p:sldId id="284" r:id="rId15"/>
    <p:sldId id="286" r:id="rId16"/>
    <p:sldId id="353" r:id="rId17"/>
    <p:sldId id="291" r:id="rId18"/>
    <p:sldId id="342" r:id="rId19"/>
    <p:sldId id="347"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69800" autoAdjust="0"/>
  </p:normalViewPr>
  <p:slideViewPr>
    <p:cSldViewPr snapToGrid="0">
      <p:cViewPr varScale="1">
        <p:scale>
          <a:sx n="79" d="100"/>
          <a:sy n="79" d="100"/>
        </p:scale>
        <p:origin x="18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9/22/2021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13</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Day 2 of the Sentiment Analysis in R webinar. I’m so happy you’re here.</a:t>
            </a:r>
          </a:p>
          <a:p>
            <a:pPr marL="0" marR="0">
              <a:lnSpc>
                <a:spcPct val="107000"/>
              </a:lnSpc>
              <a:spcBef>
                <a:spcPts val="0"/>
              </a:spcBef>
              <a:spcAft>
                <a:spcPts val="0"/>
              </a:spcAft>
            </a:pPr>
            <a:r>
              <a:rPr lang="en-US" sz="1800" dirty="0">
                <a:solidFill>
                  <a:srgbClr val="545E6B"/>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14</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15</a:t>
            </a:fld>
            <a:endParaRPr lang="en-US"/>
          </a:p>
        </p:txBody>
      </p:sp>
    </p:spTree>
    <p:extLst>
      <p:ext uri="{BB962C8B-B14F-4D97-AF65-F5344CB8AC3E}">
        <p14:creationId xmlns:p14="http://schemas.microsoft.com/office/powerpoint/2010/main" val="3336625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18</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I’m Jenn Schilling, my pronouns are she/her/hers, and I am so happy you’re here. I am a senior data analyst at the University of Arizona, and an adjunct faculty member at the College for Creative Studies where I teach graduate classes on data visualization. Thank you for being here, and I hope you will find this webinar beneficial. Before I begin, I would like acknowledge that I am on the </a:t>
            </a:r>
            <a:r>
              <a:rPr lang="en-US" b="0" i="0" dirty="0">
                <a:solidFill>
                  <a:srgbClr val="403635"/>
                </a:solidFill>
                <a:effectLst/>
                <a:latin typeface="MiloWeb"/>
              </a:rPr>
              <a:t>ancestral lands of the Tohono O'odham and Pascua Yaqui nations, indigenous peoples who have occupied this land since time immemorial. </a:t>
            </a:r>
          </a:p>
          <a:p>
            <a:endParaRPr lang="en-US" b="0" i="0" dirty="0">
              <a:solidFill>
                <a:srgbClr val="403635"/>
              </a:solidFill>
              <a:effectLst/>
              <a:latin typeface="MiloWeb"/>
            </a:endParaRPr>
          </a:p>
          <a:p>
            <a:r>
              <a:rPr lang="en-US" b="0" i="0" dirty="0">
                <a:solidFill>
                  <a:srgbClr val="403635"/>
                </a:solidFill>
                <a:effectLst/>
                <a:latin typeface="MiloWeb"/>
              </a:rPr>
              <a:t>Territory acknowledgements are one small part of disrupting and dismantling colonial structures.</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4</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analysis is the processing and analyzing of text data. We frequently encounter text data in higher education through course descriptions, student feedback on surveys or course evaluations, and social media posts. Text analysis allows us to analyze that data to determine word frequencies, common themes, and patterns.</a:t>
            </a:r>
          </a:p>
          <a:p>
            <a:endParaRPr lang="en-US" dirty="0"/>
          </a:p>
          <a:p>
            <a:r>
              <a:rPr lang="en-US" dirty="0"/>
              <a:t>One challenge with text analysis is that words can have multiple meanings depending on context and interpretation. Text analysis and sentiment analysis do not pick up on sarcasm, tone, or context. However, they can be useful to find broad commonalities and overarching themes.</a:t>
            </a:r>
          </a:p>
        </p:txBody>
      </p:sp>
      <p:sp>
        <p:nvSpPr>
          <p:cNvPr id="4" name="Slide Number Placeholder 3"/>
          <p:cNvSpPr>
            <a:spLocks noGrp="1"/>
          </p:cNvSpPr>
          <p:nvPr>
            <p:ph type="sldNum" sz="quarter" idx="5"/>
          </p:nvPr>
        </p:nvSpPr>
        <p:spPr/>
        <p:txBody>
          <a:bodyPr/>
          <a:lstStyle/>
          <a:p>
            <a:fld id="{3C20A7C7-CA8D-4C49-BCFB-55E6C5267475}" type="slidenum">
              <a:rPr lang="en-US" smtClean="0"/>
              <a:t>5</a:t>
            </a:fld>
            <a:endParaRPr lang="en-US"/>
          </a:p>
        </p:txBody>
      </p:sp>
    </p:spTree>
    <p:extLst>
      <p:ext uri="{BB962C8B-B14F-4D97-AF65-F5344CB8AC3E}">
        <p14:creationId xmlns:p14="http://schemas.microsoft.com/office/powerpoint/2010/main" val="29849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of text analysis is sentiment analysis which aims to determine the sentiment of a piece of text – is it positive or negative? Does it invoke joy or sadness? There are a few different dictionaries of word sentiments that can be used to determine the feeling behind a piece of text. Again, the sentiment can sometimes be off due to context, sarcasm, etc. but it can be a useful analysis for approximating the broad feelings behind text.</a:t>
            </a:r>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377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will walk through in this webinar, I will be analyzing tweets that use the University of Arizona hashtag.</a:t>
            </a:r>
          </a:p>
        </p:txBody>
      </p:sp>
      <p:sp>
        <p:nvSpPr>
          <p:cNvPr id="4" name="Slide Number Placeholder 3"/>
          <p:cNvSpPr>
            <a:spLocks noGrp="1"/>
          </p:cNvSpPr>
          <p:nvPr>
            <p:ph type="sldNum" sz="quarter" idx="5"/>
          </p:nvPr>
        </p:nvSpPr>
        <p:spPr/>
        <p:txBody>
          <a:bodyPr/>
          <a:lstStyle/>
          <a:p>
            <a:fld id="{3C20A7C7-CA8D-4C49-BCFB-55E6C5267475}" type="slidenum">
              <a:rPr lang="en-US" smtClean="0"/>
              <a:t>7</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started in R, I would like to define tidy data. Tidy data is a structure of data in which each variable is a column, each observation is a row, and each cell is a single measurement. For text analysis, we can create a tidy text data table or data frame which contains one token per row.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25262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set up in R, all you will need is the </a:t>
            </a:r>
            <a:r>
              <a:rPr lang="en-US" dirty="0" err="1"/>
              <a:t>tidyverse</a:t>
            </a:r>
            <a:r>
              <a:rPr lang="en-US" dirty="0"/>
              <a:t> and </a:t>
            </a:r>
            <a:r>
              <a:rPr lang="en-US" dirty="0" err="1"/>
              <a:t>tidytext</a:t>
            </a:r>
            <a:r>
              <a:rPr lang="en-US" dirty="0"/>
              <a:t> packages installed and a set of text data. </a:t>
            </a:r>
          </a:p>
          <a:p>
            <a:endParaRPr lang="en-US" dirty="0"/>
          </a:p>
          <a:p>
            <a:r>
              <a:rPr lang="en-US" dirty="0"/>
              <a:t>R Markdown is a very useful tool/file format that can be used to create documentation along with your code. This is ideal for reproducibility.</a:t>
            </a:r>
          </a:p>
          <a:p>
            <a:r>
              <a:rPr lang="en-US" b="1" dirty="0">
                <a:highlight>
                  <a:srgbClr val="FFFF00"/>
                </a:highlight>
              </a:rPr>
              <a:t> </a:t>
            </a:r>
          </a:p>
          <a:p>
            <a:r>
              <a:rPr lang="en-US" b="1" dirty="0">
                <a:highlight>
                  <a:srgbClr val="FFFF00"/>
                </a:highlight>
              </a:rPr>
              <a:t>The webinar materials provided include an R Markdown file with all the code to process the data and create the plots used in this webinar, the data files used, which I will discuss in a little more detail soon, and a folder for plots. The .here file is needed so that the R Markdown code knows where to find the data files and save the plot. The README file contains more information about each individual file and the structure of the folder.</a:t>
            </a:r>
          </a:p>
        </p:txBody>
      </p:sp>
      <p:sp>
        <p:nvSpPr>
          <p:cNvPr id="4" name="Slide Number Placeholder 3"/>
          <p:cNvSpPr>
            <a:spLocks noGrp="1"/>
          </p:cNvSpPr>
          <p:nvPr>
            <p:ph type="sldNum" sz="quarter" idx="5"/>
          </p:nvPr>
        </p:nvSpPr>
        <p:spPr/>
        <p:txBody>
          <a:bodyPr/>
          <a:lstStyle/>
          <a:p>
            <a:fld id="{3C20A7C7-CA8D-4C49-BCFB-55E6C5267475}" type="slidenum">
              <a:rPr lang="en-US" smtClean="0"/>
              <a:t>9</a:t>
            </a:fld>
            <a:endParaRPr lang="en-US"/>
          </a:p>
        </p:txBody>
      </p:sp>
    </p:spTree>
    <p:extLst>
      <p:ext uri="{BB962C8B-B14F-4D97-AF65-F5344CB8AC3E}">
        <p14:creationId xmlns:p14="http://schemas.microsoft.com/office/powerpoint/2010/main" val="1536740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9/22/2021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9/22/2021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9/22/2021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9/22/2021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ggplot2-book.org/"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643467" y="321734"/>
            <a:ext cx="10905066" cy="1135737"/>
          </a:xfrm>
        </p:spPr>
        <p:txBody>
          <a:bodyPr>
            <a:normAutofit/>
          </a:bodyPr>
          <a:lstStyle/>
          <a:p>
            <a:r>
              <a:rPr lang="en-US" sz="3600" dirty="0"/>
              <a:t>What did we learn today?</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a:xfrm>
            <a:off x="643467" y="1782981"/>
            <a:ext cx="10905066" cy="4393982"/>
          </a:xfrm>
        </p:spPr>
        <p:txBody>
          <a:bodyPr>
            <a:normAutofit/>
          </a:bodyPr>
          <a:lstStyle/>
          <a:p>
            <a:endParaRPr lang="en-US" dirty="0"/>
          </a:p>
        </p:txBody>
      </p:sp>
    </p:spTree>
    <p:extLst>
      <p:ext uri="{BB962C8B-B14F-4D97-AF65-F5344CB8AC3E}">
        <p14:creationId xmlns:p14="http://schemas.microsoft.com/office/powerpoint/2010/main" val="172212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8999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22, 2021</a:t>
            </a:r>
          </a:p>
        </p:txBody>
      </p:sp>
    </p:spTree>
    <p:extLst>
      <p:ext uri="{BB962C8B-B14F-4D97-AF65-F5344CB8AC3E}">
        <p14:creationId xmlns:p14="http://schemas.microsoft.com/office/powerpoint/2010/main" val="379187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a:xfrm>
            <a:off x="643467" y="321734"/>
            <a:ext cx="10905066" cy="1135737"/>
          </a:xfrm>
        </p:spPr>
        <p:txBody>
          <a:bodyPr>
            <a:normAutofit/>
          </a:bodyPr>
          <a:lstStyle/>
          <a:p>
            <a:r>
              <a:rPr lang="en-US" sz="3600" dirty="0"/>
              <a:t>Day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a:xfrm>
            <a:off x="643467" y="1782981"/>
            <a:ext cx="10905066" cy="4393982"/>
          </a:xfrm>
        </p:spPr>
        <p:txBody>
          <a:bodyPr>
            <a:normAutofit/>
          </a:bodyPr>
          <a:lstStyle/>
          <a:p>
            <a:r>
              <a:rPr lang="en-US" dirty="0"/>
              <a:t>Recap of previous session </a:t>
            </a:r>
          </a:p>
          <a:p>
            <a:r>
              <a:rPr lang="en-US" dirty="0"/>
              <a:t>Sentiment Analysis</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Quick Recap</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endParaRPr lang="en-US" dirty="0"/>
          </a:p>
        </p:txBody>
      </p:sp>
    </p:spTree>
    <p:extLst>
      <p:ext uri="{BB962C8B-B14F-4D97-AF65-F5344CB8AC3E}">
        <p14:creationId xmlns:p14="http://schemas.microsoft.com/office/powerpoint/2010/main" val="106384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title"/>
          </p:nvPr>
        </p:nvSpPr>
        <p:spPr/>
        <p:txBody>
          <a:bodyPr/>
          <a:lstStyle/>
          <a:p>
            <a:r>
              <a:rPr lang="en-US" dirty="0"/>
              <a:t>What insights can be gained from text and sentiment analysis?</a:t>
            </a:r>
          </a:p>
        </p:txBody>
      </p:sp>
      <p:sp>
        <p:nvSpPr>
          <p:cNvPr id="3" name="Content Placeholder 2">
            <a:extLst>
              <a:ext uri="{FF2B5EF4-FFF2-40B4-BE49-F238E27FC236}">
                <a16:creationId xmlns:a16="http://schemas.microsoft.com/office/drawing/2014/main" id="{86EADB23-05E2-4531-A642-95D222FF1F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pPr marL="0" indent="0">
              <a:buNone/>
            </a:pPr>
            <a:r>
              <a:rPr lang="en-US" dirty="0"/>
              <a:t>Experiment with the provided code and data sources. </a:t>
            </a:r>
          </a:p>
          <a:p>
            <a:pPr marL="0" indent="0">
              <a:buNone/>
            </a:pPr>
            <a:r>
              <a:rPr lang="en-US" dirty="0"/>
              <a:t>Some Resources:</a:t>
            </a:r>
            <a:endParaRPr lang="en-US" dirty="0">
              <a:hlinkClick r:id="rId3"/>
            </a:endParaRP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643467" y="321734"/>
            <a:ext cx="10905066" cy="1135737"/>
          </a:xfrm>
        </p:spPr>
        <p:txBody>
          <a:bodyPr>
            <a:normAutofit/>
          </a:bodyPr>
          <a:lstStyle/>
          <a:p>
            <a:r>
              <a:rPr lang="en-US" sz="3600" dirty="0"/>
              <a:t>What did we learn today?</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a:xfrm>
            <a:off x="643467" y="1782981"/>
            <a:ext cx="10905066" cy="4393982"/>
          </a:xfrm>
        </p:spPr>
        <p:txBody>
          <a:bodyPr>
            <a:normAutofit/>
          </a:bodyPr>
          <a:lstStyle/>
          <a:p>
            <a:endParaRPr lang="en-US" dirty="0"/>
          </a:p>
        </p:txBody>
      </p:sp>
    </p:spTree>
    <p:extLst>
      <p:ext uri="{BB962C8B-B14F-4D97-AF65-F5344CB8AC3E}">
        <p14:creationId xmlns:p14="http://schemas.microsoft.com/office/powerpoint/2010/main" val="182398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09335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643467" y="321734"/>
            <a:ext cx="10905066" cy="1135737"/>
          </a:xfrm>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a:xfrm>
            <a:off x="1014060" y="1782981"/>
            <a:ext cx="9904908" cy="4393982"/>
          </a:xfrm>
        </p:spPr>
        <p:txBody>
          <a:bodyPr>
            <a:normAutofit/>
          </a:bodyPr>
          <a:lstStyle/>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5188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ctrTitle"/>
          </p:nvPr>
        </p:nvSpPr>
        <p:spPr/>
        <p:txBody>
          <a:bodyPr/>
          <a:lstStyle/>
          <a:p>
            <a:r>
              <a:rPr lang="en-US" dirty="0"/>
              <a:t>What is text analysis?</a:t>
            </a:r>
          </a:p>
        </p:txBody>
      </p:sp>
      <p:sp>
        <p:nvSpPr>
          <p:cNvPr id="4" name="Subtitle 3">
            <a:extLst>
              <a:ext uri="{FF2B5EF4-FFF2-40B4-BE49-F238E27FC236}">
                <a16:creationId xmlns:a16="http://schemas.microsoft.com/office/drawing/2014/main" id="{A4895290-8209-4102-B8F4-2A8AD83C8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ctrTitle"/>
          </p:nvPr>
        </p:nvSpPr>
        <p:spPr/>
        <p:txBody>
          <a:bodyPr/>
          <a:lstStyle/>
          <a:p>
            <a:r>
              <a:rPr lang="en-US" dirty="0"/>
              <a:t>What is sentiment analysis?</a:t>
            </a:r>
          </a:p>
        </p:txBody>
      </p:sp>
      <p:sp>
        <p:nvSpPr>
          <p:cNvPr id="4" name="Subtitle 3">
            <a:extLst>
              <a:ext uri="{FF2B5EF4-FFF2-40B4-BE49-F238E27FC236}">
                <a16:creationId xmlns:a16="http://schemas.microsoft.com/office/drawing/2014/main" id="{9899B9B8-42D3-420C-B136-760653B0EA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ctr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69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368520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286-B7CA-4F35-89FA-F6178820F7C2}"/>
              </a:ext>
            </a:extLst>
          </p:cNvPr>
          <p:cNvSpPr>
            <a:spLocks noGrp="1"/>
          </p:cNvSpPr>
          <p:nvPr>
            <p:ph type="title"/>
          </p:nvPr>
        </p:nvSpPr>
        <p:spPr/>
        <p:txBody>
          <a:bodyPr>
            <a:normAutofit/>
          </a:bodyPr>
          <a:lstStyle/>
          <a:p>
            <a:r>
              <a:rPr lang="en-US" sz="3600" dirty="0"/>
              <a:t>R Setup</a:t>
            </a:r>
          </a:p>
        </p:txBody>
      </p:sp>
      <p:sp>
        <p:nvSpPr>
          <p:cNvPr id="3" name="Content Placeholder 2">
            <a:extLst>
              <a:ext uri="{FF2B5EF4-FFF2-40B4-BE49-F238E27FC236}">
                <a16:creationId xmlns:a16="http://schemas.microsoft.com/office/drawing/2014/main" id="{D594763D-F8F1-4390-8C8F-6443B90B59F6}"/>
              </a:ext>
            </a:extLst>
          </p:cNvPr>
          <p:cNvSpPr>
            <a:spLocks noGrp="1"/>
          </p:cNvSpPr>
          <p:nvPr>
            <p:ph idx="1"/>
          </p:nvPr>
        </p:nvSpPr>
        <p:spPr/>
        <p:txBody>
          <a:bodyPr>
            <a:normAutofit/>
          </a:bodyPr>
          <a:lstStyle/>
          <a:p>
            <a:pPr marL="0" indent="0">
              <a:buNone/>
            </a:pPr>
            <a:r>
              <a:rPr lang="en-US" b="1" dirty="0"/>
              <a:t>General Setup</a:t>
            </a:r>
            <a:endParaRPr lang="en-US" b="1" dirty="0">
              <a:hlinkClick r:id="rId3"/>
            </a:endParaRPr>
          </a:p>
          <a:p>
            <a:r>
              <a:rPr lang="en-US" dirty="0">
                <a:hlinkClick r:id="rId3"/>
              </a:rPr>
              <a:t>R Markdown</a:t>
            </a:r>
            <a:endParaRPr lang="en-US" dirty="0"/>
          </a:p>
          <a:p>
            <a:r>
              <a:rPr lang="en-US" dirty="0" err="1"/>
              <a:t>tidyverse</a:t>
            </a:r>
            <a:r>
              <a:rPr lang="en-US" dirty="0"/>
              <a:t> package</a:t>
            </a:r>
          </a:p>
          <a:p>
            <a:r>
              <a:rPr lang="en-US" dirty="0" err="1"/>
              <a:t>tidytext</a:t>
            </a:r>
            <a:r>
              <a:rPr lang="en-US" dirty="0"/>
              <a:t> package</a:t>
            </a:r>
          </a:p>
          <a:p>
            <a:r>
              <a:rPr lang="en-US" dirty="0"/>
              <a:t>Text data</a:t>
            </a:r>
          </a:p>
          <a:p>
            <a:endParaRPr lang="en-US" dirty="0"/>
          </a:p>
        </p:txBody>
      </p:sp>
      <p:sp>
        <p:nvSpPr>
          <p:cNvPr id="4" name="Content Placeholder 3">
            <a:extLst>
              <a:ext uri="{FF2B5EF4-FFF2-40B4-BE49-F238E27FC236}">
                <a16:creationId xmlns:a16="http://schemas.microsoft.com/office/drawing/2014/main" id="{9CF57461-3B39-405F-B0EC-CF7B9C46B13A}"/>
              </a:ext>
            </a:extLst>
          </p:cNvPr>
          <p:cNvSpPr>
            <a:spLocks noGrp="1"/>
          </p:cNvSpPr>
          <p:nvPr>
            <p:ph idx="13"/>
          </p:nvPr>
        </p:nvSpPr>
        <p:spPr/>
        <p:txBody>
          <a:bodyPr>
            <a:normAutofit fontScale="92500" lnSpcReduction="10000"/>
          </a:bodyPr>
          <a:lstStyle/>
          <a:p>
            <a:pPr marL="0" indent="0">
              <a:buNone/>
            </a:pPr>
            <a:r>
              <a:rPr lang="en-US" b="1" dirty="0">
                <a:highlight>
                  <a:srgbClr val="FFFF00"/>
                </a:highlight>
              </a:rPr>
              <a:t>Webinar Materials</a:t>
            </a:r>
          </a:p>
          <a:p>
            <a:pPr>
              <a:buFont typeface="Calibri" panose="020F0502020204030204" pitchFamily="34" charset="0"/>
              <a:buChar char="-"/>
            </a:pPr>
            <a:r>
              <a:rPr lang="en-US" dirty="0">
                <a:highlight>
                  <a:srgbClr val="FFFF00"/>
                </a:highlight>
              </a:rPr>
              <a:t>code</a:t>
            </a:r>
          </a:p>
          <a:p>
            <a:pPr lvl="1">
              <a:buFont typeface="Calibri" panose="020F0502020204030204" pitchFamily="34" charset="0"/>
              <a:buChar char="-"/>
            </a:pPr>
            <a:r>
              <a:rPr lang="en-US" dirty="0">
                <a:highlight>
                  <a:srgbClr val="FFFF00"/>
                </a:highlight>
              </a:rPr>
              <a:t>data-viz-in-r-</a:t>
            </a:r>
            <a:r>
              <a:rPr lang="en-US" dirty="0" err="1">
                <a:highlight>
                  <a:srgbClr val="FFFF00"/>
                </a:highlight>
              </a:rPr>
              <a:t>code.Rmd</a:t>
            </a:r>
            <a:endParaRPr lang="en-US" dirty="0">
              <a:highlight>
                <a:srgbClr val="FFFF00"/>
              </a:highlight>
            </a:endParaRPr>
          </a:p>
          <a:p>
            <a:pPr>
              <a:buFont typeface="Calibri" panose="020F0502020204030204" pitchFamily="34" charset="0"/>
              <a:buChar char="-"/>
            </a:pPr>
            <a:r>
              <a:rPr lang="en-US" dirty="0">
                <a:highlight>
                  <a:srgbClr val="FFFF00"/>
                </a:highlight>
              </a:rPr>
              <a:t>data</a:t>
            </a:r>
          </a:p>
          <a:p>
            <a:pPr lvl="1">
              <a:buFont typeface="Calibri" panose="020F0502020204030204" pitchFamily="34" charset="0"/>
              <a:buChar char="-"/>
            </a:pPr>
            <a:r>
              <a:rPr lang="en-US" dirty="0">
                <a:highlight>
                  <a:srgbClr val="FFFF00"/>
                </a:highlight>
              </a:rPr>
              <a:t>ipeds_2017</a:t>
            </a:r>
          </a:p>
          <a:p>
            <a:pPr lvl="1">
              <a:buFont typeface="Calibri" panose="020F0502020204030204" pitchFamily="34" charset="0"/>
              <a:buChar char="-"/>
            </a:pPr>
            <a:r>
              <a:rPr lang="en-US" dirty="0">
                <a:highlight>
                  <a:srgbClr val="FFFF00"/>
                </a:highlight>
              </a:rPr>
              <a:t>ipeds_2018</a:t>
            </a:r>
          </a:p>
          <a:p>
            <a:pPr lvl="1">
              <a:buFont typeface="Calibri" panose="020F0502020204030204" pitchFamily="34" charset="0"/>
              <a:buChar char="-"/>
            </a:pPr>
            <a:r>
              <a:rPr lang="en-US" dirty="0">
                <a:highlight>
                  <a:srgbClr val="FFFF00"/>
                </a:highlight>
              </a:rPr>
              <a:t>ipeds_2019</a:t>
            </a:r>
          </a:p>
          <a:p>
            <a:pPr lvl="1">
              <a:buFont typeface="Calibri" panose="020F0502020204030204" pitchFamily="34" charset="0"/>
              <a:buChar char="-"/>
            </a:pPr>
            <a:r>
              <a:rPr lang="en-US" dirty="0" err="1">
                <a:highlight>
                  <a:srgbClr val="FFFF00"/>
                </a:highlight>
              </a:rPr>
              <a:t>ipeds_dict</a:t>
            </a:r>
            <a:endParaRPr lang="en-US" dirty="0">
              <a:highlight>
                <a:srgbClr val="FFFF00"/>
              </a:highlight>
            </a:endParaRPr>
          </a:p>
          <a:p>
            <a:pPr>
              <a:buFont typeface="Calibri" panose="020F0502020204030204" pitchFamily="34" charset="0"/>
              <a:buChar char="-"/>
            </a:pPr>
            <a:r>
              <a:rPr lang="en-US" dirty="0">
                <a:highlight>
                  <a:srgbClr val="FFFF00"/>
                </a:highlight>
              </a:rPr>
              <a:t>plots</a:t>
            </a:r>
          </a:p>
          <a:p>
            <a:pPr>
              <a:buFont typeface="Calibri" panose="020F0502020204030204" pitchFamily="34" charset="0"/>
              <a:buChar char="-"/>
            </a:pPr>
            <a:r>
              <a:rPr lang="en-US" dirty="0">
                <a:highlight>
                  <a:srgbClr val="FFFF00"/>
                </a:highlight>
              </a:rPr>
              <a:t>.here</a:t>
            </a:r>
          </a:p>
          <a:p>
            <a:pPr>
              <a:buFont typeface="Calibri" panose="020F0502020204030204" pitchFamily="34" charset="0"/>
              <a:buChar char="-"/>
            </a:pPr>
            <a:r>
              <a:rPr lang="en-US" dirty="0">
                <a:highlight>
                  <a:srgbClr val="FFFF00"/>
                </a:highlight>
              </a:rPr>
              <a:t>README.txt</a:t>
            </a:r>
          </a:p>
        </p:txBody>
      </p:sp>
    </p:spTree>
    <p:extLst>
      <p:ext uri="{BB962C8B-B14F-4D97-AF65-F5344CB8AC3E}">
        <p14:creationId xmlns:p14="http://schemas.microsoft.com/office/powerpoint/2010/main" val="1723584121"/>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980</TotalTime>
  <Words>1142</Words>
  <Application>Microsoft Office PowerPoint</Application>
  <PresentationFormat>Widescreen</PresentationFormat>
  <Paragraphs>106</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MiloWeb</vt:lpstr>
      <vt:lpstr>1_Office Theme</vt:lpstr>
      <vt:lpstr>Sentiment Analysis in R</vt:lpstr>
      <vt:lpstr>Hello!</vt:lpstr>
      <vt:lpstr>Learning Outcomes</vt:lpstr>
      <vt:lpstr>Day 1 Agenda</vt:lpstr>
      <vt:lpstr>What is text analysis?</vt:lpstr>
      <vt:lpstr>What is sentiment analysis?</vt:lpstr>
      <vt:lpstr>Why is it useful?</vt:lpstr>
      <vt:lpstr>PowerPoint Presentation</vt:lpstr>
      <vt:lpstr>R Setup</vt:lpstr>
      <vt:lpstr>What did we learn today?</vt:lpstr>
      <vt:lpstr>Questions</vt:lpstr>
      <vt:lpstr>Sentiment Analysis in R</vt:lpstr>
      <vt:lpstr>Learning Outcomes</vt:lpstr>
      <vt:lpstr>Day 2 Agenda</vt:lpstr>
      <vt:lpstr>Quick Recap</vt:lpstr>
      <vt:lpstr>What insights can be gained from text and sentiment analysis?</vt:lpstr>
      <vt:lpstr>Where to go next</vt:lpstr>
      <vt:lpstr>What did we learn today?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Schilling, Jenn - (jaschilling)</cp:lastModifiedBy>
  <cp:revision>114</cp:revision>
  <dcterms:created xsi:type="dcterms:W3CDTF">2021-03-06T21:07:36Z</dcterms:created>
  <dcterms:modified xsi:type="dcterms:W3CDTF">2021-09-22T23:23:16Z</dcterms:modified>
</cp:coreProperties>
</file>