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44" r:id="rId2"/>
    <p:sldId id="263" r:id="rId3"/>
    <p:sldId id="262" r:id="rId4"/>
    <p:sldId id="261" r:id="rId5"/>
    <p:sldId id="349" r:id="rId6"/>
    <p:sldId id="350" r:id="rId7"/>
    <p:sldId id="351" r:id="rId8"/>
    <p:sldId id="274" r:id="rId9"/>
    <p:sldId id="267" r:id="rId10"/>
    <p:sldId id="269" r:id="rId11"/>
    <p:sldId id="346" r:id="rId12"/>
    <p:sldId id="345" r:id="rId13"/>
    <p:sldId id="348" r:id="rId14"/>
    <p:sldId id="284" r:id="rId15"/>
    <p:sldId id="286" r:id="rId16"/>
    <p:sldId id="353" r:id="rId17"/>
    <p:sldId id="291" r:id="rId18"/>
    <p:sldId id="342" r:id="rId19"/>
    <p:sldId id="347" r:id="rId20"/>
    <p:sldId id="34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8B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69800" autoAdjust="0"/>
  </p:normalViewPr>
  <p:slideViewPr>
    <p:cSldViewPr snapToGrid="0">
      <p:cViewPr varScale="1">
        <p:scale>
          <a:sx n="60" d="100"/>
          <a:sy n="60" d="100"/>
        </p:scale>
        <p:origin x="152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D064E-05FC-4E18-9D0C-A4994F368CAC}" type="datetimeFigureOut">
              <a:rPr lang="en-US" smtClean="0"/>
              <a:t>9/16/2021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0A7C7-CA8D-4C49-BCFB-55E6C5267475}" type="slidenum">
              <a:rPr lang="en-US" smtClean="0"/>
              <a:t>‹#›</a:t>
            </a:fld>
            <a:endParaRPr lang="en-US"/>
          </a:p>
        </p:txBody>
      </p:sp>
    </p:spTree>
    <p:extLst>
      <p:ext uri="{BB962C8B-B14F-4D97-AF65-F5344CB8AC3E}">
        <p14:creationId xmlns:p14="http://schemas.microsoft.com/office/powerpoint/2010/main" val="4282362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Your notes here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C5BBCB-F412-3A49-8ADF-0FEE62D955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2874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Your notes here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C5BBCB-F412-3A49-8ADF-0FEE62D955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4412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outcomes of this webinar are that participants will be able to prepare data for a text analysis, conduct text mining, and complete a sentiment analysis in R.</a:t>
            </a:r>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13</a:t>
            </a:fld>
            <a:endParaRPr lang="en-US"/>
          </a:p>
        </p:txBody>
      </p:sp>
    </p:spTree>
    <p:extLst>
      <p:ext uri="{BB962C8B-B14F-4D97-AF65-F5344CB8AC3E}">
        <p14:creationId xmlns:p14="http://schemas.microsoft.com/office/powerpoint/2010/main" val="1363480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to Day 2 of the Sentiment Analysis in R webinar. I’m so happy you’re here.</a:t>
            </a:r>
          </a:p>
          <a:p>
            <a:pPr marL="0" marR="0">
              <a:lnSpc>
                <a:spcPct val="107000"/>
              </a:lnSpc>
              <a:spcBef>
                <a:spcPts val="0"/>
              </a:spcBef>
              <a:spcAft>
                <a:spcPts val="0"/>
              </a:spcAft>
            </a:pPr>
            <a:r>
              <a:rPr lang="en-US" sz="1800" dirty="0">
                <a:solidFill>
                  <a:srgbClr val="545E6B"/>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webinar will teach participants how to complete a text analysis in R, including data processing and cleaning, visualization of word frequencies, and sentiment analysis. Sentiment analysis is useful for finding patterns in text data from open response questions on surveys and course evaluations as well as evaluating social media posts. </a:t>
            </a:r>
            <a:endParaRPr lang="en-US" dirty="0"/>
          </a:p>
          <a:p>
            <a:endParaRPr lang="en-US" dirty="0"/>
          </a:p>
          <a:p>
            <a:r>
              <a:rPr lang="en-US" dirty="0"/>
              <a:t>Here’s today’s agenda…</a:t>
            </a:r>
          </a:p>
        </p:txBody>
      </p:sp>
      <p:sp>
        <p:nvSpPr>
          <p:cNvPr id="4" name="Slide Number Placeholder 3"/>
          <p:cNvSpPr>
            <a:spLocks noGrp="1"/>
          </p:cNvSpPr>
          <p:nvPr>
            <p:ph type="sldNum" sz="quarter" idx="5"/>
          </p:nvPr>
        </p:nvSpPr>
        <p:spPr/>
        <p:txBody>
          <a:bodyPr/>
          <a:lstStyle/>
          <a:p>
            <a:fld id="{3C20A7C7-CA8D-4C49-BCFB-55E6C5267475}" type="slidenum">
              <a:rPr lang="en-US" smtClean="0"/>
              <a:t>14</a:t>
            </a:fld>
            <a:endParaRPr lang="en-US"/>
          </a:p>
        </p:txBody>
      </p:sp>
    </p:spTree>
    <p:extLst>
      <p:ext uri="{BB962C8B-B14F-4D97-AF65-F5344CB8AC3E}">
        <p14:creationId xmlns:p14="http://schemas.microsoft.com/office/powerpoint/2010/main" val="4038417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15</a:t>
            </a:fld>
            <a:endParaRPr lang="en-US"/>
          </a:p>
        </p:txBody>
      </p:sp>
    </p:spTree>
    <p:extLst>
      <p:ext uri="{BB962C8B-B14F-4D97-AF65-F5344CB8AC3E}">
        <p14:creationId xmlns:p14="http://schemas.microsoft.com/office/powerpoint/2010/main" val="3336625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17</a:t>
            </a:fld>
            <a:endParaRPr lang="en-US"/>
          </a:p>
        </p:txBody>
      </p:sp>
    </p:spTree>
    <p:extLst>
      <p:ext uri="{BB962C8B-B14F-4D97-AF65-F5344CB8AC3E}">
        <p14:creationId xmlns:p14="http://schemas.microsoft.com/office/powerpoint/2010/main" val="4098988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18</a:t>
            </a:fld>
            <a:endParaRPr lang="en-US"/>
          </a:p>
        </p:txBody>
      </p:sp>
    </p:spTree>
    <p:extLst>
      <p:ext uri="{BB962C8B-B14F-4D97-AF65-F5344CB8AC3E}">
        <p14:creationId xmlns:p14="http://schemas.microsoft.com/office/powerpoint/2010/main" val="83826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Day 1 of the Sentiment Analysis in R webinar. I’m Jenn Schilling, my pronouns are she/her/hers, and I am so happy you’re here. I am a senior data analyst at the University of Arizona, and an adjunct faculty member at the College for Creative Studies where I teach graduate classes on data visualization. Thank you for being here, and I hope you will find this webinar beneficial. Before I begin, I would like acknowledge that I am on the </a:t>
            </a:r>
            <a:r>
              <a:rPr lang="en-US" b="0" i="0" dirty="0">
                <a:solidFill>
                  <a:srgbClr val="403635"/>
                </a:solidFill>
                <a:effectLst/>
                <a:latin typeface="MiloWeb"/>
              </a:rPr>
              <a:t>ancestral lands of the Tohono O'odham and Pascua Yaqui nations, indigenous peoples who have occupied this land since time immemorial. </a:t>
            </a:r>
          </a:p>
          <a:p>
            <a:endParaRPr lang="en-US" b="0" i="0" dirty="0">
              <a:solidFill>
                <a:srgbClr val="403635"/>
              </a:solidFill>
              <a:effectLst/>
              <a:latin typeface="MiloWeb"/>
            </a:endParaRPr>
          </a:p>
          <a:p>
            <a:r>
              <a:rPr lang="en-US" b="0" i="0" dirty="0">
                <a:solidFill>
                  <a:srgbClr val="403635"/>
                </a:solidFill>
                <a:effectLst/>
                <a:latin typeface="MiloWeb"/>
              </a:rPr>
              <a:t>Territory acknowledgements are one small part of disrupting and dismantling colonial structures.</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2</a:t>
            </a:fld>
            <a:endParaRPr lang="en-US"/>
          </a:p>
        </p:txBody>
      </p:sp>
    </p:spTree>
    <p:extLst>
      <p:ext uri="{BB962C8B-B14F-4D97-AF65-F5344CB8AC3E}">
        <p14:creationId xmlns:p14="http://schemas.microsoft.com/office/powerpoint/2010/main" val="841766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outcomes of this webinar are that participants will be able to prepare data for a text analysis, conduct text mining, and complete a sentiment analysis in R.</a:t>
            </a:r>
          </a:p>
          <a:p>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3</a:t>
            </a:fld>
            <a:endParaRPr lang="en-US"/>
          </a:p>
        </p:txBody>
      </p:sp>
    </p:spTree>
    <p:extLst>
      <p:ext uri="{BB962C8B-B14F-4D97-AF65-F5344CB8AC3E}">
        <p14:creationId xmlns:p14="http://schemas.microsoft.com/office/powerpoint/2010/main" val="2686607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webinar will teach participants how to complete a text analysis in R, including data processing and cleaning, visualization of word frequencies, and sentiment analysis. Sentiment analysis is useful for finding patterns in text data from open response questions on surveys and course evaluations as well as evaluating social media posts. </a:t>
            </a:r>
          </a:p>
          <a:p>
            <a:pPr marL="0" marR="0">
              <a:lnSpc>
                <a:spcPct val="107000"/>
              </a:lnSpc>
              <a:spcBef>
                <a:spcPts val="0"/>
              </a:spcBef>
              <a:spcAft>
                <a:spcPts val="0"/>
              </a:spcAft>
            </a:pPr>
            <a:endParaRPr lang="en-US" sz="1800" dirty="0">
              <a:effectLst/>
              <a:latin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cs typeface="Times New Roman" panose="02020603050405020304" pitchFamily="18" charset="0"/>
              </a:rPr>
              <a:t>Today we will go over…</a:t>
            </a:r>
            <a:endParaRPr lang="en-US" dirty="0"/>
          </a:p>
        </p:txBody>
      </p:sp>
      <p:sp>
        <p:nvSpPr>
          <p:cNvPr id="4" name="Slide Number Placeholder 3"/>
          <p:cNvSpPr>
            <a:spLocks noGrp="1"/>
          </p:cNvSpPr>
          <p:nvPr>
            <p:ph type="sldNum" sz="quarter" idx="5"/>
          </p:nvPr>
        </p:nvSpPr>
        <p:spPr/>
        <p:txBody>
          <a:bodyPr/>
          <a:lstStyle/>
          <a:p>
            <a:fld id="{3C20A7C7-CA8D-4C49-BCFB-55E6C5267475}" type="slidenum">
              <a:rPr lang="en-US" smtClean="0"/>
              <a:t>4</a:t>
            </a:fld>
            <a:endParaRPr lang="en-US"/>
          </a:p>
        </p:txBody>
      </p:sp>
    </p:spTree>
    <p:extLst>
      <p:ext uri="{BB962C8B-B14F-4D97-AF65-F5344CB8AC3E}">
        <p14:creationId xmlns:p14="http://schemas.microsoft.com/office/powerpoint/2010/main" val="3914118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analysis is the processing and analyzing of text data. We frequently encounter text data in higher education through course descriptions, student feedback on surveys or course evaluations, and social media posts. Text analysis allows us to analyze that data to determine word frequencies, common themes, and patterns.</a:t>
            </a:r>
          </a:p>
          <a:p>
            <a:endParaRPr lang="en-US" dirty="0"/>
          </a:p>
          <a:p>
            <a:r>
              <a:rPr lang="en-US" dirty="0"/>
              <a:t>One challenge with text analysis is that words can have multiple meanings depending on context and interpretation. Text analysis and sentiment analysis do not pick up on sarcasm, tone, or context. However, they can be useful to find broad commonalities and overarching themes.</a:t>
            </a:r>
          </a:p>
        </p:txBody>
      </p:sp>
      <p:sp>
        <p:nvSpPr>
          <p:cNvPr id="4" name="Slide Number Placeholder 3"/>
          <p:cNvSpPr>
            <a:spLocks noGrp="1"/>
          </p:cNvSpPr>
          <p:nvPr>
            <p:ph type="sldNum" sz="quarter" idx="5"/>
          </p:nvPr>
        </p:nvSpPr>
        <p:spPr/>
        <p:txBody>
          <a:bodyPr/>
          <a:lstStyle/>
          <a:p>
            <a:fld id="{3C20A7C7-CA8D-4C49-BCFB-55E6C5267475}" type="slidenum">
              <a:rPr lang="en-US" smtClean="0"/>
              <a:t>5</a:t>
            </a:fld>
            <a:endParaRPr lang="en-US"/>
          </a:p>
        </p:txBody>
      </p:sp>
    </p:spTree>
    <p:extLst>
      <p:ext uri="{BB962C8B-B14F-4D97-AF65-F5344CB8AC3E}">
        <p14:creationId xmlns:p14="http://schemas.microsoft.com/office/powerpoint/2010/main" val="298499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component of text analysis is sentiment analysis which aims to determine the sentiment of a piece of text – is it positive or negative? Does it invoke joy or sadness? There are a few different dictionaries of word sentiments that can be used to determine the feeling behind a piece of text. Again, the sentiment can sometimes be off due to context, sarcasm, etc. but it can be a useful analysis for approximating the broad feelings behind text.</a:t>
            </a:r>
          </a:p>
        </p:txBody>
      </p:sp>
      <p:sp>
        <p:nvSpPr>
          <p:cNvPr id="4" name="Slide Number Placeholder 3"/>
          <p:cNvSpPr>
            <a:spLocks noGrp="1"/>
          </p:cNvSpPr>
          <p:nvPr>
            <p:ph type="sldNum" sz="quarter" idx="5"/>
          </p:nvPr>
        </p:nvSpPr>
        <p:spPr/>
        <p:txBody>
          <a:bodyPr/>
          <a:lstStyle/>
          <a:p>
            <a:fld id="{3C20A7C7-CA8D-4C49-BCFB-55E6C5267475}" type="slidenum">
              <a:rPr lang="en-US" smtClean="0"/>
              <a:t>6</a:t>
            </a:fld>
            <a:endParaRPr lang="en-US"/>
          </a:p>
        </p:txBody>
      </p:sp>
    </p:spTree>
    <p:extLst>
      <p:ext uri="{BB962C8B-B14F-4D97-AF65-F5344CB8AC3E}">
        <p14:creationId xmlns:p14="http://schemas.microsoft.com/office/powerpoint/2010/main" val="377992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and sentiment analysis are useful for analyzing large quantities of text automatically. They can help us find general themes and feelings, and they allow us to quite quickly analyze text data that could take a long time to process by hand. Applications to institutional research include analyzing course evaluations, student, faculty, or staff responses to surveys, and social media content. In the example we will walk through in this webinar, I will be analyzing tweets that use the University of Arizona hashtag.</a:t>
            </a:r>
          </a:p>
        </p:txBody>
      </p:sp>
      <p:sp>
        <p:nvSpPr>
          <p:cNvPr id="4" name="Slide Number Placeholder 3"/>
          <p:cNvSpPr>
            <a:spLocks noGrp="1"/>
          </p:cNvSpPr>
          <p:nvPr>
            <p:ph type="sldNum" sz="quarter" idx="5"/>
          </p:nvPr>
        </p:nvSpPr>
        <p:spPr/>
        <p:txBody>
          <a:bodyPr/>
          <a:lstStyle/>
          <a:p>
            <a:fld id="{3C20A7C7-CA8D-4C49-BCFB-55E6C5267475}" type="slidenum">
              <a:rPr lang="en-US" smtClean="0"/>
              <a:t>7</a:t>
            </a:fld>
            <a:endParaRPr lang="en-US"/>
          </a:p>
        </p:txBody>
      </p:sp>
    </p:spTree>
    <p:extLst>
      <p:ext uri="{BB962C8B-B14F-4D97-AF65-F5344CB8AC3E}">
        <p14:creationId xmlns:p14="http://schemas.microsoft.com/office/powerpoint/2010/main" val="223466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started in R, I would like to define tidy data. Tidy data is a structure of data in which each variable is a column, each observation is a row, and each cell is a single measurement. For text analysis, we can create a tidy text data table or data frame which contains one token per row. A token is a meaningful unit of text, such as a word. The first step in text analysis is called tokenizing, which involves splitting a long text string, such as a tweet, document, or open-ended responses, into individual words or sets of words. </a:t>
            </a:r>
          </a:p>
        </p:txBody>
      </p:sp>
      <p:sp>
        <p:nvSpPr>
          <p:cNvPr id="4" name="Slide Number Placeholder 3"/>
          <p:cNvSpPr>
            <a:spLocks noGrp="1"/>
          </p:cNvSpPr>
          <p:nvPr>
            <p:ph type="sldNum" sz="quarter" idx="5"/>
          </p:nvPr>
        </p:nvSpPr>
        <p:spPr/>
        <p:txBody>
          <a:bodyPr/>
          <a:lstStyle/>
          <a:p>
            <a:fld id="{3C20A7C7-CA8D-4C49-BCFB-55E6C5267475}" type="slidenum">
              <a:rPr lang="en-US" smtClean="0"/>
              <a:t>8</a:t>
            </a:fld>
            <a:endParaRPr lang="en-US"/>
          </a:p>
        </p:txBody>
      </p:sp>
    </p:spTree>
    <p:extLst>
      <p:ext uri="{BB962C8B-B14F-4D97-AF65-F5344CB8AC3E}">
        <p14:creationId xmlns:p14="http://schemas.microsoft.com/office/powerpoint/2010/main" val="252622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set up in R, all you will need is the </a:t>
            </a:r>
            <a:r>
              <a:rPr lang="en-US" dirty="0" err="1"/>
              <a:t>tidyverse</a:t>
            </a:r>
            <a:r>
              <a:rPr lang="en-US" dirty="0"/>
              <a:t> and </a:t>
            </a:r>
            <a:r>
              <a:rPr lang="en-US" dirty="0" err="1"/>
              <a:t>tidytext</a:t>
            </a:r>
            <a:r>
              <a:rPr lang="en-US" dirty="0"/>
              <a:t> packages installed and a set of text data. </a:t>
            </a:r>
          </a:p>
          <a:p>
            <a:endParaRPr lang="en-US" dirty="0"/>
          </a:p>
          <a:p>
            <a:r>
              <a:rPr lang="en-US" dirty="0"/>
              <a:t>R Markdown is a very useful tool/file format that can be used to create documentation along with your code. This is ideal for reproducibility.</a:t>
            </a:r>
          </a:p>
          <a:p>
            <a:r>
              <a:rPr lang="en-US" b="1" dirty="0">
                <a:highlight>
                  <a:srgbClr val="FFFF00"/>
                </a:highlight>
              </a:rPr>
              <a:t> </a:t>
            </a:r>
          </a:p>
          <a:p>
            <a:r>
              <a:rPr lang="en-US" b="1" dirty="0">
                <a:highlight>
                  <a:srgbClr val="FFFF00"/>
                </a:highlight>
              </a:rPr>
              <a:t>The webinar materials provided include an R Markdown file with all the code to process the data and create the plots used in this webinar, the data files used, which I will discuss in a little more detail soon, and a folder for plots. The .here file is needed so that the R Markdown code knows where to find the data files and save the plot. The README file contains more information about each individual file and the structure of the folder.</a:t>
            </a:r>
          </a:p>
        </p:txBody>
      </p:sp>
      <p:sp>
        <p:nvSpPr>
          <p:cNvPr id="4" name="Slide Number Placeholder 3"/>
          <p:cNvSpPr>
            <a:spLocks noGrp="1"/>
          </p:cNvSpPr>
          <p:nvPr>
            <p:ph type="sldNum" sz="quarter" idx="5"/>
          </p:nvPr>
        </p:nvSpPr>
        <p:spPr/>
        <p:txBody>
          <a:bodyPr/>
          <a:lstStyle/>
          <a:p>
            <a:fld id="{3C20A7C7-CA8D-4C49-BCFB-55E6C5267475}" type="slidenum">
              <a:rPr lang="en-US" smtClean="0"/>
              <a:t>9</a:t>
            </a:fld>
            <a:endParaRPr lang="en-US"/>
          </a:p>
        </p:txBody>
      </p:sp>
    </p:spTree>
    <p:extLst>
      <p:ext uri="{BB962C8B-B14F-4D97-AF65-F5344CB8AC3E}">
        <p14:creationId xmlns:p14="http://schemas.microsoft.com/office/powerpoint/2010/main" val="1536740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2">
    <p:bg>
      <p:bgPr>
        <a:solidFill>
          <a:srgbClr val="002145"/>
        </a:solidFill>
        <a:effectLst/>
      </p:bgPr>
    </p:bg>
    <p:spTree>
      <p:nvGrpSpPr>
        <p:cNvPr id="1" name=""/>
        <p:cNvGrpSpPr/>
        <p:nvPr/>
      </p:nvGrpSpPr>
      <p:grpSpPr>
        <a:xfrm>
          <a:off x="0" y="0"/>
          <a:ext cx="0" cy="0"/>
          <a:chOff x="0" y="0"/>
          <a:chExt cx="0" cy="0"/>
        </a:xfrm>
      </p:grpSpPr>
      <p:pic>
        <p:nvPicPr>
          <p:cNvPr id="10" name="Picture 9" descr="AIR">
            <a:extLst>
              <a:ext uri="{FF2B5EF4-FFF2-40B4-BE49-F238E27FC236}">
                <a16:creationId xmlns:a16="http://schemas.microsoft.com/office/drawing/2014/main" id="{CCE145F4-7517-E94E-97D3-33C9E1C53FE5}"/>
              </a:ext>
            </a:extLst>
          </p:cNvPr>
          <p:cNvPicPr>
            <a:picLocks noChangeAspect="1"/>
          </p:cNvPicPr>
          <p:nvPr userDrawn="1"/>
        </p:nvPicPr>
        <p:blipFill>
          <a:blip r:embed="rId2"/>
          <a:stretch>
            <a:fillRect/>
          </a:stretch>
        </p:blipFill>
        <p:spPr>
          <a:xfrm>
            <a:off x="1206821" y="608516"/>
            <a:ext cx="1131724" cy="480509"/>
          </a:xfrm>
          <a:prstGeom prst="rect">
            <a:avLst/>
          </a:prstGeom>
        </p:spPr>
      </p:pic>
      <p:sp>
        <p:nvSpPr>
          <p:cNvPr id="11" name="Title 1">
            <a:extLst>
              <a:ext uri="{FF2B5EF4-FFF2-40B4-BE49-F238E27FC236}">
                <a16:creationId xmlns:a16="http://schemas.microsoft.com/office/drawing/2014/main" id="{997F49E3-3ECC-B548-9ECA-B55485ED45F4}"/>
              </a:ext>
            </a:extLst>
          </p:cNvPr>
          <p:cNvSpPr>
            <a:spLocks noGrp="1"/>
          </p:cNvSpPr>
          <p:nvPr>
            <p:ph type="ctrTitle" hasCustomPrompt="1"/>
          </p:nvPr>
        </p:nvSpPr>
        <p:spPr>
          <a:xfrm>
            <a:off x="1058687" y="1241854"/>
            <a:ext cx="10062100" cy="2252589"/>
          </a:xfrm>
        </p:spPr>
        <p:txBody>
          <a:bodyPr anchor="b">
            <a:normAutofit/>
          </a:bodyPr>
          <a:lstStyle>
            <a:lvl1pPr algn="l">
              <a:defRPr sz="5000" b="1">
                <a:solidFill>
                  <a:srgbClr val="E5E135"/>
                </a:solidFill>
                <a:latin typeface="+mn-lt"/>
              </a:defRPr>
            </a:lvl1pPr>
          </a:lstStyle>
          <a:p>
            <a:r>
              <a:rPr lang="en-US"/>
              <a:t>Insert Title Here</a:t>
            </a:r>
          </a:p>
        </p:txBody>
      </p:sp>
      <p:sp>
        <p:nvSpPr>
          <p:cNvPr id="12" name="Subtitle 2">
            <a:extLst>
              <a:ext uri="{FF2B5EF4-FFF2-40B4-BE49-F238E27FC236}">
                <a16:creationId xmlns:a16="http://schemas.microsoft.com/office/drawing/2014/main" id="{CAB37339-8F69-CF44-B0DD-6158C6794F40}"/>
              </a:ext>
            </a:extLst>
          </p:cNvPr>
          <p:cNvSpPr>
            <a:spLocks noGrp="1"/>
          </p:cNvSpPr>
          <p:nvPr>
            <p:ph type="subTitle" idx="1" hasCustomPrompt="1"/>
          </p:nvPr>
        </p:nvSpPr>
        <p:spPr>
          <a:xfrm>
            <a:off x="1061012" y="3769541"/>
            <a:ext cx="6248010" cy="1672542"/>
          </a:xfrm>
        </p:spPr>
        <p:txBody>
          <a:bodyPr>
            <a:noAutofit/>
          </a:bodyPr>
          <a:lstStyle>
            <a:lvl1pPr marL="0" indent="0" algn="l">
              <a:lnSpc>
                <a:spcPts val="1500"/>
              </a:lnSpc>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Insert Subhead Here</a:t>
            </a:r>
          </a:p>
        </p:txBody>
      </p:sp>
    </p:spTree>
    <p:extLst>
      <p:ext uri="{BB962C8B-B14F-4D97-AF65-F5344CB8AC3E}">
        <p14:creationId xmlns:p14="http://schemas.microsoft.com/office/powerpoint/2010/main" val="3602735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rgbClr val="00214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6952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Slide">
    <p:bg>
      <p:bgPr>
        <a:solidFill>
          <a:srgbClr val="00708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157118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rgbClr val="00708F"/>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7726043-5855-864B-B68D-1285AEDE5BA6}"/>
              </a:ext>
            </a:extLst>
          </p:cNvPr>
          <p:cNvSpPr>
            <a:spLocks noGrp="1"/>
          </p:cNvSpPr>
          <p:nvPr>
            <p:ph type="title" hasCustomPrompt="1"/>
          </p:nvPr>
        </p:nvSpPr>
        <p:spPr>
          <a:xfrm>
            <a:off x="1055619" y="2130914"/>
            <a:ext cx="7948896" cy="2853068"/>
          </a:xfrm>
        </p:spPr>
        <p:txBody>
          <a:bodyPr>
            <a:normAutofit/>
          </a:bodyPr>
          <a:lstStyle>
            <a:lvl1pPr>
              <a:defRPr sz="4800" b="0">
                <a:solidFill>
                  <a:schemeClr val="bg1"/>
                </a:solidFill>
              </a:defRPr>
            </a:lvl1pPr>
          </a:lstStyle>
          <a:p>
            <a:pPr lvl="0"/>
            <a:r>
              <a:rPr lang="en-US" dirty="0"/>
              <a:t>Section Divider</a:t>
            </a:r>
          </a:p>
        </p:txBody>
      </p:sp>
      <p:pic>
        <p:nvPicPr>
          <p:cNvPr id="11" name="Picture 10" descr="AIR">
            <a:extLst>
              <a:ext uri="{FF2B5EF4-FFF2-40B4-BE49-F238E27FC236}">
                <a16:creationId xmlns:a16="http://schemas.microsoft.com/office/drawing/2014/main" id="{458FBFE0-AB0C-3446-B412-C5A596332D97}"/>
              </a:ext>
            </a:extLst>
          </p:cNvPr>
          <p:cNvPicPr>
            <a:picLocks noChangeAspect="1"/>
          </p:cNvPicPr>
          <p:nvPr userDrawn="1"/>
        </p:nvPicPr>
        <p:blipFill>
          <a:blip r:embed="rId2"/>
          <a:stretch>
            <a:fillRect/>
          </a:stretch>
        </p:blipFill>
        <p:spPr>
          <a:xfrm>
            <a:off x="10808208" y="6108192"/>
            <a:ext cx="960120" cy="417910"/>
          </a:xfrm>
          <a:prstGeom prst="rect">
            <a:avLst/>
          </a:prstGeom>
        </p:spPr>
      </p:pic>
    </p:spTree>
    <p:extLst>
      <p:ext uri="{BB962C8B-B14F-4D97-AF65-F5344CB8AC3E}">
        <p14:creationId xmlns:p14="http://schemas.microsoft.com/office/powerpoint/2010/main" val="164720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Slide">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E9328-B6C1-F74E-93DF-A2BCE3ADBBED}"/>
              </a:ext>
            </a:extLst>
          </p:cNvPr>
          <p:cNvSpPr>
            <a:spLocks noGrp="1"/>
          </p:cNvSpPr>
          <p:nvPr>
            <p:ph type="title"/>
          </p:nvPr>
        </p:nvSpPr>
        <p:spPr/>
        <p:txBody>
          <a:bodyPr/>
          <a:lstStyle>
            <a:lvl1pPr>
              <a:defRPr>
                <a:solidFill>
                  <a:srgbClr val="002145"/>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E0E8B90-FA89-8B42-8F26-E812FD9CC8F1}"/>
              </a:ext>
            </a:extLst>
          </p:cNvPr>
          <p:cNvSpPr>
            <a:spLocks noGrp="1"/>
          </p:cNvSpPr>
          <p:nvPr>
            <p:ph type="body" sz="quarter" idx="11" hasCustomPrompt="1"/>
          </p:nvPr>
        </p:nvSpPr>
        <p:spPr>
          <a:xfrm>
            <a:off x="819150" y="1550988"/>
            <a:ext cx="10518775" cy="4033837"/>
          </a:xfrm>
        </p:spPr>
        <p:txBody>
          <a:bodyPr>
            <a:normAutofit/>
          </a:bodyPr>
          <a:lstStyle>
            <a:lvl1pPr marL="0" indent="0">
              <a:buNone/>
              <a:defRPr sz="2400">
                <a:solidFill>
                  <a:srgbClr val="00214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Insert Text Here</a:t>
            </a:r>
          </a:p>
        </p:txBody>
      </p:sp>
      <p:pic>
        <p:nvPicPr>
          <p:cNvPr id="8" name="Picture 7" descr="AIR">
            <a:extLst>
              <a:ext uri="{FF2B5EF4-FFF2-40B4-BE49-F238E27FC236}">
                <a16:creationId xmlns:a16="http://schemas.microsoft.com/office/drawing/2014/main" id="{BF9CBFA7-B46F-8949-817D-8C9DBDD7409C}"/>
              </a:ext>
            </a:extLst>
          </p:cNvPr>
          <p:cNvPicPr>
            <a:picLocks noChangeAspect="1"/>
          </p:cNvPicPr>
          <p:nvPr userDrawn="1"/>
        </p:nvPicPr>
        <p:blipFill>
          <a:blip r:embed="rId2"/>
          <a:stretch>
            <a:fillRect/>
          </a:stretch>
        </p:blipFill>
        <p:spPr>
          <a:xfrm>
            <a:off x="10808208" y="6108192"/>
            <a:ext cx="960120" cy="417910"/>
          </a:xfrm>
          <a:prstGeom prst="rect">
            <a:avLst/>
          </a:prstGeom>
        </p:spPr>
      </p:pic>
      <p:pic>
        <p:nvPicPr>
          <p:cNvPr id="5" name="Picture 4" descr="AIR">
            <a:extLst>
              <a:ext uri="{FF2B5EF4-FFF2-40B4-BE49-F238E27FC236}">
                <a16:creationId xmlns:a16="http://schemas.microsoft.com/office/drawing/2014/main" id="{5E2CE73A-0329-4F4A-B09C-2AFD0D4BAD5A}"/>
              </a:ext>
              <a:ext uri="{C183D7F6-B498-43B3-948B-1728B52AA6E4}">
                <adec:decorative xmlns:adec="http://schemas.microsoft.com/office/drawing/2017/decorative" val="0"/>
              </a:ext>
            </a:extLst>
          </p:cNvPr>
          <p:cNvPicPr>
            <a:picLocks noChangeAspect="1"/>
          </p:cNvPicPr>
          <p:nvPr userDrawn="1"/>
        </p:nvPicPr>
        <p:blipFill>
          <a:blip r:embed="rId3"/>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339646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A0DD76E-8D07-AD47-AEB2-15C855816262}"/>
              </a:ext>
              <a:ext uri="{C183D7F6-B498-43B3-948B-1728B52AA6E4}">
                <adec:decorative xmlns:adec="http://schemas.microsoft.com/office/drawing/2017/decorative" val="1"/>
              </a:ext>
            </a:extLst>
          </p:cNvPr>
          <p:cNvSpPr/>
          <p:nvPr userDrawn="1"/>
        </p:nvSpPr>
        <p:spPr>
          <a:xfrm>
            <a:off x="6109479" y="0"/>
            <a:ext cx="6096000" cy="6858000"/>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F2FAE-30D3-AA4D-BC8F-4AF33B375954}"/>
              </a:ext>
            </a:extLst>
          </p:cNvPr>
          <p:cNvSpPr>
            <a:spLocks noGrp="1"/>
          </p:cNvSpPr>
          <p:nvPr>
            <p:ph type="title"/>
          </p:nvPr>
        </p:nvSpPr>
        <p:spPr>
          <a:xfrm>
            <a:off x="610546" y="411619"/>
            <a:ext cx="10743254" cy="1060719"/>
          </a:xfrm>
        </p:spPr>
        <p:txBody>
          <a:bodyPr/>
          <a:lstStyle/>
          <a:p>
            <a:r>
              <a:rPr lang="en-US" dirty="0"/>
              <a:t>Click to edit Master title style</a:t>
            </a:r>
          </a:p>
        </p:txBody>
      </p:sp>
      <p:sp>
        <p:nvSpPr>
          <p:cNvPr id="13" name="Section 1 Header">
            <a:extLst>
              <a:ext uri="{FF2B5EF4-FFF2-40B4-BE49-F238E27FC236}">
                <a16:creationId xmlns:a16="http://schemas.microsoft.com/office/drawing/2014/main" id="{7101C711-08C4-8B40-8040-043E3C34DFA0}"/>
              </a:ext>
            </a:extLst>
          </p:cNvPr>
          <p:cNvSpPr>
            <a:spLocks noGrp="1"/>
          </p:cNvSpPr>
          <p:nvPr>
            <p:ph type="body" sz="quarter" idx="23" hasCustomPrompt="1"/>
          </p:nvPr>
        </p:nvSpPr>
        <p:spPr>
          <a:xfrm>
            <a:off x="610546" y="1515143"/>
            <a:ext cx="4954885" cy="533400"/>
          </a:xfrm>
        </p:spPr>
        <p:txBody>
          <a:bodyPr anchor="ctr">
            <a:noAutofit/>
          </a:bodyPr>
          <a:lstStyle>
            <a:lvl1pPr marL="0" indent="0" algn="ctr">
              <a:buNone/>
              <a:defRPr sz="2500">
                <a:solidFill>
                  <a:schemeClr val="tx1"/>
                </a:solidFill>
              </a:defRPr>
            </a:lvl1pPr>
          </a:lstStyle>
          <a:p>
            <a:pPr lvl="0"/>
            <a:r>
              <a:rPr lang="en-US" dirty="0"/>
              <a:t>Basic Knowledge of Process</a:t>
            </a:r>
          </a:p>
        </p:txBody>
      </p:sp>
      <p:sp>
        <p:nvSpPr>
          <p:cNvPr id="26" name="Text Placeholder 2">
            <a:extLst>
              <a:ext uri="{FF2B5EF4-FFF2-40B4-BE49-F238E27FC236}">
                <a16:creationId xmlns:a16="http://schemas.microsoft.com/office/drawing/2014/main" id="{1745A66E-DC4E-5A43-A13D-3A3A4677FDDE}"/>
              </a:ext>
            </a:extLst>
          </p:cNvPr>
          <p:cNvSpPr>
            <a:spLocks noGrp="1"/>
          </p:cNvSpPr>
          <p:nvPr>
            <p:ph type="body" sz="quarter" idx="33" hasCustomPrompt="1"/>
          </p:nvPr>
        </p:nvSpPr>
        <p:spPr>
          <a:xfrm>
            <a:off x="615950" y="2096951"/>
            <a:ext cx="850900" cy="847311"/>
          </a:xfrm>
        </p:spPr>
        <p:txBody>
          <a:bodyPr anchor="ctr">
            <a:noAutofit/>
          </a:bodyPr>
          <a:lstStyle>
            <a:lvl1pPr marL="0" indent="0" algn="ctr">
              <a:buNone/>
              <a:defRPr sz="4800">
                <a:solidFill>
                  <a:srgbClr val="F85C44"/>
                </a:solidFill>
                <a:latin typeface="+mj-lt"/>
              </a:defRPr>
            </a:lvl1pPr>
          </a:lstStyle>
          <a:p>
            <a:pPr lvl="0"/>
            <a:r>
              <a:rPr lang="en-US" dirty="0"/>
              <a:t>01</a:t>
            </a:r>
          </a:p>
        </p:txBody>
      </p:sp>
      <p:sp>
        <p:nvSpPr>
          <p:cNvPr id="31" name="Text Placeholder 12">
            <a:extLst>
              <a:ext uri="{FF2B5EF4-FFF2-40B4-BE49-F238E27FC236}">
                <a16:creationId xmlns:a16="http://schemas.microsoft.com/office/drawing/2014/main" id="{E89A3236-6F55-F74C-8F4C-2FA496AF4682}"/>
              </a:ext>
            </a:extLst>
          </p:cNvPr>
          <p:cNvSpPr>
            <a:spLocks noGrp="1"/>
          </p:cNvSpPr>
          <p:nvPr>
            <p:ph type="body" sz="quarter" idx="25" hasCustomPrompt="1"/>
          </p:nvPr>
        </p:nvSpPr>
        <p:spPr>
          <a:xfrm>
            <a:off x="1537359" y="2364138"/>
            <a:ext cx="4028072" cy="679382"/>
          </a:xfrm>
        </p:spPr>
        <p:txBody>
          <a:bodyPr anchor="t">
            <a:noAutofit/>
          </a:bodyPr>
          <a:lstStyle>
            <a:lvl1pPr marL="0" indent="0" algn="l">
              <a:buNone/>
              <a:defRPr sz="1500">
                <a:solidFill>
                  <a:schemeClr val="tx1"/>
                </a:solidFill>
              </a:defRPr>
            </a:lvl1pPr>
          </a:lstStyle>
          <a:p>
            <a:pPr lvl="0"/>
            <a:r>
              <a:rPr lang="en-US"/>
              <a:t>Knowing the institutional mission</a:t>
            </a:r>
          </a:p>
        </p:txBody>
      </p:sp>
      <p:sp>
        <p:nvSpPr>
          <p:cNvPr id="28" name="Text Placeholder 2">
            <a:extLst>
              <a:ext uri="{FF2B5EF4-FFF2-40B4-BE49-F238E27FC236}">
                <a16:creationId xmlns:a16="http://schemas.microsoft.com/office/drawing/2014/main" id="{F31DC342-D7D2-D44B-9F66-D5A40C1097F3}"/>
              </a:ext>
            </a:extLst>
          </p:cNvPr>
          <p:cNvSpPr>
            <a:spLocks noGrp="1"/>
          </p:cNvSpPr>
          <p:nvPr>
            <p:ph type="body" sz="quarter" idx="34" hasCustomPrompt="1"/>
          </p:nvPr>
        </p:nvSpPr>
        <p:spPr>
          <a:xfrm>
            <a:off x="610546" y="2984673"/>
            <a:ext cx="850900" cy="847311"/>
          </a:xfrm>
        </p:spPr>
        <p:txBody>
          <a:bodyPr anchor="ctr">
            <a:noAutofit/>
          </a:bodyPr>
          <a:lstStyle>
            <a:lvl1pPr marL="0" indent="0" algn="ctr">
              <a:buNone/>
              <a:defRPr sz="4800">
                <a:solidFill>
                  <a:srgbClr val="F85C44"/>
                </a:solidFill>
                <a:latin typeface="+mj-lt"/>
              </a:defRPr>
            </a:lvl1pPr>
          </a:lstStyle>
          <a:p>
            <a:pPr lvl="0"/>
            <a:r>
              <a:rPr lang="en-US" dirty="0"/>
              <a:t>02</a:t>
            </a:r>
          </a:p>
        </p:txBody>
      </p:sp>
      <p:sp>
        <p:nvSpPr>
          <p:cNvPr id="32" name="Text Placeholder 12">
            <a:extLst>
              <a:ext uri="{FF2B5EF4-FFF2-40B4-BE49-F238E27FC236}">
                <a16:creationId xmlns:a16="http://schemas.microsoft.com/office/drawing/2014/main" id="{473AAA15-64C0-EF4C-AE95-344CBBF690D4}"/>
              </a:ext>
            </a:extLst>
          </p:cNvPr>
          <p:cNvSpPr>
            <a:spLocks noGrp="1"/>
          </p:cNvSpPr>
          <p:nvPr>
            <p:ph type="body" sz="quarter" idx="26" hasCustomPrompt="1"/>
          </p:nvPr>
        </p:nvSpPr>
        <p:spPr>
          <a:xfrm>
            <a:off x="1537359" y="3213665"/>
            <a:ext cx="4028072" cy="679382"/>
          </a:xfrm>
        </p:spPr>
        <p:txBody>
          <a:bodyPr anchor="t">
            <a:noAutofit/>
          </a:bodyPr>
          <a:lstStyle>
            <a:lvl1pPr marL="0" indent="0" algn="l">
              <a:buNone/>
              <a:defRPr sz="1500">
                <a:solidFill>
                  <a:schemeClr val="tx1"/>
                </a:solidFill>
              </a:defRPr>
            </a:lvl1pPr>
          </a:lstStyle>
          <a:p>
            <a:pPr lvl="0"/>
            <a:r>
              <a:rPr lang="en-US"/>
              <a:t>Ability to develop a clear purpose</a:t>
            </a:r>
          </a:p>
        </p:txBody>
      </p:sp>
      <p:sp>
        <p:nvSpPr>
          <p:cNvPr id="30" name="Text Placeholder 2">
            <a:extLst>
              <a:ext uri="{FF2B5EF4-FFF2-40B4-BE49-F238E27FC236}">
                <a16:creationId xmlns:a16="http://schemas.microsoft.com/office/drawing/2014/main" id="{E48AF855-1613-B04C-8BC9-4074C7739B64}"/>
              </a:ext>
            </a:extLst>
          </p:cNvPr>
          <p:cNvSpPr>
            <a:spLocks noGrp="1"/>
          </p:cNvSpPr>
          <p:nvPr>
            <p:ph type="body" sz="quarter" idx="35" hasCustomPrompt="1"/>
          </p:nvPr>
        </p:nvSpPr>
        <p:spPr>
          <a:xfrm>
            <a:off x="610546" y="3881894"/>
            <a:ext cx="850900" cy="847311"/>
          </a:xfrm>
        </p:spPr>
        <p:txBody>
          <a:bodyPr anchor="ctr">
            <a:noAutofit/>
          </a:bodyPr>
          <a:lstStyle>
            <a:lvl1pPr marL="0" indent="0" algn="ctr">
              <a:buNone/>
              <a:defRPr sz="4800">
                <a:solidFill>
                  <a:srgbClr val="F85C44"/>
                </a:solidFill>
                <a:latin typeface="+mj-lt"/>
              </a:defRPr>
            </a:lvl1pPr>
          </a:lstStyle>
          <a:p>
            <a:pPr lvl="0"/>
            <a:r>
              <a:rPr lang="en-US" dirty="0"/>
              <a:t>03</a:t>
            </a:r>
          </a:p>
        </p:txBody>
      </p:sp>
      <p:sp>
        <p:nvSpPr>
          <p:cNvPr id="33" name="Text Placeholder 12">
            <a:extLst>
              <a:ext uri="{FF2B5EF4-FFF2-40B4-BE49-F238E27FC236}">
                <a16:creationId xmlns:a16="http://schemas.microsoft.com/office/drawing/2014/main" id="{8AC8DE67-A1F7-FA43-B4F7-1B503D6EC9B8}"/>
              </a:ext>
            </a:extLst>
          </p:cNvPr>
          <p:cNvSpPr>
            <a:spLocks noGrp="1"/>
          </p:cNvSpPr>
          <p:nvPr>
            <p:ph type="body" sz="quarter" idx="27" hasCustomPrompt="1"/>
          </p:nvPr>
        </p:nvSpPr>
        <p:spPr>
          <a:xfrm>
            <a:off x="1537359" y="4057649"/>
            <a:ext cx="4028072" cy="679382"/>
          </a:xfrm>
        </p:spPr>
        <p:txBody>
          <a:bodyPr anchor="t">
            <a:noAutofit/>
          </a:bodyPr>
          <a:lstStyle>
            <a:lvl1pPr marL="0" indent="0" algn="l">
              <a:buNone/>
              <a:defRPr sz="1500">
                <a:solidFill>
                  <a:schemeClr val="tx1"/>
                </a:solidFill>
              </a:defRPr>
            </a:lvl1pPr>
          </a:lstStyle>
          <a:p>
            <a:pPr lvl="0"/>
            <a:r>
              <a:rPr lang="en-US"/>
              <a:t>Ability to develop measurable learning outcomes</a:t>
            </a:r>
          </a:p>
        </p:txBody>
      </p:sp>
      <p:sp>
        <p:nvSpPr>
          <p:cNvPr id="41" name="Text Placeholder 2">
            <a:extLst>
              <a:ext uri="{FF2B5EF4-FFF2-40B4-BE49-F238E27FC236}">
                <a16:creationId xmlns:a16="http://schemas.microsoft.com/office/drawing/2014/main" id="{1166D6CB-67A7-B346-A6AA-7E85182E7371}"/>
              </a:ext>
            </a:extLst>
          </p:cNvPr>
          <p:cNvSpPr>
            <a:spLocks noGrp="1"/>
          </p:cNvSpPr>
          <p:nvPr>
            <p:ph type="body" sz="quarter" idx="36" hasCustomPrompt="1"/>
          </p:nvPr>
        </p:nvSpPr>
        <p:spPr>
          <a:xfrm>
            <a:off x="610546" y="4779115"/>
            <a:ext cx="850900" cy="847311"/>
          </a:xfrm>
        </p:spPr>
        <p:txBody>
          <a:bodyPr anchor="ctr">
            <a:noAutofit/>
          </a:bodyPr>
          <a:lstStyle>
            <a:lvl1pPr marL="0" indent="0" algn="ctr">
              <a:buNone/>
              <a:defRPr sz="4800">
                <a:solidFill>
                  <a:srgbClr val="F85C44"/>
                </a:solidFill>
                <a:latin typeface="+mj-lt"/>
              </a:defRPr>
            </a:lvl1pPr>
          </a:lstStyle>
          <a:p>
            <a:pPr lvl="0"/>
            <a:r>
              <a:rPr lang="en-US" dirty="0"/>
              <a:t>04</a:t>
            </a:r>
          </a:p>
        </p:txBody>
      </p:sp>
      <p:sp>
        <p:nvSpPr>
          <p:cNvPr id="34" name="Text Placeholder 12">
            <a:extLst>
              <a:ext uri="{FF2B5EF4-FFF2-40B4-BE49-F238E27FC236}">
                <a16:creationId xmlns:a16="http://schemas.microsoft.com/office/drawing/2014/main" id="{55CD69D9-3856-8548-A20B-DA279F663F08}"/>
              </a:ext>
            </a:extLst>
          </p:cNvPr>
          <p:cNvSpPr>
            <a:spLocks noGrp="1"/>
          </p:cNvSpPr>
          <p:nvPr>
            <p:ph type="body" sz="quarter" idx="28" hasCustomPrompt="1"/>
          </p:nvPr>
        </p:nvSpPr>
        <p:spPr>
          <a:xfrm>
            <a:off x="1537359" y="4897133"/>
            <a:ext cx="4028072" cy="679382"/>
          </a:xfrm>
        </p:spPr>
        <p:txBody>
          <a:bodyPr anchor="t">
            <a:noAutofit/>
          </a:bodyPr>
          <a:lstStyle>
            <a:lvl1pPr marL="0" indent="0" algn="l">
              <a:buNone/>
              <a:defRPr sz="1500">
                <a:solidFill>
                  <a:schemeClr val="tx1"/>
                </a:solidFill>
              </a:defRPr>
            </a:lvl1pPr>
          </a:lstStyle>
          <a:p>
            <a:pPr lvl="0"/>
            <a:r>
              <a:rPr lang="en-US"/>
              <a:t>Ability to articulate a feasible and consistent plan and skills to carry out the plan</a:t>
            </a:r>
          </a:p>
        </p:txBody>
      </p:sp>
      <p:sp>
        <p:nvSpPr>
          <p:cNvPr id="15" name="Section 2 Header">
            <a:extLst>
              <a:ext uri="{FF2B5EF4-FFF2-40B4-BE49-F238E27FC236}">
                <a16:creationId xmlns:a16="http://schemas.microsoft.com/office/drawing/2014/main" id="{4CF78AE8-38A7-1C4C-ABAC-F82626D0C20C}"/>
              </a:ext>
            </a:extLst>
          </p:cNvPr>
          <p:cNvSpPr>
            <a:spLocks noGrp="1"/>
          </p:cNvSpPr>
          <p:nvPr>
            <p:ph type="body" sz="quarter" idx="24" hasCustomPrompt="1"/>
          </p:nvPr>
        </p:nvSpPr>
        <p:spPr>
          <a:xfrm>
            <a:off x="6518287" y="1515143"/>
            <a:ext cx="4925736" cy="533400"/>
          </a:xfrm>
        </p:spPr>
        <p:txBody>
          <a:bodyPr anchor="ctr">
            <a:noAutofit/>
          </a:bodyPr>
          <a:lstStyle>
            <a:lvl1pPr marL="0" indent="0" algn="ctr">
              <a:buNone/>
              <a:defRPr sz="2500">
                <a:solidFill>
                  <a:schemeClr val="tx1"/>
                </a:solidFill>
              </a:defRPr>
            </a:lvl1pPr>
          </a:lstStyle>
          <a:p>
            <a:pPr lvl="0"/>
            <a:r>
              <a:rPr lang="en-US" dirty="0"/>
              <a:t>Interpersonal Skills</a:t>
            </a:r>
          </a:p>
        </p:txBody>
      </p:sp>
      <p:sp>
        <p:nvSpPr>
          <p:cNvPr id="46" name="Text Placeholder 2">
            <a:extLst>
              <a:ext uri="{FF2B5EF4-FFF2-40B4-BE49-F238E27FC236}">
                <a16:creationId xmlns:a16="http://schemas.microsoft.com/office/drawing/2014/main" id="{EC293214-F581-324F-8958-2A5FACC8D06A}"/>
              </a:ext>
            </a:extLst>
          </p:cNvPr>
          <p:cNvSpPr>
            <a:spLocks noGrp="1"/>
          </p:cNvSpPr>
          <p:nvPr>
            <p:ph type="body" sz="quarter" idx="37" hasCustomPrompt="1"/>
          </p:nvPr>
        </p:nvSpPr>
        <p:spPr>
          <a:xfrm>
            <a:off x="6523691" y="2096951"/>
            <a:ext cx="850900" cy="847311"/>
          </a:xfrm>
        </p:spPr>
        <p:txBody>
          <a:bodyPr anchor="ctr">
            <a:noAutofit/>
          </a:bodyPr>
          <a:lstStyle>
            <a:lvl1pPr marL="0" indent="0" algn="ctr">
              <a:buNone/>
              <a:defRPr sz="4800">
                <a:solidFill>
                  <a:srgbClr val="F85C44"/>
                </a:solidFill>
                <a:latin typeface="+mj-lt"/>
              </a:defRPr>
            </a:lvl1pPr>
          </a:lstStyle>
          <a:p>
            <a:pPr lvl="0"/>
            <a:r>
              <a:rPr lang="en-US" dirty="0"/>
              <a:t>01</a:t>
            </a:r>
          </a:p>
        </p:txBody>
      </p:sp>
      <p:sp>
        <p:nvSpPr>
          <p:cNvPr id="37" name="Text Placeholder 12">
            <a:extLst>
              <a:ext uri="{FF2B5EF4-FFF2-40B4-BE49-F238E27FC236}">
                <a16:creationId xmlns:a16="http://schemas.microsoft.com/office/drawing/2014/main" id="{ADB7F84C-34E9-814C-930E-2FDC1B38A4C4}"/>
              </a:ext>
            </a:extLst>
          </p:cNvPr>
          <p:cNvSpPr>
            <a:spLocks noGrp="1"/>
          </p:cNvSpPr>
          <p:nvPr>
            <p:ph type="body" sz="quarter" idx="29" hasCustomPrompt="1"/>
          </p:nvPr>
        </p:nvSpPr>
        <p:spPr>
          <a:xfrm>
            <a:off x="7415951" y="2364138"/>
            <a:ext cx="4028072" cy="679382"/>
          </a:xfrm>
        </p:spPr>
        <p:txBody>
          <a:bodyPr anchor="t">
            <a:noAutofit/>
          </a:bodyPr>
          <a:lstStyle>
            <a:lvl1pPr marL="0" indent="0" algn="l">
              <a:buNone/>
              <a:defRPr sz="1500">
                <a:solidFill>
                  <a:schemeClr val="tx1"/>
                </a:solidFill>
              </a:defRPr>
            </a:lvl1pPr>
          </a:lstStyle>
          <a:p>
            <a:pPr lvl="0"/>
            <a:r>
              <a:rPr lang="en-US"/>
              <a:t>Knowing the institutional mission</a:t>
            </a:r>
          </a:p>
        </p:txBody>
      </p:sp>
      <p:sp>
        <p:nvSpPr>
          <p:cNvPr id="47" name="Text Placeholder 2">
            <a:extLst>
              <a:ext uri="{FF2B5EF4-FFF2-40B4-BE49-F238E27FC236}">
                <a16:creationId xmlns:a16="http://schemas.microsoft.com/office/drawing/2014/main" id="{A99C731B-1ED0-F046-B1D1-9D1F4D043B13}"/>
              </a:ext>
            </a:extLst>
          </p:cNvPr>
          <p:cNvSpPr>
            <a:spLocks noGrp="1"/>
          </p:cNvSpPr>
          <p:nvPr>
            <p:ph type="body" sz="quarter" idx="38" hasCustomPrompt="1"/>
          </p:nvPr>
        </p:nvSpPr>
        <p:spPr>
          <a:xfrm>
            <a:off x="6518287" y="2984673"/>
            <a:ext cx="850900" cy="847311"/>
          </a:xfrm>
        </p:spPr>
        <p:txBody>
          <a:bodyPr anchor="ctr">
            <a:noAutofit/>
          </a:bodyPr>
          <a:lstStyle>
            <a:lvl1pPr marL="0" indent="0" algn="ctr">
              <a:buNone/>
              <a:defRPr sz="4800">
                <a:solidFill>
                  <a:srgbClr val="F85C44"/>
                </a:solidFill>
                <a:latin typeface="+mj-lt"/>
              </a:defRPr>
            </a:lvl1pPr>
          </a:lstStyle>
          <a:p>
            <a:pPr lvl="0"/>
            <a:r>
              <a:rPr lang="en-US" dirty="0"/>
              <a:t>02</a:t>
            </a:r>
          </a:p>
        </p:txBody>
      </p:sp>
      <p:sp>
        <p:nvSpPr>
          <p:cNvPr id="38" name="Text Placeholder 12">
            <a:extLst>
              <a:ext uri="{FF2B5EF4-FFF2-40B4-BE49-F238E27FC236}">
                <a16:creationId xmlns:a16="http://schemas.microsoft.com/office/drawing/2014/main" id="{00EA7DC9-80C0-424C-BFD4-EC1437C349D9}"/>
              </a:ext>
            </a:extLst>
          </p:cNvPr>
          <p:cNvSpPr>
            <a:spLocks noGrp="1"/>
          </p:cNvSpPr>
          <p:nvPr>
            <p:ph type="body" sz="quarter" idx="30" hasCustomPrompt="1"/>
          </p:nvPr>
        </p:nvSpPr>
        <p:spPr>
          <a:xfrm>
            <a:off x="7415951" y="3213665"/>
            <a:ext cx="4028072" cy="679382"/>
          </a:xfrm>
        </p:spPr>
        <p:txBody>
          <a:bodyPr anchor="t">
            <a:noAutofit/>
          </a:bodyPr>
          <a:lstStyle>
            <a:lvl1pPr marL="0" indent="0" algn="l">
              <a:buNone/>
              <a:defRPr sz="1500">
                <a:solidFill>
                  <a:schemeClr val="tx1"/>
                </a:solidFill>
              </a:defRPr>
            </a:lvl1pPr>
          </a:lstStyle>
          <a:p>
            <a:pPr lvl="0"/>
            <a:r>
              <a:rPr lang="en-US"/>
              <a:t>Ability to develop a clear purpose</a:t>
            </a:r>
          </a:p>
        </p:txBody>
      </p:sp>
      <p:sp>
        <p:nvSpPr>
          <p:cNvPr id="48" name="Text Placeholder 2">
            <a:extLst>
              <a:ext uri="{FF2B5EF4-FFF2-40B4-BE49-F238E27FC236}">
                <a16:creationId xmlns:a16="http://schemas.microsoft.com/office/drawing/2014/main" id="{EC321125-A5C4-6249-AA0D-793CD48F624B}"/>
              </a:ext>
            </a:extLst>
          </p:cNvPr>
          <p:cNvSpPr>
            <a:spLocks noGrp="1"/>
          </p:cNvSpPr>
          <p:nvPr>
            <p:ph type="body" sz="quarter" idx="39" hasCustomPrompt="1"/>
          </p:nvPr>
        </p:nvSpPr>
        <p:spPr>
          <a:xfrm>
            <a:off x="6518287" y="3881894"/>
            <a:ext cx="850900" cy="847311"/>
          </a:xfrm>
        </p:spPr>
        <p:txBody>
          <a:bodyPr anchor="ctr">
            <a:noAutofit/>
          </a:bodyPr>
          <a:lstStyle>
            <a:lvl1pPr marL="0" indent="0" algn="ctr">
              <a:buNone/>
              <a:defRPr sz="4800">
                <a:solidFill>
                  <a:srgbClr val="F85C44"/>
                </a:solidFill>
                <a:latin typeface="+mj-lt"/>
              </a:defRPr>
            </a:lvl1pPr>
          </a:lstStyle>
          <a:p>
            <a:pPr lvl="0"/>
            <a:r>
              <a:rPr lang="en-US" dirty="0"/>
              <a:t>03</a:t>
            </a:r>
          </a:p>
        </p:txBody>
      </p:sp>
      <p:sp>
        <p:nvSpPr>
          <p:cNvPr id="39" name="Text Placeholder 12">
            <a:extLst>
              <a:ext uri="{FF2B5EF4-FFF2-40B4-BE49-F238E27FC236}">
                <a16:creationId xmlns:a16="http://schemas.microsoft.com/office/drawing/2014/main" id="{5E84FE30-43AE-F04C-B0A3-A6AE9FA6CB37}"/>
              </a:ext>
            </a:extLst>
          </p:cNvPr>
          <p:cNvSpPr>
            <a:spLocks noGrp="1"/>
          </p:cNvSpPr>
          <p:nvPr>
            <p:ph type="body" sz="quarter" idx="31" hasCustomPrompt="1"/>
          </p:nvPr>
        </p:nvSpPr>
        <p:spPr>
          <a:xfrm>
            <a:off x="7415951" y="4057649"/>
            <a:ext cx="4028072" cy="679382"/>
          </a:xfrm>
        </p:spPr>
        <p:txBody>
          <a:bodyPr anchor="t">
            <a:noAutofit/>
          </a:bodyPr>
          <a:lstStyle>
            <a:lvl1pPr marL="0" indent="0" algn="l">
              <a:buNone/>
              <a:defRPr sz="1500">
                <a:solidFill>
                  <a:schemeClr val="tx1"/>
                </a:solidFill>
              </a:defRPr>
            </a:lvl1pPr>
          </a:lstStyle>
          <a:p>
            <a:pPr lvl="0"/>
            <a:r>
              <a:rPr lang="en-US" dirty="0"/>
              <a:t>Ability to develop measurable learning outcomes</a:t>
            </a:r>
          </a:p>
        </p:txBody>
      </p:sp>
      <p:sp>
        <p:nvSpPr>
          <p:cNvPr id="49" name="Text Placeholder 2">
            <a:extLst>
              <a:ext uri="{FF2B5EF4-FFF2-40B4-BE49-F238E27FC236}">
                <a16:creationId xmlns:a16="http://schemas.microsoft.com/office/drawing/2014/main" id="{D55D2065-736E-F941-B551-98A596414EAC}"/>
              </a:ext>
            </a:extLst>
          </p:cNvPr>
          <p:cNvSpPr>
            <a:spLocks noGrp="1"/>
          </p:cNvSpPr>
          <p:nvPr>
            <p:ph type="body" sz="quarter" idx="40" hasCustomPrompt="1"/>
          </p:nvPr>
        </p:nvSpPr>
        <p:spPr>
          <a:xfrm>
            <a:off x="6518287" y="4779115"/>
            <a:ext cx="850900" cy="847311"/>
          </a:xfrm>
        </p:spPr>
        <p:txBody>
          <a:bodyPr anchor="ctr">
            <a:noAutofit/>
          </a:bodyPr>
          <a:lstStyle>
            <a:lvl1pPr marL="0" indent="0" algn="ctr">
              <a:buNone/>
              <a:defRPr sz="4800">
                <a:solidFill>
                  <a:srgbClr val="F85C44"/>
                </a:solidFill>
                <a:latin typeface="+mj-lt"/>
              </a:defRPr>
            </a:lvl1pPr>
          </a:lstStyle>
          <a:p>
            <a:pPr lvl="0"/>
            <a:r>
              <a:rPr lang="en-US"/>
              <a:t>04</a:t>
            </a:r>
          </a:p>
        </p:txBody>
      </p:sp>
      <p:sp>
        <p:nvSpPr>
          <p:cNvPr id="40" name="Text Placeholder 12">
            <a:extLst>
              <a:ext uri="{FF2B5EF4-FFF2-40B4-BE49-F238E27FC236}">
                <a16:creationId xmlns:a16="http://schemas.microsoft.com/office/drawing/2014/main" id="{951D9BA6-C3C9-3D45-A0E5-F4651AD2E136}"/>
              </a:ext>
            </a:extLst>
          </p:cNvPr>
          <p:cNvSpPr>
            <a:spLocks noGrp="1"/>
          </p:cNvSpPr>
          <p:nvPr>
            <p:ph type="body" sz="quarter" idx="32" hasCustomPrompt="1"/>
          </p:nvPr>
        </p:nvSpPr>
        <p:spPr>
          <a:xfrm>
            <a:off x="7415951" y="4897133"/>
            <a:ext cx="4028072" cy="679382"/>
          </a:xfrm>
        </p:spPr>
        <p:txBody>
          <a:bodyPr anchor="t">
            <a:noAutofit/>
          </a:bodyPr>
          <a:lstStyle>
            <a:lvl1pPr marL="0" indent="0" algn="l">
              <a:buNone/>
              <a:defRPr sz="1500">
                <a:solidFill>
                  <a:schemeClr val="tx1"/>
                </a:solidFill>
              </a:defRPr>
            </a:lvl1pPr>
          </a:lstStyle>
          <a:p>
            <a:pPr lvl="0"/>
            <a:r>
              <a:rPr lang="en-US"/>
              <a:t>Ability to articulate a feasible and consistent plan and skills to carry out the plan</a:t>
            </a:r>
          </a:p>
        </p:txBody>
      </p:sp>
      <p:pic>
        <p:nvPicPr>
          <p:cNvPr id="36" name="Picture 35" descr="AIR">
            <a:extLst>
              <a:ext uri="{FF2B5EF4-FFF2-40B4-BE49-F238E27FC236}">
                <a16:creationId xmlns:a16="http://schemas.microsoft.com/office/drawing/2014/main" id="{0FD70B2E-49A0-7947-A477-483AAECAFA2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32986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2873-41B8-4344-BBCD-3AF680B6E1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5C46F2-E50A-4A52-9BD0-D6CE0A8836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48D275-F924-48BC-A949-84C5E4D64A38}"/>
              </a:ext>
            </a:extLst>
          </p:cNvPr>
          <p:cNvSpPr>
            <a:spLocks noGrp="1"/>
          </p:cNvSpPr>
          <p:nvPr>
            <p:ph type="dt" sz="half" idx="10"/>
          </p:nvPr>
        </p:nvSpPr>
        <p:spPr/>
        <p:txBody>
          <a:bodyPr/>
          <a:lstStyle/>
          <a:p>
            <a:fld id="{C9727A96-7105-44AE-B9F0-3BA74D06A54C}" type="datetimeFigureOut">
              <a:rPr lang="en-US" smtClean="0"/>
              <a:t>9/16/2021</a:t>
            </a:fld>
            <a:endParaRPr lang="en-US"/>
          </a:p>
        </p:txBody>
      </p:sp>
      <p:sp>
        <p:nvSpPr>
          <p:cNvPr id="5" name="Footer Placeholder 4">
            <a:extLst>
              <a:ext uri="{FF2B5EF4-FFF2-40B4-BE49-F238E27FC236}">
                <a16:creationId xmlns:a16="http://schemas.microsoft.com/office/drawing/2014/main" id="{57183A1E-5C21-4908-96D0-09D899B4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5C029-E0E7-4AD4-9250-E4BBDFE993A2}"/>
              </a:ext>
            </a:extLst>
          </p:cNvPr>
          <p:cNvSpPr>
            <a:spLocks noGrp="1"/>
          </p:cNvSpPr>
          <p:nvPr>
            <p:ph type="sldNum" sz="quarter" idx="12"/>
          </p:nvPr>
        </p:nvSpPr>
        <p:spPr/>
        <p:txBody>
          <a:bodyPr/>
          <a:lstStyle/>
          <a:p>
            <a:fld id="{90C4A55A-18D4-410A-9B8A-4F15794384AB}" type="slidenum">
              <a:rPr lang="en-US" smtClean="0"/>
              <a:t>‹#›</a:t>
            </a:fld>
            <a:endParaRPr lang="en-US"/>
          </a:p>
        </p:txBody>
      </p:sp>
    </p:spTree>
    <p:extLst>
      <p:ext uri="{BB962C8B-B14F-4D97-AF65-F5344CB8AC3E}">
        <p14:creationId xmlns:p14="http://schemas.microsoft.com/office/powerpoint/2010/main" val="135959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23A8-A10F-438D-B66A-154A01845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9B05E-9AAC-45B8-9A6F-799B154397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6E29-3B2B-4866-B093-53BF8782F665}"/>
              </a:ext>
            </a:extLst>
          </p:cNvPr>
          <p:cNvSpPr>
            <a:spLocks noGrp="1"/>
          </p:cNvSpPr>
          <p:nvPr>
            <p:ph type="dt" sz="half" idx="10"/>
          </p:nvPr>
        </p:nvSpPr>
        <p:spPr/>
        <p:txBody>
          <a:bodyPr/>
          <a:lstStyle/>
          <a:p>
            <a:fld id="{C9727A96-7105-44AE-B9F0-3BA74D06A54C}" type="datetimeFigureOut">
              <a:rPr lang="en-US" smtClean="0"/>
              <a:t>9/16/2021</a:t>
            </a:fld>
            <a:endParaRPr lang="en-US"/>
          </a:p>
        </p:txBody>
      </p:sp>
      <p:sp>
        <p:nvSpPr>
          <p:cNvPr id="5" name="Footer Placeholder 4">
            <a:extLst>
              <a:ext uri="{FF2B5EF4-FFF2-40B4-BE49-F238E27FC236}">
                <a16:creationId xmlns:a16="http://schemas.microsoft.com/office/drawing/2014/main" id="{4CF6603E-8E3B-4566-BF1D-A1207B811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1FD09-4E9A-407F-A517-4ABD6D356A44}"/>
              </a:ext>
            </a:extLst>
          </p:cNvPr>
          <p:cNvSpPr>
            <a:spLocks noGrp="1"/>
          </p:cNvSpPr>
          <p:nvPr>
            <p:ph type="sldNum" sz="quarter" idx="12"/>
          </p:nvPr>
        </p:nvSpPr>
        <p:spPr/>
        <p:txBody>
          <a:bodyPr/>
          <a:lstStyle/>
          <a:p>
            <a:fld id="{90C4A55A-18D4-410A-9B8A-4F15794384AB}" type="slidenum">
              <a:rPr lang="en-US" smtClean="0"/>
              <a:t>‹#›</a:t>
            </a:fld>
            <a:endParaRPr lang="en-US"/>
          </a:p>
        </p:txBody>
      </p:sp>
      <p:pic>
        <p:nvPicPr>
          <p:cNvPr id="7" name="Picture 6" descr="AIR">
            <a:extLst>
              <a:ext uri="{FF2B5EF4-FFF2-40B4-BE49-F238E27FC236}">
                <a16:creationId xmlns:a16="http://schemas.microsoft.com/office/drawing/2014/main" id="{BFCA5D51-CB5D-494E-BC3C-834915488689}"/>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Tree>
    <p:extLst>
      <p:ext uri="{BB962C8B-B14F-4D97-AF65-F5344CB8AC3E}">
        <p14:creationId xmlns:p14="http://schemas.microsoft.com/office/powerpoint/2010/main" val="73413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23A8-A10F-438D-B66A-154A01845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9B05E-9AAC-45B8-9A6F-799B1543972A}"/>
              </a:ext>
            </a:extLst>
          </p:cNvPr>
          <p:cNvSpPr>
            <a:spLocks noGrp="1"/>
          </p:cNvSpPr>
          <p:nvPr>
            <p:ph idx="1"/>
          </p:nvPr>
        </p:nvSpPr>
        <p:spPr>
          <a:xfrm>
            <a:off x="838200" y="1825625"/>
            <a:ext cx="498070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66E29-3B2B-4866-B093-53BF8782F665}"/>
              </a:ext>
            </a:extLst>
          </p:cNvPr>
          <p:cNvSpPr>
            <a:spLocks noGrp="1"/>
          </p:cNvSpPr>
          <p:nvPr>
            <p:ph type="dt" sz="half" idx="10"/>
          </p:nvPr>
        </p:nvSpPr>
        <p:spPr/>
        <p:txBody>
          <a:bodyPr/>
          <a:lstStyle/>
          <a:p>
            <a:fld id="{C9727A96-7105-44AE-B9F0-3BA74D06A54C}" type="datetimeFigureOut">
              <a:rPr lang="en-US" smtClean="0"/>
              <a:t>9/16/2021</a:t>
            </a:fld>
            <a:endParaRPr lang="en-US"/>
          </a:p>
        </p:txBody>
      </p:sp>
      <p:sp>
        <p:nvSpPr>
          <p:cNvPr id="5" name="Footer Placeholder 4">
            <a:extLst>
              <a:ext uri="{FF2B5EF4-FFF2-40B4-BE49-F238E27FC236}">
                <a16:creationId xmlns:a16="http://schemas.microsoft.com/office/drawing/2014/main" id="{4CF6603E-8E3B-4566-BF1D-A1207B811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1FD09-4E9A-407F-A517-4ABD6D356A44}"/>
              </a:ext>
            </a:extLst>
          </p:cNvPr>
          <p:cNvSpPr>
            <a:spLocks noGrp="1"/>
          </p:cNvSpPr>
          <p:nvPr>
            <p:ph type="sldNum" sz="quarter" idx="12"/>
          </p:nvPr>
        </p:nvSpPr>
        <p:spPr/>
        <p:txBody>
          <a:bodyPr/>
          <a:lstStyle/>
          <a:p>
            <a:fld id="{90C4A55A-18D4-410A-9B8A-4F15794384AB}" type="slidenum">
              <a:rPr lang="en-US" smtClean="0"/>
              <a:t>‹#›</a:t>
            </a:fld>
            <a:endParaRPr lang="en-US"/>
          </a:p>
        </p:txBody>
      </p:sp>
      <p:pic>
        <p:nvPicPr>
          <p:cNvPr id="7" name="Picture 6" descr="AIR">
            <a:extLst>
              <a:ext uri="{FF2B5EF4-FFF2-40B4-BE49-F238E27FC236}">
                <a16:creationId xmlns:a16="http://schemas.microsoft.com/office/drawing/2014/main" id="{BFCA5D51-CB5D-494E-BC3C-834915488689}"/>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10809662" y="6103783"/>
            <a:ext cx="963238" cy="419266"/>
          </a:xfrm>
          <a:prstGeom prst="rect">
            <a:avLst/>
          </a:prstGeom>
        </p:spPr>
      </p:pic>
      <p:sp>
        <p:nvSpPr>
          <p:cNvPr id="8" name="Content Placeholder 2">
            <a:extLst>
              <a:ext uri="{FF2B5EF4-FFF2-40B4-BE49-F238E27FC236}">
                <a16:creationId xmlns:a16="http://schemas.microsoft.com/office/drawing/2014/main" id="{80B0841D-3DAF-41F2-9918-6AE0685CF8FA}"/>
              </a:ext>
            </a:extLst>
          </p:cNvPr>
          <p:cNvSpPr>
            <a:spLocks noGrp="1"/>
          </p:cNvSpPr>
          <p:nvPr>
            <p:ph idx="13"/>
          </p:nvPr>
        </p:nvSpPr>
        <p:spPr>
          <a:xfrm>
            <a:off x="6096000" y="1825625"/>
            <a:ext cx="4980709"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02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6D34E0-C3B9-6548-8457-1AC65B6CDDAA}"/>
              </a:ext>
            </a:extLst>
          </p:cNvPr>
          <p:cNvSpPr>
            <a:spLocks noGrp="1"/>
          </p:cNvSpPr>
          <p:nvPr>
            <p:ph type="title"/>
          </p:nvPr>
        </p:nvSpPr>
        <p:spPr>
          <a:xfrm>
            <a:off x="838200" y="411619"/>
            <a:ext cx="10515600" cy="10607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2BD83E7-3C9E-E946-BDF9-5CA78FB7AD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E2F6D-47EF-7542-BD03-00201226E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F8839-423C-1541-BA9A-A38B5B6A10D1}" type="datetimeFigureOut">
              <a:rPr lang="en-US" smtClean="0"/>
              <a:t>9/16/2021</a:t>
            </a:fld>
            <a:endParaRPr lang="en-US"/>
          </a:p>
        </p:txBody>
      </p:sp>
      <p:sp>
        <p:nvSpPr>
          <p:cNvPr id="5" name="Footer Placeholder 4">
            <a:extLst>
              <a:ext uri="{FF2B5EF4-FFF2-40B4-BE49-F238E27FC236}">
                <a16:creationId xmlns:a16="http://schemas.microsoft.com/office/drawing/2014/main" id="{7BB4921A-1B8A-6445-82B7-CF0EEBC69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8C1E64-9273-8A40-8226-73C44E3552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4C938-4E89-CE4C-9B47-D3C6AB3E50AF}" type="slidenum">
              <a:rPr lang="en-US" smtClean="0"/>
              <a:t>‹#›</a:t>
            </a:fld>
            <a:endParaRPr lang="en-US"/>
          </a:p>
        </p:txBody>
      </p:sp>
    </p:spTree>
    <p:extLst>
      <p:ext uri="{BB962C8B-B14F-4D97-AF65-F5344CB8AC3E}">
        <p14:creationId xmlns:p14="http://schemas.microsoft.com/office/powerpoint/2010/main" val="696145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Lst>
  <p:txStyles>
    <p:title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ggplot2-book.org/"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hyperlink" Target="https://www.openscapes.org/blog/2020/10/12/tidy-data/" TargetMode="External"/><Relationship Id="rId4" Type="http://schemas.openxmlformats.org/officeDocument/2006/relationships/hyperlink" Target="https://www.openscapes.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rmarkdown.rstudio.com/"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8E96C-64BE-FC49-848F-A8C5DFBE2F4F}"/>
              </a:ext>
            </a:extLst>
          </p:cNvPr>
          <p:cNvSpPr>
            <a:spLocks noGrp="1"/>
          </p:cNvSpPr>
          <p:nvPr>
            <p:ph type="ctrTitle"/>
          </p:nvPr>
        </p:nvSpPr>
        <p:spPr/>
        <p:txBody>
          <a:bodyPr/>
          <a:lstStyle/>
          <a:p>
            <a:r>
              <a:rPr lang="en-US" dirty="0"/>
              <a:t>Sentiment Analysis in R</a:t>
            </a:r>
          </a:p>
        </p:txBody>
      </p:sp>
      <p:sp>
        <p:nvSpPr>
          <p:cNvPr id="5" name="Subtitle 4">
            <a:extLst>
              <a:ext uri="{FF2B5EF4-FFF2-40B4-BE49-F238E27FC236}">
                <a16:creationId xmlns:a16="http://schemas.microsoft.com/office/drawing/2014/main" id="{8FDA3654-1A1B-7749-B5C0-2D9829A8FDD8}"/>
              </a:ext>
            </a:extLst>
          </p:cNvPr>
          <p:cNvSpPr>
            <a:spLocks noGrp="1"/>
          </p:cNvSpPr>
          <p:nvPr>
            <p:ph type="subTitle" idx="1"/>
          </p:nvPr>
        </p:nvSpPr>
        <p:spPr/>
        <p:txBody>
          <a:bodyPr/>
          <a:lstStyle/>
          <a:p>
            <a:r>
              <a:rPr lang="en-US" dirty="0"/>
              <a:t>Jenn Schilling</a:t>
            </a:r>
          </a:p>
          <a:p>
            <a:r>
              <a:rPr lang="en-US" dirty="0"/>
              <a:t>October 20, 2021</a:t>
            </a:r>
          </a:p>
        </p:txBody>
      </p:sp>
    </p:spTree>
    <p:extLst>
      <p:ext uri="{BB962C8B-B14F-4D97-AF65-F5344CB8AC3E}">
        <p14:creationId xmlns:p14="http://schemas.microsoft.com/office/powerpoint/2010/main" val="330210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a:xfrm>
            <a:off x="643467" y="321734"/>
            <a:ext cx="10905066" cy="1135737"/>
          </a:xfrm>
        </p:spPr>
        <p:txBody>
          <a:bodyPr>
            <a:normAutofit/>
          </a:bodyPr>
          <a:lstStyle/>
          <a:p>
            <a:r>
              <a:rPr lang="en-US" sz="3600" dirty="0"/>
              <a:t>What did we learn today?</a:t>
            </a:r>
          </a:p>
        </p:txBody>
      </p:sp>
      <p:sp>
        <p:nvSpPr>
          <p:cNvPr id="3" name="Content Placeholder 2">
            <a:extLst>
              <a:ext uri="{FF2B5EF4-FFF2-40B4-BE49-F238E27FC236}">
                <a16:creationId xmlns:a16="http://schemas.microsoft.com/office/drawing/2014/main" id="{9CD29E42-4D8E-43A2-BF12-9FC55D34DB03}"/>
              </a:ext>
            </a:extLst>
          </p:cNvPr>
          <p:cNvSpPr>
            <a:spLocks noGrp="1"/>
          </p:cNvSpPr>
          <p:nvPr>
            <p:ph idx="1"/>
          </p:nvPr>
        </p:nvSpPr>
        <p:spPr>
          <a:xfrm>
            <a:off x="643467" y="1782981"/>
            <a:ext cx="10905066" cy="4393982"/>
          </a:xfrm>
        </p:spPr>
        <p:txBody>
          <a:bodyPr>
            <a:normAutofit/>
          </a:bodyPr>
          <a:lstStyle/>
          <a:p>
            <a:endParaRPr lang="en-US" dirty="0"/>
          </a:p>
        </p:txBody>
      </p:sp>
    </p:spTree>
    <p:extLst>
      <p:ext uri="{BB962C8B-B14F-4D97-AF65-F5344CB8AC3E}">
        <p14:creationId xmlns:p14="http://schemas.microsoft.com/office/powerpoint/2010/main" val="172212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A4B02-4000-49F6-A883-1F84DEF62767}"/>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4289990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98E96C-64BE-FC49-848F-A8C5DFBE2F4F}"/>
              </a:ext>
            </a:extLst>
          </p:cNvPr>
          <p:cNvSpPr>
            <a:spLocks noGrp="1"/>
          </p:cNvSpPr>
          <p:nvPr>
            <p:ph type="ctrTitle"/>
          </p:nvPr>
        </p:nvSpPr>
        <p:spPr/>
        <p:txBody>
          <a:bodyPr/>
          <a:lstStyle/>
          <a:p>
            <a:r>
              <a:rPr lang="en-US" dirty="0"/>
              <a:t>Sentiment Analysis in R</a:t>
            </a:r>
          </a:p>
        </p:txBody>
      </p:sp>
      <p:sp>
        <p:nvSpPr>
          <p:cNvPr id="5" name="Subtitle 4">
            <a:extLst>
              <a:ext uri="{FF2B5EF4-FFF2-40B4-BE49-F238E27FC236}">
                <a16:creationId xmlns:a16="http://schemas.microsoft.com/office/drawing/2014/main" id="{8FDA3654-1A1B-7749-B5C0-2D9829A8FDD8}"/>
              </a:ext>
            </a:extLst>
          </p:cNvPr>
          <p:cNvSpPr>
            <a:spLocks noGrp="1"/>
          </p:cNvSpPr>
          <p:nvPr>
            <p:ph type="subTitle" idx="1"/>
          </p:nvPr>
        </p:nvSpPr>
        <p:spPr/>
        <p:txBody>
          <a:bodyPr/>
          <a:lstStyle/>
          <a:p>
            <a:r>
              <a:rPr lang="en-US" dirty="0"/>
              <a:t>Jenn Schilling</a:t>
            </a:r>
          </a:p>
          <a:p>
            <a:r>
              <a:rPr lang="en-US" dirty="0"/>
              <a:t>October 22, 2021</a:t>
            </a:r>
          </a:p>
        </p:txBody>
      </p:sp>
    </p:spTree>
    <p:extLst>
      <p:ext uri="{BB962C8B-B14F-4D97-AF65-F5344CB8AC3E}">
        <p14:creationId xmlns:p14="http://schemas.microsoft.com/office/powerpoint/2010/main" val="3791872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a:xfrm>
            <a:off x="643467" y="321734"/>
            <a:ext cx="10905066" cy="1135737"/>
          </a:xfrm>
        </p:spPr>
        <p:txBody>
          <a:bodyPr>
            <a:normAutofit/>
          </a:bodyPr>
          <a:lstStyle/>
          <a:p>
            <a:r>
              <a:rPr lang="en-US" sz="3600" dirty="0"/>
              <a:t>Learning Outcomes</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a:xfrm>
            <a:off x="643467" y="1782981"/>
            <a:ext cx="10905066" cy="4393982"/>
          </a:xfrm>
        </p:spPr>
        <p:txBody>
          <a:bodyPr>
            <a:normAutofit/>
          </a:bodyPr>
          <a:lstStyle/>
          <a:p>
            <a:pPr>
              <a:buFont typeface="Arial" panose="020B0604020202020204" pitchFamily="34" charset="0"/>
              <a:buChar char="•"/>
            </a:pPr>
            <a:r>
              <a:rPr lang="en-US" dirty="0"/>
              <a:t>Prepare data for a text analysis in R</a:t>
            </a:r>
          </a:p>
          <a:p>
            <a:pPr>
              <a:buFont typeface="Arial" panose="020B0604020202020204" pitchFamily="34" charset="0"/>
              <a:buChar char="•"/>
            </a:pPr>
            <a:r>
              <a:rPr lang="en-US" dirty="0"/>
              <a:t>Conduct text mining in R</a:t>
            </a:r>
          </a:p>
          <a:p>
            <a:pPr>
              <a:buFont typeface="Arial" panose="020B0604020202020204" pitchFamily="34" charset="0"/>
              <a:buChar char="•"/>
            </a:pPr>
            <a:r>
              <a:rPr lang="en-US" dirty="0"/>
              <a:t>Complete sentiment analysis in R</a:t>
            </a:r>
          </a:p>
        </p:txBody>
      </p:sp>
    </p:spTree>
    <p:extLst>
      <p:ext uri="{BB962C8B-B14F-4D97-AF65-F5344CB8AC3E}">
        <p14:creationId xmlns:p14="http://schemas.microsoft.com/office/powerpoint/2010/main" val="386071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C117-54AE-4231-8219-69E3526E2341}"/>
              </a:ext>
            </a:extLst>
          </p:cNvPr>
          <p:cNvSpPr>
            <a:spLocks noGrp="1"/>
          </p:cNvSpPr>
          <p:nvPr>
            <p:ph type="title"/>
          </p:nvPr>
        </p:nvSpPr>
        <p:spPr>
          <a:xfrm>
            <a:off x="643467" y="321734"/>
            <a:ext cx="10905066" cy="1135737"/>
          </a:xfrm>
        </p:spPr>
        <p:txBody>
          <a:bodyPr>
            <a:normAutofit/>
          </a:bodyPr>
          <a:lstStyle/>
          <a:p>
            <a:r>
              <a:rPr lang="en-US" sz="3600" dirty="0"/>
              <a:t>Day 2 Agenda</a:t>
            </a:r>
          </a:p>
        </p:txBody>
      </p:sp>
      <p:sp>
        <p:nvSpPr>
          <p:cNvPr id="3" name="Content Placeholder 2">
            <a:extLst>
              <a:ext uri="{FF2B5EF4-FFF2-40B4-BE49-F238E27FC236}">
                <a16:creationId xmlns:a16="http://schemas.microsoft.com/office/drawing/2014/main" id="{BDAA0CD9-D632-4B6B-BF3C-73302529A4C9}"/>
              </a:ext>
            </a:extLst>
          </p:cNvPr>
          <p:cNvSpPr>
            <a:spLocks noGrp="1"/>
          </p:cNvSpPr>
          <p:nvPr>
            <p:ph idx="1"/>
          </p:nvPr>
        </p:nvSpPr>
        <p:spPr>
          <a:xfrm>
            <a:off x="643467" y="1782981"/>
            <a:ext cx="10905066" cy="4393982"/>
          </a:xfrm>
        </p:spPr>
        <p:txBody>
          <a:bodyPr>
            <a:normAutofit/>
          </a:bodyPr>
          <a:lstStyle/>
          <a:p>
            <a:r>
              <a:rPr lang="en-US" dirty="0"/>
              <a:t>Recap of previous session </a:t>
            </a:r>
          </a:p>
          <a:p>
            <a:r>
              <a:rPr lang="en-US" dirty="0"/>
              <a:t>Evaluating Sentiment</a:t>
            </a:r>
          </a:p>
          <a:p>
            <a:r>
              <a:rPr lang="en-US" dirty="0"/>
              <a:t>Visualizing Results</a:t>
            </a:r>
          </a:p>
          <a:p>
            <a:r>
              <a:rPr lang="en-US" dirty="0"/>
              <a:t>Moving Beyond Words</a:t>
            </a:r>
          </a:p>
          <a:p>
            <a:r>
              <a:rPr lang="en-US" dirty="0"/>
              <a:t>Where to go from here </a:t>
            </a:r>
          </a:p>
          <a:p>
            <a:r>
              <a:rPr lang="en-US" dirty="0"/>
              <a:t>Questions</a:t>
            </a:r>
          </a:p>
        </p:txBody>
      </p:sp>
    </p:spTree>
    <p:extLst>
      <p:ext uri="{BB962C8B-B14F-4D97-AF65-F5344CB8AC3E}">
        <p14:creationId xmlns:p14="http://schemas.microsoft.com/office/powerpoint/2010/main" val="110562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a:xfrm>
            <a:off x="643467" y="321734"/>
            <a:ext cx="10905066" cy="1135737"/>
          </a:xfrm>
        </p:spPr>
        <p:txBody>
          <a:bodyPr>
            <a:normAutofit/>
          </a:bodyPr>
          <a:lstStyle/>
          <a:p>
            <a:r>
              <a:rPr lang="en-US" sz="3600" dirty="0"/>
              <a:t>Quick Recap</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a:xfrm>
            <a:off x="643467" y="1782981"/>
            <a:ext cx="10905066" cy="4393982"/>
          </a:xfrm>
        </p:spPr>
        <p:txBody>
          <a:bodyPr>
            <a:normAutofit/>
          </a:bodyPr>
          <a:lstStyle/>
          <a:p>
            <a:endParaRPr lang="en-US" dirty="0"/>
          </a:p>
        </p:txBody>
      </p:sp>
    </p:spTree>
    <p:extLst>
      <p:ext uri="{BB962C8B-B14F-4D97-AF65-F5344CB8AC3E}">
        <p14:creationId xmlns:p14="http://schemas.microsoft.com/office/powerpoint/2010/main" val="1063841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568E-6A7C-412F-99C9-20C7929FFADE}"/>
              </a:ext>
            </a:extLst>
          </p:cNvPr>
          <p:cNvSpPr>
            <a:spLocks noGrp="1"/>
          </p:cNvSpPr>
          <p:nvPr>
            <p:ph type="title"/>
          </p:nvPr>
        </p:nvSpPr>
        <p:spPr/>
        <p:txBody>
          <a:bodyPr/>
          <a:lstStyle/>
          <a:p>
            <a:r>
              <a:rPr lang="en-US" dirty="0"/>
              <a:t>What insights can be gained from text and sentiment analysis?</a:t>
            </a:r>
          </a:p>
        </p:txBody>
      </p:sp>
      <p:sp>
        <p:nvSpPr>
          <p:cNvPr id="3" name="Content Placeholder 2">
            <a:extLst>
              <a:ext uri="{FF2B5EF4-FFF2-40B4-BE49-F238E27FC236}">
                <a16:creationId xmlns:a16="http://schemas.microsoft.com/office/drawing/2014/main" id="{86EADB23-05E2-4531-A642-95D222FF1F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04649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a:xfrm>
            <a:off x="643467" y="321734"/>
            <a:ext cx="10905066" cy="1135737"/>
          </a:xfrm>
        </p:spPr>
        <p:txBody>
          <a:bodyPr>
            <a:normAutofit/>
          </a:bodyPr>
          <a:lstStyle/>
          <a:p>
            <a:r>
              <a:rPr lang="en-US" sz="3600" dirty="0"/>
              <a:t>Where to go next</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a:xfrm>
            <a:off x="643467" y="1782981"/>
            <a:ext cx="10905066" cy="4393982"/>
          </a:xfrm>
        </p:spPr>
        <p:txBody>
          <a:bodyPr>
            <a:normAutofit/>
          </a:bodyPr>
          <a:lstStyle/>
          <a:p>
            <a:pPr marL="0" indent="0">
              <a:buNone/>
            </a:pPr>
            <a:r>
              <a:rPr lang="en-US" dirty="0"/>
              <a:t>Experiment with the provided code and data sources. </a:t>
            </a:r>
          </a:p>
          <a:p>
            <a:pPr marL="0" indent="0">
              <a:buNone/>
            </a:pPr>
            <a:r>
              <a:rPr lang="en-US" dirty="0"/>
              <a:t>Some Resources:</a:t>
            </a:r>
            <a:endParaRPr lang="en-US" dirty="0">
              <a:hlinkClick r:id="rId3"/>
            </a:endParaRPr>
          </a:p>
          <a:p>
            <a:endParaRPr lang="en-US" dirty="0"/>
          </a:p>
        </p:txBody>
      </p:sp>
    </p:spTree>
    <p:extLst>
      <p:ext uri="{BB962C8B-B14F-4D97-AF65-F5344CB8AC3E}">
        <p14:creationId xmlns:p14="http://schemas.microsoft.com/office/powerpoint/2010/main" val="254307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a:xfrm>
            <a:off x="643467" y="321734"/>
            <a:ext cx="10905066" cy="1135737"/>
          </a:xfrm>
        </p:spPr>
        <p:txBody>
          <a:bodyPr>
            <a:normAutofit/>
          </a:bodyPr>
          <a:lstStyle/>
          <a:p>
            <a:r>
              <a:rPr lang="en-US" sz="3600" dirty="0"/>
              <a:t>What did we learn today?</a:t>
            </a:r>
          </a:p>
        </p:txBody>
      </p:sp>
      <p:sp>
        <p:nvSpPr>
          <p:cNvPr id="3" name="Content Placeholder 2">
            <a:extLst>
              <a:ext uri="{FF2B5EF4-FFF2-40B4-BE49-F238E27FC236}">
                <a16:creationId xmlns:a16="http://schemas.microsoft.com/office/drawing/2014/main" id="{9CD29E42-4D8E-43A2-BF12-9FC55D34DB03}"/>
              </a:ext>
            </a:extLst>
          </p:cNvPr>
          <p:cNvSpPr>
            <a:spLocks noGrp="1"/>
          </p:cNvSpPr>
          <p:nvPr>
            <p:ph idx="1"/>
          </p:nvPr>
        </p:nvSpPr>
        <p:spPr>
          <a:xfrm>
            <a:off x="643467" y="1782981"/>
            <a:ext cx="10905066" cy="4393982"/>
          </a:xfrm>
        </p:spPr>
        <p:txBody>
          <a:bodyPr>
            <a:normAutofit/>
          </a:bodyPr>
          <a:lstStyle/>
          <a:p>
            <a:endParaRPr lang="en-US" dirty="0"/>
          </a:p>
        </p:txBody>
      </p:sp>
    </p:spTree>
    <p:extLst>
      <p:ext uri="{BB962C8B-B14F-4D97-AF65-F5344CB8AC3E}">
        <p14:creationId xmlns:p14="http://schemas.microsoft.com/office/powerpoint/2010/main" val="182398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A4B02-4000-49F6-A883-1F84DEF62767}"/>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2093359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1AFD-598D-4189-9E4F-06066EAED01F}"/>
              </a:ext>
            </a:extLst>
          </p:cNvPr>
          <p:cNvSpPr>
            <a:spLocks noGrp="1"/>
          </p:cNvSpPr>
          <p:nvPr>
            <p:ph type="title"/>
          </p:nvPr>
        </p:nvSpPr>
        <p:spPr/>
        <p:txBody>
          <a:bodyPr>
            <a:normAutofit/>
          </a:bodyPr>
          <a:lstStyle/>
          <a:p>
            <a:r>
              <a:rPr lang="en-US" sz="3600" dirty="0"/>
              <a:t>Hello!</a:t>
            </a:r>
          </a:p>
        </p:txBody>
      </p:sp>
      <p:sp>
        <p:nvSpPr>
          <p:cNvPr id="3" name="Content Placeholder 2">
            <a:extLst>
              <a:ext uri="{FF2B5EF4-FFF2-40B4-BE49-F238E27FC236}">
                <a16:creationId xmlns:a16="http://schemas.microsoft.com/office/drawing/2014/main" id="{908907C5-255A-4920-A3C4-C80C128AD0BE}"/>
              </a:ext>
            </a:extLst>
          </p:cNvPr>
          <p:cNvSpPr>
            <a:spLocks noGrp="1"/>
          </p:cNvSpPr>
          <p:nvPr>
            <p:ph idx="1"/>
          </p:nvPr>
        </p:nvSpPr>
        <p:spPr>
          <a:xfrm>
            <a:off x="6096000" y="1253331"/>
            <a:ext cx="4980709" cy="4351338"/>
          </a:xfrm>
        </p:spPr>
        <p:txBody>
          <a:bodyPr anchor="ctr">
            <a:normAutofit/>
          </a:bodyPr>
          <a:lstStyle/>
          <a:p>
            <a:pPr marL="0" indent="0">
              <a:buNone/>
            </a:pPr>
            <a:r>
              <a:rPr lang="en-US" b="1" dirty="0"/>
              <a:t>Jenn Schilling</a:t>
            </a:r>
          </a:p>
          <a:p>
            <a:pPr marL="0" indent="0">
              <a:buNone/>
            </a:pPr>
            <a:r>
              <a:rPr lang="en-US" sz="2000" dirty="0"/>
              <a:t>she/her/hers</a:t>
            </a:r>
          </a:p>
          <a:p>
            <a:pPr marL="0" indent="0">
              <a:buNone/>
            </a:pPr>
            <a:r>
              <a:rPr lang="en-US" sz="2400" dirty="0"/>
              <a:t>Senior Data Analyst, University Analytics &amp; Institutional Research, University of Arizona</a:t>
            </a:r>
          </a:p>
          <a:p>
            <a:pPr marL="0" indent="0">
              <a:buNone/>
            </a:pPr>
            <a:r>
              <a:rPr lang="en-US" sz="2400" dirty="0"/>
              <a:t>Adjunct Faculty, College for Creative Studies</a:t>
            </a:r>
          </a:p>
          <a:p>
            <a:pPr marL="0" indent="0">
              <a:buNone/>
            </a:pPr>
            <a:endParaRPr lang="en-US" dirty="0"/>
          </a:p>
        </p:txBody>
      </p:sp>
      <p:pic>
        <p:nvPicPr>
          <p:cNvPr id="3074" name="Picture 2">
            <a:extLst>
              <a:ext uri="{FF2B5EF4-FFF2-40B4-BE49-F238E27FC236}">
                <a16:creationId xmlns:a16="http://schemas.microsoft.com/office/drawing/2014/main" id="{4495077C-E261-40E4-8746-C33486B136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25" r="7629" b="4"/>
          <a:stretch/>
        </p:blipFill>
        <p:spPr bwMode="auto">
          <a:xfrm>
            <a:off x="1115291" y="1255183"/>
            <a:ext cx="4347635" cy="4347635"/>
          </a:xfrm>
          <a:custGeom>
            <a:avLst/>
            <a:gdLst/>
            <a:ahLst/>
            <a:cxnLst/>
            <a:rect l="l" t="t" r="r" b="b"/>
            <a:pathLst>
              <a:path w="4291285" h="4291285">
                <a:moveTo>
                  <a:pt x="2145643" y="0"/>
                </a:moveTo>
                <a:lnTo>
                  <a:pt x="4291285" y="2145643"/>
                </a:lnTo>
                <a:lnTo>
                  <a:pt x="2145643" y="4291285"/>
                </a:lnTo>
                <a:lnTo>
                  <a:pt x="0" y="21456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971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88A-4824-4A29-ADD9-8CFCC321EE86}"/>
              </a:ext>
            </a:extLst>
          </p:cNvPr>
          <p:cNvSpPr>
            <a:spLocks noGrp="1"/>
          </p:cNvSpPr>
          <p:nvPr>
            <p:ph type="title"/>
          </p:nvPr>
        </p:nvSpPr>
        <p:spPr>
          <a:xfrm>
            <a:off x="643467" y="321734"/>
            <a:ext cx="10905066" cy="1135737"/>
          </a:xfrm>
        </p:spPr>
        <p:txBody>
          <a:bodyPr>
            <a:normAutofit/>
          </a:bodyPr>
          <a:lstStyle/>
          <a:p>
            <a:r>
              <a:rPr lang="en-US" sz="3600" dirty="0"/>
              <a:t>References</a:t>
            </a:r>
          </a:p>
        </p:txBody>
      </p:sp>
      <p:sp>
        <p:nvSpPr>
          <p:cNvPr id="3" name="Content Placeholder 2">
            <a:extLst>
              <a:ext uri="{FF2B5EF4-FFF2-40B4-BE49-F238E27FC236}">
                <a16:creationId xmlns:a16="http://schemas.microsoft.com/office/drawing/2014/main" id="{9CD29E42-4D8E-43A2-BF12-9FC55D34DB03}"/>
              </a:ext>
            </a:extLst>
          </p:cNvPr>
          <p:cNvSpPr>
            <a:spLocks noGrp="1"/>
          </p:cNvSpPr>
          <p:nvPr>
            <p:ph idx="1"/>
          </p:nvPr>
        </p:nvSpPr>
        <p:spPr>
          <a:xfrm>
            <a:off x="1014060" y="1782981"/>
            <a:ext cx="9904908" cy="4393982"/>
          </a:xfrm>
        </p:spPr>
        <p:txBody>
          <a:bodyPr>
            <a:normAutofit/>
          </a:bodyPr>
          <a:lstStyle/>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51884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F413-5848-4FF9-90FF-F4D1B37E4837}"/>
              </a:ext>
            </a:extLst>
          </p:cNvPr>
          <p:cNvSpPr>
            <a:spLocks noGrp="1"/>
          </p:cNvSpPr>
          <p:nvPr>
            <p:ph type="title"/>
          </p:nvPr>
        </p:nvSpPr>
        <p:spPr>
          <a:xfrm>
            <a:off x="643467" y="321734"/>
            <a:ext cx="10905066" cy="1135737"/>
          </a:xfrm>
        </p:spPr>
        <p:txBody>
          <a:bodyPr>
            <a:normAutofit/>
          </a:bodyPr>
          <a:lstStyle/>
          <a:p>
            <a:r>
              <a:rPr lang="en-US" sz="3600" dirty="0"/>
              <a:t>Learning Outcomes</a:t>
            </a:r>
          </a:p>
        </p:txBody>
      </p:sp>
      <p:sp>
        <p:nvSpPr>
          <p:cNvPr id="3" name="Content Placeholder 2">
            <a:extLst>
              <a:ext uri="{FF2B5EF4-FFF2-40B4-BE49-F238E27FC236}">
                <a16:creationId xmlns:a16="http://schemas.microsoft.com/office/drawing/2014/main" id="{A366A98A-E3CA-4E30-9B3F-09E95FB08DB4}"/>
              </a:ext>
            </a:extLst>
          </p:cNvPr>
          <p:cNvSpPr>
            <a:spLocks noGrp="1"/>
          </p:cNvSpPr>
          <p:nvPr>
            <p:ph idx="1"/>
          </p:nvPr>
        </p:nvSpPr>
        <p:spPr>
          <a:xfrm>
            <a:off x="643467" y="1782981"/>
            <a:ext cx="10905066" cy="4393982"/>
          </a:xfrm>
        </p:spPr>
        <p:txBody>
          <a:bodyPr>
            <a:normAutofit/>
          </a:bodyPr>
          <a:lstStyle/>
          <a:p>
            <a:pPr>
              <a:buFont typeface="Arial" panose="020B0604020202020204" pitchFamily="34" charset="0"/>
              <a:buChar char="•"/>
            </a:pPr>
            <a:r>
              <a:rPr lang="en-US" dirty="0"/>
              <a:t>Prepare data for a text analysis in R</a:t>
            </a:r>
          </a:p>
          <a:p>
            <a:pPr>
              <a:buFont typeface="Arial" panose="020B0604020202020204" pitchFamily="34" charset="0"/>
              <a:buChar char="•"/>
            </a:pPr>
            <a:r>
              <a:rPr lang="en-US" dirty="0"/>
              <a:t>Conduct text mining in R</a:t>
            </a:r>
          </a:p>
          <a:p>
            <a:pPr>
              <a:buFont typeface="Arial" panose="020B0604020202020204" pitchFamily="34" charset="0"/>
              <a:buChar char="•"/>
            </a:pPr>
            <a:r>
              <a:rPr lang="en-US" dirty="0"/>
              <a:t>Complete sentiment analysis in R</a:t>
            </a:r>
          </a:p>
        </p:txBody>
      </p:sp>
    </p:spTree>
    <p:extLst>
      <p:ext uri="{BB962C8B-B14F-4D97-AF65-F5344CB8AC3E}">
        <p14:creationId xmlns:p14="http://schemas.microsoft.com/office/powerpoint/2010/main" val="326543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C117-54AE-4231-8219-69E3526E2341}"/>
              </a:ext>
            </a:extLst>
          </p:cNvPr>
          <p:cNvSpPr>
            <a:spLocks noGrp="1"/>
          </p:cNvSpPr>
          <p:nvPr>
            <p:ph type="title"/>
          </p:nvPr>
        </p:nvSpPr>
        <p:spPr/>
        <p:txBody>
          <a:bodyPr>
            <a:normAutofit/>
          </a:bodyPr>
          <a:lstStyle/>
          <a:p>
            <a:r>
              <a:rPr lang="en-US" sz="3600" dirty="0"/>
              <a:t>Day 1 Agenda</a:t>
            </a:r>
          </a:p>
        </p:txBody>
      </p:sp>
      <p:sp>
        <p:nvSpPr>
          <p:cNvPr id="3" name="Content Placeholder 2">
            <a:extLst>
              <a:ext uri="{FF2B5EF4-FFF2-40B4-BE49-F238E27FC236}">
                <a16:creationId xmlns:a16="http://schemas.microsoft.com/office/drawing/2014/main" id="{BDAA0CD9-D632-4B6B-BF3C-73302529A4C9}"/>
              </a:ext>
            </a:extLst>
          </p:cNvPr>
          <p:cNvSpPr>
            <a:spLocks noGrp="1"/>
          </p:cNvSpPr>
          <p:nvPr>
            <p:ph idx="1"/>
          </p:nvPr>
        </p:nvSpPr>
        <p:spPr/>
        <p:txBody>
          <a:bodyPr>
            <a:normAutofit/>
          </a:bodyPr>
          <a:lstStyle/>
          <a:p>
            <a:r>
              <a:rPr lang="en-US" dirty="0"/>
              <a:t>Introduction to Text &amp; Sentiment Analysis</a:t>
            </a:r>
          </a:p>
          <a:p>
            <a:r>
              <a:rPr lang="en-US" dirty="0"/>
              <a:t>R Set-Up</a:t>
            </a:r>
          </a:p>
          <a:p>
            <a:r>
              <a:rPr lang="en-US" dirty="0"/>
              <a:t>Data Processing</a:t>
            </a:r>
          </a:p>
          <a:p>
            <a:r>
              <a:rPr lang="en-US" dirty="0"/>
              <a:t>Tokenizing</a:t>
            </a:r>
          </a:p>
          <a:p>
            <a:r>
              <a:rPr lang="en-US" dirty="0"/>
              <a:t>Word Frequencies </a:t>
            </a:r>
          </a:p>
          <a:p>
            <a:r>
              <a:rPr lang="en-US" dirty="0"/>
              <a:t>Questions</a:t>
            </a:r>
          </a:p>
        </p:txBody>
      </p:sp>
    </p:spTree>
    <p:extLst>
      <p:ext uri="{BB962C8B-B14F-4D97-AF65-F5344CB8AC3E}">
        <p14:creationId xmlns:p14="http://schemas.microsoft.com/office/powerpoint/2010/main" val="191675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6C8D-C7C5-44B9-B201-1F96B16478C5}"/>
              </a:ext>
            </a:extLst>
          </p:cNvPr>
          <p:cNvSpPr>
            <a:spLocks noGrp="1"/>
          </p:cNvSpPr>
          <p:nvPr>
            <p:ph type="ctrTitle"/>
          </p:nvPr>
        </p:nvSpPr>
        <p:spPr/>
        <p:txBody>
          <a:bodyPr/>
          <a:lstStyle/>
          <a:p>
            <a:r>
              <a:rPr lang="en-US" dirty="0"/>
              <a:t>What is text analysis?</a:t>
            </a:r>
          </a:p>
        </p:txBody>
      </p:sp>
      <p:sp>
        <p:nvSpPr>
          <p:cNvPr id="4" name="Subtitle 3">
            <a:extLst>
              <a:ext uri="{FF2B5EF4-FFF2-40B4-BE49-F238E27FC236}">
                <a16:creationId xmlns:a16="http://schemas.microsoft.com/office/drawing/2014/main" id="{A4895290-8209-4102-B8F4-2A8AD83C8F4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9207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DD11-BDBF-4438-A86A-88C077BFDD6A}"/>
              </a:ext>
            </a:extLst>
          </p:cNvPr>
          <p:cNvSpPr>
            <a:spLocks noGrp="1"/>
          </p:cNvSpPr>
          <p:nvPr>
            <p:ph type="ctrTitle"/>
          </p:nvPr>
        </p:nvSpPr>
        <p:spPr/>
        <p:txBody>
          <a:bodyPr/>
          <a:lstStyle/>
          <a:p>
            <a:r>
              <a:rPr lang="en-US" dirty="0"/>
              <a:t>What is sentiment analysis?</a:t>
            </a:r>
          </a:p>
        </p:txBody>
      </p:sp>
      <p:sp>
        <p:nvSpPr>
          <p:cNvPr id="4" name="Subtitle 3">
            <a:extLst>
              <a:ext uri="{FF2B5EF4-FFF2-40B4-BE49-F238E27FC236}">
                <a16:creationId xmlns:a16="http://schemas.microsoft.com/office/drawing/2014/main" id="{9899B9B8-42D3-420C-B136-760653B0EA3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441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A0B0-4B45-43E2-8946-767BD898F096}"/>
              </a:ext>
            </a:extLst>
          </p:cNvPr>
          <p:cNvSpPr>
            <a:spLocks noGrp="1"/>
          </p:cNvSpPr>
          <p:nvPr>
            <p:ph type="ctrTitle"/>
          </p:nvPr>
        </p:nvSpPr>
        <p:spPr/>
        <p:txBody>
          <a:bodyPr/>
          <a:lstStyle/>
          <a:p>
            <a:r>
              <a:rPr lang="en-US" dirty="0"/>
              <a:t>Why is it useful?</a:t>
            </a:r>
          </a:p>
        </p:txBody>
      </p:sp>
      <p:sp>
        <p:nvSpPr>
          <p:cNvPr id="3" name="Content Placeholder 2">
            <a:extLst>
              <a:ext uri="{FF2B5EF4-FFF2-40B4-BE49-F238E27FC236}">
                <a16:creationId xmlns:a16="http://schemas.microsoft.com/office/drawing/2014/main" id="{8CC0829B-D692-4887-BF13-96FB84145A6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3693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186A01D-08FB-4F8C-AF97-9DD16D3655A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43942" y="460586"/>
            <a:ext cx="990411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4A50008-FECC-4FDA-94B7-D1B3FA56D450}"/>
              </a:ext>
            </a:extLst>
          </p:cNvPr>
          <p:cNvSpPr/>
          <p:nvPr/>
        </p:nvSpPr>
        <p:spPr>
          <a:xfrm>
            <a:off x="0" y="6610231"/>
            <a:ext cx="8322802" cy="261610"/>
          </a:xfrm>
          <a:prstGeom prst="rect">
            <a:avLst/>
          </a:prstGeom>
        </p:spPr>
        <p:txBody>
          <a:bodyPr wrap="square">
            <a:spAutoFit/>
          </a:bodyPr>
          <a:lstStyle/>
          <a:p>
            <a:r>
              <a:rPr lang="en-US" sz="1100" dirty="0">
                <a:solidFill>
                  <a:srgbClr val="8B8B8B"/>
                </a:solidFill>
              </a:rPr>
              <a:t>Illustrations from the </a:t>
            </a:r>
            <a:r>
              <a:rPr lang="en-US" sz="1100" dirty="0" err="1">
                <a:solidFill>
                  <a:srgbClr val="8B8B8B"/>
                </a:solidFill>
                <a:hlinkClick r:id="rId4">
                  <a:extLst>
                    <a:ext uri="{A12FA001-AC4F-418D-AE19-62706E023703}">
                      <ahyp:hlinkClr xmlns:ahyp="http://schemas.microsoft.com/office/drawing/2018/hyperlinkcolor" val="tx"/>
                    </a:ext>
                  </a:extLst>
                </a:hlinkClick>
              </a:rPr>
              <a:t>Openscapes</a:t>
            </a:r>
            <a:r>
              <a:rPr lang="en-US" sz="1100" dirty="0">
                <a:solidFill>
                  <a:srgbClr val="8B8B8B"/>
                </a:solidFill>
              </a:rPr>
              <a:t> blog </a:t>
            </a:r>
            <a:r>
              <a:rPr lang="en-US" sz="1100" i="1" dirty="0">
                <a:solidFill>
                  <a:srgbClr val="8B8B8B"/>
                </a:solidFill>
                <a:hlinkClick r:id="rId5">
                  <a:extLst>
                    <a:ext uri="{A12FA001-AC4F-418D-AE19-62706E023703}">
                      <ahyp:hlinkClr xmlns:ahyp="http://schemas.microsoft.com/office/drawing/2018/hyperlinkcolor" val="tx"/>
                    </a:ext>
                  </a:extLst>
                </a:hlinkClick>
              </a:rPr>
              <a:t>Tidy Data for reproducibility, efficiency, and collaboration</a:t>
            </a:r>
            <a:r>
              <a:rPr lang="en-US" sz="1100" dirty="0">
                <a:solidFill>
                  <a:srgbClr val="8B8B8B"/>
                </a:solidFill>
              </a:rPr>
              <a:t> by Julia Lowndes and Allison Horst</a:t>
            </a:r>
          </a:p>
        </p:txBody>
      </p:sp>
    </p:spTree>
    <p:extLst>
      <p:ext uri="{BB962C8B-B14F-4D97-AF65-F5344CB8AC3E}">
        <p14:creationId xmlns:p14="http://schemas.microsoft.com/office/powerpoint/2010/main" val="3685208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8286-B7CA-4F35-89FA-F6178820F7C2}"/>
              </a:ext>
            </a:extLst>
          </p:cNvPr>
          <p:cNvSpPr>
            <a:spLocks noGrp="1"/>
          </p:cNvSpPr>
          <p:nvPr>
            <p:ph type="title"/>
          </p:nvPr>
        </p:nvSpPr>
        <p:spPr/>
        <p:txBody>
          <a:bodyPr>
            <a:normAutofit/>
          </a:bodyPr>
          <a:lstStyle/>
          <a:p>
            <a:r>
              <a:rPr lang="en-US" sz="3600" dirty="0"/>
              <a:t>R Setup</a:t>
            </a:r>
          </a:p>
        </p:txBody>
      </p:sp>
      <p:sp>
        <p:nvSpPr>
          <p:cNvPr id="3" name="Content Placeholder 2">
            <a:extLst>
              <a:ext uri="{FF2B5EF4-FFF2-40B4-BE49-F238E27FC236}">
                <a16:creationId xmlns:a16="http://schemas.microsoft.com/office/drawing/2014/main" id="{D594763D-F8F1-4390-8C8F-6443B90B59F6}"/>
              </a:ext>
            </a:extLst>
          </p:cNvPr>
          <p:cNvSpPr>
            <a:spLocks noGrp="1"/>
          </p:cNvSpPr>
          <p:nvPr>
            <p:ph idx="1"/>
          </p:nvPr>
        </p:nvSpPr>
        <p:spPr/>
        <p:txBody>
          <a:bodyPr>
            <a:normAutofit/>
          </a:bodyPr>
          <a:lstStyle/>
          <a:p>
            <a:pPr marL="0" indent="0">
              <a:buNone/>
            </a:pPr>
            <a:r>
              <a:rPr lang="en-US" b="1" dirty="0"/>
              <a:t>General Setup</a:t>
            </a:r>
            <a:endParaRPr lang="en-US" b="1" dirty="0">
              <a:hlinkClick r:id="rId3"/>
            </a:endParaRPr>
          </a:p>
          <a:p>
            <a:r>
              <a:rPr lang="en-US" dirty="0">
                <a:hlinkClick r:id="rId3"/>
              </a:rPr>
              <a:t>R Markdown</a:t>
            </a:r>
            <a:endParaRPr lang="en-US" dirty="0"/>
          </a:p>
          <a:p>
            <a:r>
              <a:rPr lang="en-US" dirty="0" err="1"/>
              <a:t>tidyverse</a:t>
            </a:r>
            <a:r>
              <a:rPr lang="en-US" dirty="0"/>
              <a:t> package</a:t>
            </a:r>
          </a:p>
          <a:p>
            <a:r>
              <a:rPr lang="en-US" dirty="0" err="1"/>
              <a:t>tidytext</a:t>
            </a:r>
            <a:r>
              <a:rPr lang="en-US" dirty="0"/>
              <a:t> package</a:t>
            </a:r>
          </a:p>
          <a:p>
            <a:r>
              <a:rPr lang="en-US" dirty="0"/>
              <a:t>Text data</a:t>
            </a:r>
          </a:p>
          <a:p>
            <a:endParaRPr lang="en-US" dirty="0"/>
          </a:p>
        </p:txBody>
      </p:sp>
      <p:sp>
        <p:nvSpPr>
          <p:cNvPr id="4" name="Content Placeholder 3">
            <a:extLst>
              <a:ext uri="{FF2B5EF4-FFF2-40B4-BE49-F238E27FC236}">
                <a16:creationId xmlns:a16="http://schemas.microsoft.com/office/drawing/2014/main" id="{9CF57461-3B39-405F-B0EC-CF7B9C46B13A}"/>
              </a:ext>
            </a:extLst>
          </p:cNvPr>
          <p:cNvSpPr>
            <a:spLocks noGrp="1"/>
          </p:cNvSpPr>
          <p:nvPr>
            <p:ph idx="13"/>
          </p:nvPr>
        </p:nvSpPr>
        <p:spPr/>
        <p:txBody>
          <a:bodyPr>
            <a:normAutofit fontScale="92500" lnSpcReduction="10000"/>
          </a:bodyPr>
          <a:lstStyle/>
          <a:p>
            <a:pPr marL="0" indent="0">
              <a:buNone/>
            </a:pPr>
            <a:r>
              <a:rPr lang="en-US" b="1" dirty="0">
                <a:highlight>
                  <a:srgbClr val="FFFF00"/>
                </a:highlight>
              </a:rPr>
              <a:t>Webinar Materials</a:t>
            </a:r>
          </a:p>
          <a:p>
            <a:pPr>
              <a:buFont typeface="Calibri" panose="020F0502020204030204" pitchFamily="34" charset="0"/>
              <a:buChar char="-"/>
            </a:pPr>
            <a:r>
              <a:rPr lang="en-US" dirty="0">
                <a:highlight>
                  <a:srgbClr val="FFFF00"/>
                </a:highlight>
              </a:rPr>
              <a:t>code</a:t>
            </a:r>
          </a:p>
          <a:p>
            <a:pPr lvl="1">
              <a:buFont typeface="Calibri" panose="020F0502020204030204" pitchFamily="34" charset="0"/>
              <a:buChar char="-"/>
            </a:pPr>
            <a:r>
              <a:rPr lang="en-US" dirty="0">
                <a:highlight>
                  <a:srgbClr val="FFFF00"/>
                </a:highlight>
              </a:rPr>
              <a:t>data-viz-in-r-</a:t>
            </a:r>
            <a:r>
              <a:rPr lang="en-US" dirty="0" err="1">
                <a:highlight>
                  <a:srgbClr val="FFFF00"/>
                </a:highlight>
              </a:rPr>
              <a:t>code.Rmd</a:t>
            </a:r>
            <a:endParaRPr lang="en-US" dirty="0">
              <a:highlight>
                <a:srgbClr val="FFFF00"/>
              </a:highlight>
            </a:endParaRPr>
          </a:p>
          <a:p>
            <a:pPr>
              <a:buFont typeface="Calibri" panose="020F0502020204030204" pitchFamily="34" charset="0"/>
              <a:buChar char="-"/>
            </a:pPr>
            <a:r>
              <a:rPr lang="en-US" dirty="0">
                <a:highlight>
                  <a:srgbClr val="FFFF00"/>
                </a:highlight>
              </a:rPr>
              <a:t>data</a:t>
            </a:r>
          </a:p>
          <a:p>
            <a:pPr lvl="1">
              <a:buFont typeface="Calibri" panose="020F0502020204030204" pitchFamily="34" charset="0"/>
              <a:buChar char="-"/>
            </a:pPr>
            <a:r>
              <a:rPr lang="en-US" dirty="0">
                <a:highlight>
                  <a:srgbClr val="FFFF00"/>
                </a:highlight>
              </a:rPr>
              <a:t>ipeds_2017</a:t>
            </a:r>
          </a:p>
          <a:p>
            <a:pPr lvl="1">
              <a:buFont typeface="Calibri" panose="020F0502020204030204" pitchFamily="34" charset="0"/>
              <a:buChar char="-"/>
            </a:pPr>
            <a:r>
              <a:rPr lang="en-US" dirty="0">
                <a:highlight>
                  <a:srgbClr val="FFFF00"/>
                </a:highlight>
              </a:rPr>
              <a:t>ipeds_2018</a:t>
            </a:r>
          </a:p>
          <a:p>
            <a:pPr lvl="1">
              <a:buFont typeface="Calibri" panose="020F0502020204030204" pitchFamily="34" charset="0"/>
              <a:buChar char="-"/>
            </a:pPr>
            <a:r>
              <a:rPr lang="en-US" dirty="0">
                <a:highlight>
                  <a:srgbClr val="FFFF00"/>
                </a:highlight>
              </a:rPr>
              <a:t>ipeds_2019</a:t>
            </a:r>
          </a:p>
          <a:p>
            <a:pPr lvl="1">
              <a:buFont typeface="Calibri" panose="020F0502020204030204" pitchFamily="34" charset="0"/>
              <a:buChar char="-"/>
            </a:pPr>
            <a:r>
              <a:rPr lang="en-US" dirty="0" err="1">
                <a:highlight>
                  <a:srgbClr val="FFFF00"/>
                </a:highlight>
              </a:rPr>
              <a:t>ipeds_dict</a:t>
            </a:r>
            <a:endParaRPr lang="en-US" dirty="0">
              <a:highlight>
                <a:srgbClr val="FFFF00"/>
              </a:highlight>
            </a:endParaRPr>
          </a:p>
          <a:p>
            <a:pPr>
              <a:buFont typeface="Calibri" panose="020F0502020204030204" pitchFamily="34" charset="0"/>
              <a:buChar char="-"/>
            </a:pPr>
            <a:r>
              <a:rPr lang="en-US" dirty="0">
                <a:highlight>
                  <a:srgbClr val="FFFF00"/>
                </a:highlight>
              </a:rPr>
              <a:t>plots</a:t>
            </a:r>
          </a:p>
          <a:p>
            <a:pPr>
              <a:buFont typeface="Calibri" panose="020F0502020204030204" pitchFamily="34" charset="0"/>
              <a:buChar char="-"/>
            </a:pPr>
            <a:r>
              <a:rPr lang="en-US" dirty="0">
                <a:highlight>
                  <a:srgbClr val="FFFF00"/>
                </a:highlight>
              </a:rPr>
              <a:t>.here</a:t>
            </a:r>
          </a:p>
          <a:p>
            <a:pPr>
              <a:buFont typeface="Calibri" panose="020F0502020204030204" pitchFamily="34" charset="0"/>
              <a:buChar char="-"/>
            </a:pPr>
            <a:r>
              <a:rPr lang="en-US" dirty="0">
                <a:highlight>
                  <a:srgbClr val="FFFF00"/>
                </a:highlight>
              </a:rPr>
              <a:t>README.txt</a:t>
            </a:r>
          </a:p>
        </p:txBody>
      </p:sp>
    </p:spTree>
    <p:extLst>
      <p:ext uri="{BB962C8B-B14F-4D97-AF65-F5344CB8AC3E}">
        <p14:creationId xmlns:p14="http://schemas.microsoft.com/office/powerpoint/2010/main" val="1723584121"/>
      </p:ext>
    </p:extLst>
  </p:cSld>
  <p:clrMapOvr>
    <a:masterClrMapping/>
  </p:clrMapOvr>
</p:sld>
</file>

<file path=ppt/theme/theme1.xml><?xml version="1.0" encoding="utf-8"?>
<a:theme xmlns:a="http://schemas.openxmlformats.org/drawingml/2006/main" name="1_Office Theme">
  <a:themeElements>
    <a:clrScheme name="Custom 1">
      <a:dk1>
        <a:srgbClr val="002045"/>
      </a:dk1>
      <a:lt1>
        <a:srgbClr val="FFFFFF"/>
      </a:lt1>
      <a:dk2>
        <a:srgbClr val="002045"/>
      </a:dk2>
      <a:lt2>
        <a:srgbClr val="FFFFFF"/>
      </a:lt2>
      <a:accent1>
        <a:srgbClr val="2C7F93"/>
      </a:accent1>
      <a:accent2>
        <a:srgbClr val="59DCE3"/>
      </a:accent2>
      <a:accent3>
        <a:srgbClr val="E5E036"/>
      </a:accent3>
      <a:accent4>
        <a:srgbClr val="F75C45"/>
      </a:accent4>
      <a:accent5>
        <a:srgbClr val="0C2244"/>
      </a:accent5>
      <a:accent6>
        <a:srgbClr val="939598"/>
      </a:accent6>
      <a:hlink>
        <a:srgbClr val="58DBE2"/>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979</TotalTime>
  <Words>1142</Words>
  <Application>Microsoft Office PowerPoint</Application>
  <PresentationFormat>Widescreen</PresentationFormat>
  <Paragraphs>106</Paragraphs>
  <Slides>20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MiloWeb</vt:lpstr>
      <vt:lpstr>1_Office Theme</vt:lpstr>
      <vt:lpstr>Sentiment Analysis in R</vt:lpstr>
      <vt:lpstr>Hello!</vt:lpstr>
      <vt:lpstr>Learning Outcomes</vt:lpstr>
      <vt:lpstr>Day 1 Agenda</vt:lpstr>
      <vt:lpstr>What is text analysis?</vt:lpstr>
      <vt:lpstr>What is sentiment analysis?</vt:lpstr>
      <vt:lpstr>Why is it useful?</vt:lpstr>
      <vt:lpstr>PowerPoint Presentation</vt:lpstr>
      <vt:lpstr>R Setup</vt:lpstr>
      <vt:lpstr>What did we learn today?</vt:lpstr>
      <vt:lpstr>Questions</vt:lpstr>
      <vt:lpstr>Sentiment Analysis in R</vt:lpstr>
      <vt:lpstr>Learning Outcomes</vt:lpstr>
      <vt:lpstr>Day 2 Agenda</vt:lpstr>
      <vt:lpstr>Quick Recap</vt:lpstr>
      <vt:lpstr>What insights can be gained from text and sentiment analysis?</vt:lpstr>
      <vt:lpstr>Where to go next</vt:lpstr>
      <vt:lpstr>What did we learn today?</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in R</dc:title>
  <dc:creator>Schilling, Jenn - (jaschilling)</dc:creator>
  <cp:lastModifiedBy>Jenn Schilling</cp:lastModifiedBy>
  <cp:revision>113</cp:revision>
  <dcterms:created xsi:type="dcterms:W3CDTF">2021-03-06T21:07:36Z</dcterms:created>
  <dcterms:modified xsi:type="dcterms:W3CDTF">2021-09-16T23:41:00Z</dcterms:modified>
</cp:coreProperties>
</file>