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44" r:id="rId2"/>
    <p:sldId id="263" r:id="rId3"/>
    <p:sldId id="261" r:id="rId4"/>
    <p:sldId id="349" r:id="rId5"/>
    <p:sldId id="350" r:id="rId6"/>
    <p:sldId id="351" r:id="rId7"/>
    <p:sldId id="352" r:id="rId8"/>
    <p:sldId id="262" r:id="rId9"/>
    <p:sldId id="269" r:id="rId10"/>
    <p:sldId id="346" r:id="rId11"/>
    <p:sldId id="345" r:id="rId12"/>
    <p:sldId id="284" r:id="rId13"/>
    <p:sldId id="348" r:id="rId14"/>
    <p:sldId id="286" r:id="rId15"/>
    <p:sldId id="353" r:id="rId16"/>
    <p:sldId id="291" r:id="rId17"/>
    <p:sldId id="342" r:id="rId18"/>
    <p:sldId id="347" r:id="rId19"/>
    <p:sldId id="34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69800" autoAdjust="0"/>
  </p:normalViewPr>
  <p:slideViewPr>
    <p:cSldViewPr snapToGrid="0">
      <p:cViewPr varScale="1">
        <p:scale>
          <a:sx n="79" d="100"/>
          <a:sy n="79" d="100"/>
        </p:scale>
        <p:origin x="18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D064E-05FC-4E18-9D0C-A4994F368CAC}"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0A7C7-CA8D-4C49-BCFB-55E6C5267475}" type="slidenum">
              <a:rPr lang="en-US" smtClean="0"/>
              <a:t>‹#›</a:t>
            </a:fld>
            <a:endParaRPr lang="en-US"/>
          </a:p>
        </p:txBody>
      </p:sp>
    </p:spTree>
    <p:extLst>
      <p:ext uri="{BB962C8B-B14F-4D97-AF65-F5344CB8AC3E}">
        <p14:creationId xmlns:p14="http://schemas.microsoft.com/office/powerpoint/2010/main" val="428236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Your notes 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87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16</a:t>
            </a:fld>
            <a:endParaRPr lang="en-US"/>
          </a:p>
        </p:txBody>
      </p:sp>
    </p:spTree>
    <p:extLst>
      <p:ext uri="{BB962C8B-B14F-4D97-AF65-F5344CB8AC3E}">
        <p14:creationId xmlns:p14="http://schemas.microsoft.com/office/powerpoint/2010/main" val="4098988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17</a:t>
            </a:fld>
            <a:endParaRPr lang="en-US"/>
          </a:p>
        </p:txBody>
      </p:sp>
    </p:spTree>
    <p:extLst>
      <p:ext uri="{BB962C8B-B14F-4D97-AF65-F5344CB8AC3E}">
        <p14:creationId xmlns:p14="http://schemas.microsoft.com/office/powerpoint/2010/main" val="83826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Day 1 of the Sentiment Analysis in R webinar. I’m Jenn Schilling, my pronouns are she/her/hers, and I am so happy you’re here. I am a senior data analyst at the University of Arizona, and an adjunct faculty member at the College for Creative Studies where I teach graduate classes on data visualization. Thank you for being here, and I hope you will find this webinar beneficial. Before I begin, I would like acknowledge that I am on the </a:t>
            </a:r>
            <a:r>
              <a:rPr lang="en-US" b="0" i="0" dirty="0">
                <a:solidFill>
                  <a:srgbClr val="403635"/>
                </a:solidFill>
                <a:effectLst/>
                <a:latin typeface="MiloWeb"/>
              </a:rPr>
              <a:t>ancestral lands of the Tohono O'odham and Pascua Yaqui nations, indigenous peoples who have occupied this land since time immemorial. </a:t>
            </a:r>
          </a:p>
          <a:p>
            <a:endParaRPr lang="en-US" b="0" i="0" dirty="0">
              <a:solidFill>
                <a:srgbClr val="403635"/>
              </a:solidFill>
              <a:effectLst/>
              <a:latin typeface="MiloWeb"/>
            </a:endParaRPr>
          </a:p>
          <a:p>
            <a:r>
              <a:rPr lang="en-US" b="0" i="0" dirty="0">
                <a:solidFill>
                  <a:srgbClr val="403635"/>
                </a:solidFill>
                <a:effectLst/>
                <a:latin typeface="MiloWeb"/>
              </a:rPr>
              <a:t>Territory acknowledgements are one small part of disrupting and dismantling colonial structures.</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a:t>
            </a:fld>
            <a:endParaRPr lang="en-US"/>
          </a:p>
        </p:txBody>
      </p:sp>
    </p:spTree>
    <p:extLst>
      <p:ext uri="{BB962C8B-B14F-4D97-AF65-F5344CB8AC3E}">
        <p14:creationId xmlns:p14="http://schemas.microsoft.com/office/powerpoint/2010/main" val="84176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p>
          <a:p>
            <a:pPr marL="0" marR="0">
              <a:lnSpc>
                <a:spcPct val="107000"/>
              </a:lnSpc>
              <a:spcBef>
                <a:spcPts val="0"/>
              </a:spcBef>
              <a:spcAft>
                <a:spcPts val="0"/>
              </a:spcAft>
            </a:pPr>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Today we will go over…</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3</a:t>
            </a:fld>
            <a:endParaRPr lang="en-US"/>
          </a:p>
        </p:txBody>
      </p:sp>
    </p:spTree>
    <p:extLst>
      <p:ext uri="{BB962C8B-B14F-4D97-AF65-F5344CB8AC3E}">
        <p14:creationId xmlns:p14="http://schemas.microsoft.com/office/powerpoint/2010/main" val="391411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6</a:t>
            </a:fld>
            <a:endParaRPr lang="en-US"/>
          </a:p>
        </p:txBody>
      </p:sp>
    </p:spTree>
    <p:extLst>
      <p:ext uri="{BB962C8B-B14F-4D97-AF65-F5344CB8AC3E}">
        <p14:creationId xmlns:p14="http://schemas.microsoft.com/office/powerpoint/2010/main" val="2234667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8</a:t>
            </a:fld>
            <a:endParaRPr lang="en-US"/>
          </a:p>
        </p:txBody>
      </p:sp>
    </p:spTree>
    <p:extLst>
      <p:ext uri="{BB962C8B-B14F-4D97-AF65-F5344CB8AC3E}">
        <p14:creationId xmlns:p14="http://schemas.microsoft.com/office/powerpoint/2010/main" val="268660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Your notes 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41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Day 2 of the Sentiment Analysis in R webinar. I’m so happy you’re here.</a:t>
            </a:r>
          </a:p>
          <a:p>
            <a:pPr marL="0" marR="0">
              <a:lnSpc>
                <a:spcPct val="107000"/>
              </a:lnSpc>
              <a:spcBef>
                <a:spcPts val="0"/>
              </a:spcBef>
              <a:spcAft>
                <a:spcPts val="0"/>
              </a:spcAft>
            </a:pPr>
            <a:r>
              <a:rPr lang="en-US" sz="1800" dirty="0">
                <a:solidFill>
                  <a:srgbClr val="545E6B"/>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endParaRPr lang="en-US" dirty="0"/>
          </a:p>
          <a:p>
            <a:endParaRPr lang="en-US" dirty="0"/>
          </a:p>
          <a:p>
            <a:r>
              <a:rPr lang="en-US" dirty="0"/>
              <a:t>Here’s today’s agenda…</a:t>
            </a:r>
          </a:p>
        </p:txBody>
      </p:sp>
      <p:sp>
        <p:nvSpPr>
          <p:cNvPr id="4" name="Slide Number Placeholder 3"/>
          <p:cNvSpPr>
            <a:spLocks noGrp="1"/>
          </p:cNvSpPr>
          <p:nvPr>
            <p:ph type="sldNum" sz="quarter" idx="5"/>
          </p:nvPr>
        </p:nvSpPr>
        <p:spPr/>
        <p:txBody>
          <a:bodyPr/>
          <a:lstStyle/>
          <a:p>
            <a:fld id="{3C20A7C7-CA8D-4C49-BCFB-55E6C5267475}" type="slidenum">
              <a:rPr lang="en-US" smtClean="0"/>
              <a:t>12</a:t>
            </a:fld>
            <a:endParaRPr lang="en-US"/>
          </a:p>
        </p:txBody>
      </p:sp>
    </p:spTree>
    <p:extLst>
      <p:ext uri="{BB962C8B-B14F-4D97-AF65-F5344CB8AC3E}">
        <p14:creationId xmlns:p14="http://schemas.microsoft.com/office/powerpoint/2010/main" val="4038417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13</a:t>
            </a:fld>
            <a:endParaRPr lang="en-US"/>
          </a:p>
        </p:txBody>
      </p:sp>
    </p:spTree>
    <p:extLst>
      <p:ext uri="{BB962C8B-B14F-4D97-AF65-F5344CB8AC3E}">
        <p14:creationId xmlns:p14="http://schemas.microsoft.com/office/powerpoint/2010/main" val="1363480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14</a:t>
            </a:fld>
            <a:endParaRPr lang="en-US"/>
          </a:p>
        </p:txBody>
      </p:sp>
    </p:spTree>
    <p:extLst>
      <p:ext uri="{BB962C8B-B14F-4D97-AF65-F5344CB8AC3E}">
        <p14:creationId xmlns:p14="http://schemas.microsoft.com/office/powerpoint/2010/main" val="3336625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solidFill>
          <a:srgbClr val="002145"/>
        </a:solidFill>
        <a:effectLst/>
      </p:bgPr>
    </p:bg>
    <p:spTree>
      <p:nvGrpSpPr>
        <p:cNvPr id="1" name=""/>
        <p:cNvGrpSpPr/>
        <p:nvPr/>
      </p:nvGrpSpPr>
      <p:grpSpPr>
        <a:xfrm>
          <a:off x="0" y="0"/>
          <a:ext cx="0" cy="0"/>
          <a:chOff x="0" y="0"/>
          <a:chExt cx="0" cy="0"/>
        </a:xfrm>
      </p:grpSpPr>
      <p:pic>
        <p:nvPicPr>
          <p:cNvPr id="10" name="Picture 9" descr="AIR">
            <a:extLst>
              <a:ext uri="{FF2B5EF4-FFF2-40B4-BE49-F238E27FC236}">
                <a16:creationId xmlns:a16="http://schemas.microsoft.com/office/drawing/2014/main" id="{CCE145F4-7517-E94E-97D3-33C9E1C53FE5}"/>
              </a:ext>
            </a:extLst>
          </p:cNvPr>
          <p:cNvPicPr>
            <a:picLocks noChangeAspect="1"/>
          </p:cNvPicPr>
          <p:nvPr userDrawn="1"/>
        </p:nvPicPr>
        <p:blipFill>
          <a:blip r:embed="rId2"/>
          <a:stretch>
            <a:fillRect/>
          </a:stretch>
        </p:blipFill>
        <p:spPr>
          <a:xfrm>
            <a:off x="1206821" y="608516"/>
            <a:ext cx="1131724" cy="480509"/>
          </a:xfrm>
          <a:prstGeom prst="rect">
            <a:avLst/>
          </a:prstGeom>
        </p:spPr>
      </p:pic>
      <p:sp>
        <p:nvSpPr>
          <p:cNvPr id="11" name="Title 1">
            <a:extLst>
              <a:ext uri="{FF2B5EF4-FFF2-40B4-BE49-F238E27FC236}">
                <a16:creationId xmlns:a16="http://schemas.microsoft.com/office/drawing/2014/main" id="{997F49E3-3ECC-B548-9ECA-B55485ED45F4}"/>
              </a:ext>
            </a:extLst>
          </p:cNvPr>
          <p:cNvSpPr>
            <a:spLocks noGrp="1"/>
          </p:cNvSpPr>
          <p:nvPr>
            <p:ph type="ctrTitle" hasCustomPrompt="1"/>
          </p:nvPr>
        </p:nvSpPr>
        <p:spPr>
          <a:xfrm>
            <a:off x="1058687" y="1241854"/>
            <a:ext cx="10062100" cy="2252589"/>
          </a:xfrm>
        </p:spPr>
        <p:txBody>
          <a:bodyPr anchor="b">
            <a:normAutofit/>
          </a:bodyPr>
          <a:lstStyle>
            <a:lvl1pPr algn="l">
              <a:defRPr sz="5000" b="1">
                <a:solidFill>
                  <a:srgbClr val="E5E135"/>
                </a:solidFill>
                <a:latin typeface="+mn-lt"/>
              </a:defRPr>
            </a:lvl1pPr>
          </a:lstStyle>
          <a:p>
            <a:r>
              <a:rPr lang="en-US"/>
              <a:t>Insert Title Here</a:t>
            </a:r>
          </a:p>
        </p:txBody>
      </p:sp>
      <p:sp>
        <p:nvSpPr>
          <p:cNvPr id="12" name="Subtitle 2">
            <a:extLst>
              <a:ext uri="{FF2B5EF4-FFF2-40B4-BE49-F238E27FC236}">
                <a16:creationId xmlns:a16="http://schemas.microsoft.com/office/drawing/2014/main" id="{CAB37339-8F69-CF44-B0DD-6158C6794F40}"/>
              </a:ext>
            </a:extLst>
          </p:cNvPr>
          <p:cNvSpPr>
            <a:spLocks noGrp="1"/>
          </p:cNvSpPr>
          <p:nvPr>
            <p:ph type="subTitle" idx="1" hasCustomPrompt="1"/>
          </p:nvPr>
        </p:nvSpPr>
        <p:spPr>
          <a:xfrm>
            <a:off x="1061012" y="3769541"/>
            <a:ext cx="6248010" cy="1672542"/>
          </a:xfrm>
        </p:spPr>
        <p:txBody>
          <a:bodyPr>
            <a:noAutofit/>
          </a:bodyPr>
          <a:lstStyle>
            <a:lvl1pPr marL="0" indent="0" algn="l">
              <a:lnSpc>
                <a:spcPts val="15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Subhead Here</a:t>
            </a:r>
          </a:p>
        </p:txBody>
      </p:sp>
    </p:spTree>
    <p:extLst>
      <p:ext uri="{BB962C8B-B14F-4D97-AF65-F5344CB8AC3E}">
        <p14:creationId xmlns:p14="http://schemas.microsoft.com/office/powerpoint/2010/main" val="360273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00214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695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rgbClr val="00708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57118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rgbClr val="00708F"/>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726043-5855-864B-B68D-1285AEDE5BA6}"/>
              </a:ext>
            </a:extLst>
          </p:cNvPr>
          <p:cNvSpPr>
            <a:spLocks noGrp="1"/>
          </p:cNvSpPr>
          <p:nvPr>
            <p:ph type="title" hasCustomPrompt="1"/>
          </p:nvPr>
        </p:nvSpPr>
        <p:spPr>
          <a:xfrm>
            <a:off x="1055619" y="2130914"/>
            <a:ext cx="7948896" cy="2853068"/>
          </a:xfrm>
        </p:spPr>
        <p:txBody>
          <a:bodyPr>
            <a:normAutofit/>
          </a:bodyPr>
          <a:lstStyle>
            <a:lvl1pPr>
              <a:defRPr sz="4800" b="0">
                <a:solidFill>
                  <a:schemeClr val="bg1"/>
                </a:solidFill>
              </a:defRPr>
            </a:lvl1pPr>
          </a:lstStyle>
          <a:p>
            <a:pPr lvl="0"/>
            <a:r>
              <a:rPr lang="en-US" dirty="0"/>
              <a:t>Section Divider</a:t>
            </a:r>
          </a:p>
        </p:txBody>
      </p:sp>
      <p:pic>
        <p:nvPicPr>
          <p:cNvPr id="11" name="Picture 10" descr="AIR">
            <a:extLst>
              <a:ext uri="{FF2B5EF4-FFF2-40B4-BE49-F238E27FC236}">
                <a16:creationId xmlns:a16="http://schemas.microsoft.com/office/drawing/2014/main" id="{458FBFE0-AB0C-3446-B412-C5A596332D97}"/>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6472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Slide">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rgbClr val="002145"/>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rgbClr val="00214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pic>
        <p:nvPicPr>
          <p:cNvPr id="5" name="Picture 4" descr="AIR">
            <a:extLst>
              <a:ext uri="{FF2B5EF4-FFF2-40B4-BE49-F238E27FC236}">
                <a16:creationId xmlns:a16="http://schemas.microsoft.com/office/drawing/2014/main" id="{5E2CE73A-0329-4F4A-B09C-2AFD0D4BAD5A}"/>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39646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0DD76E-8D07-AD47-AEB2-15C855816262}"/>
              </a:ext>
              <a:ext uri="{C183D7F6-B498-43B3-948B-1728B52AA6E4}">
                <adec:decorative xmlns:adec="http://schemas.microsoft.com/office/drawing/2017/decorative" val="1"/>
              </a:ext>
            </a:extLst>
          </p:cNvPr>
          <p:cNvSpPr/>
          <p:nvPr userDrawn="1"/>
        </p:nvSpPr>
        <p:spPr>
          <a:xfrm>
            <a:off x="6109479" y="0"/>
            <a:ext cx="60960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F2FAE-30D3-AA4D-BC8F-4AF33B375954}"/>
              </a:ext>
            </a:extLst>
          </p:cNvPr>
          <p:cNvSpPr>
            <a:spLocks noGrp="1"/>
          </p:cNvSpPr>
          <p:nvPr>
            <p:ph type="title"/>
          </p:nvPr>
        </p:nvSpPr>
        <p:spPr>
          <a:xfrm>
            <a:off x="610546" y="411619"/>
            <a:ext cx="10743254" cy="1060719"/>
          </a:xfrm>
        </p:spPr>
        <p:txBody>
          <a:bodyPr/>
          <a:lstStyle/>
          <a:p>
            <a:r>
              <a:rPr lang="en-US" dirty="0"/>
              <a:t>Click to edit Master title style</a:t>
            </a:r>
          </a:p>
        </p:txBody>
      </p:sp>
      <p:sp>
        <p:nvSpPr>
          <p:cNvPr id="13" name="Section 1 Header">
            <a:extLst>
              <a:ext uri="{FF2B5EF4-FFF2-40B4-BE49-F238E27FC236}">
                <a16:creationId xmlns:a16="http://schemas.microsoft.com/office/drawing/2014/main" id="{7101C711-08C4-8B40-8040-043E3C34DFA0}"/>
              </a:ext>
            </a:extLst>
          </p:cNvPr>
          <p:cNvSpPr>
            <a:spLocks noGrp="1"/>
          </p:cNvSpPr>
          <p:nvPr>
            <p:ph type="body" sz="quarter" idx="23" hasCustomPrompt="1"/>
          </p:nvPr>
        </p:nvSpPr>
        <p:spPr>
          <a:xfrm>
            <a:off x="610546" y="1515143"/>
            <a:ext cx="4954885" cy="533400"/>
          </a:xfrm>
        </p:spPr>
        <p:txBody>
          <a:bodyPr anchor="ctr">
            <a:noAutofit/>
          </a:bodyPr>
          <a:lstStyle>
            <a:lvl1pPr marL="0" indent="0" algn="ctr">
              <a:buNone/>
              <a:defRPr sz="2500">
                <a:solidFill>
                  <a:schemeClr val="tx1"/>
                </a:solidFill>
              </a:defRPr>
            </a:lvl1pPr>
          </a:lstStyle>
          <a:p>
            <a:pPr lvl="0"/>
            <a:r>
              <a:rPr lang="en-US" dirty="0"/>
              <a:t>Basic Knowledge of Process</a:t>
            </a:r>
          </a:p>
        </p:txBody>
      </p:sp>
      <p:sp>
        <p:nvSpPr>
          <p:cNvPr id="26" name="Text Placeholder 2">
            <a:extLst>
              <a:ext uri="{FF2B5EF4-FFF2-40B4-BE49-F238E27FC236}">
                <a16:creationId xmlns:a16="http://schemas.microsoft.com/office/drawing/2014/main" id="{1745A66E-DC4E-5A43-A13D-3A3A4677FDDE}"/>
              </a:ext>
            </a:extLst>
          </p:cNvPr>
          <p:cNvSpPr>
            <a:spLocks noGrp="1"/>
          </p:cNvSpPr>
          <p:nvPr>
            <p:ph type="body" sz="quarter" idx="33" hasCustomPrompt="1"/>
          </p:nvPr>
        </p:nvSpPr>
        <p:spPr>
          <a:xfrm>
            <a:off x="615950"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1" name="Text Placeholder 12">
            <a:extLst>
              <a:ext uri="{FF2B5EF4-FFF2-40B4-BE49-F238E27FC236}">
                <a16:creationId xmlns:a16="http://schemas.microsoft.com/office/drawing/2014/main" id="{E89A3236-6F55-F74C-8F4C-2FA496AF4682}"/>
              </a:ext>
            </a:extLst>
          </p:cNvPr>
          <p:cNvSpPr>
            <a:spLocks noGrp="1"/>
          </p:cNvSpPr>
          <p:nvPr>
            <p:ph type="body" sz="quarter" idx="25" hasCustomPrompt="1"/>
          </p:nvPr>
        </p:nvSpPr>
        <p:spPr>
          <a:xfrm>
            <a:off x="1537359"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28" name="Text Placeholder 2">
            <a:extLst>
              <a:ext uri="{FF2B5EF4-FFF2-40B4-BE49-F238E27FC236}">
                <a16:creationId xmlns:a16="http://schemas.microsoft.com/office/drawing/2014/main" id="{F31DC342-D7D2-D44B-9F66-D5A40C1097F3}"/>
              </a:ext>
            </a:extLst>
          </p:cNvPr>
          <p:cNvSpPr>
            <a:spLocks noGrp="1"/>
          </p:cNvSpPr>
          <p:nvPr>
            <p:ph type="body" sz="quarter" idx="34" hasCustomPrompt="1"/>
          </p:nvPr>
        </p:nvSpPr>
        <p:spPr>
          <a:xfrm>
            <a:off x="610546"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2" name="Text Placeholder 12">
            <a:extLst>
              <a:ext uri="{FF2B5EF4-FFF2-40B4-BE49-F238E27FC236}">
                <a16:creationId xmlns:a16="http://schemas.microsoft.com/office/drawing/2014/main" id="{473AAA15-64C0-EF4C-AE95-344CBBF690D4}"/>
              </a:ext>
            </a:extLst>
          </p:cNvPr>
          <p:cNvSpPr>
            <a:spLocks noGrp="1"/>
          </p:cNvSpPr>
          <p:nvPr>
            <p:ph type="body" sz="quarter" idx="26" hasCustomPrompt="1"/>
          </p:nvPr>
        </p:nvSpPr>
        <p:spPr>
          <a:xfrm>
            <a:off x="1537359"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30" name="Text Placeholder 2">
            <a:extLst>
              <a:ext uri="{FF2B5EF4-FFF2-40B4-BE49-F238E27FC236}">
                <a16:creationId xmlns:a16="http://schemas.microsoft.com/office/drawing/2014/main" id="{E48AF855-1613-B04C-8BC9-4074C7739B64}"/>
              </a:ext>
            </a:extLst>
          </p:cNvPr>
          <p:cNvSpPr>
            <a:spLocks noGrp="1"/>
          </p:cNvSpPr>
          <p:nvPr>
            <p:ph type="body" sz="quarter" idx="35" hasCustomPrompt="1"/>
          </p:nvPr>
        </p:nvSpPr>
        <p:spPr>
          <a:xfrm>
            <a:off x="610546"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3" name="Text Placeholder 12">
            <a:extLst>
              <a:ext uri="{FF2B5EF4-FFF2-40B4-BE49-F238E27FC236}">
                <a16:creationId xmlns:a16="http://schemas.microsoft.com/office/drawing/2014/main" id="{8AC8DE67-A1F7-FA43-B4F7-1B503D6EC9B8}"/>
              </a:ext>
            </a:extLst>
          </p:cNvPr>
          <p:cNvSpPr>
            <a:spLocks noGrp="1"/>
          </p:cNvSpPr>
          <p:nvPr>
            <p:ph type="body" sz="quarter" idx="27" hasCustomPrompt="1"/>
          </p:nvPr>
        </p:nvSpPr>
        <p:spPr>
          <a:xfrm>
            <a:off x="1537359" y="4057649"/>
            <a:ext cx="4028072" cy="679382"/>
          </a:xfrm>
        </p:spPr>
        <p:txBody>
          <a:bodyPr anchor="t">
            <a:noAutofit/>
          </a:bodyPr>
          <a:lstStyle>
            <a:lvl1pPr marL="0" indent="0" algn="l">
              <a:buNone/>
              <a:defRPr sz="1500">
                <a:solidFill>
                  <a:schemeClr val="tx1"/>
                </a:solidFill>
              </a:defRPr>
            </a:lvl1pPr>
          </a:lstStyle>
          <a:p>
            <a:pPr lvl="0"/>
            <a:r>
              <a:rPr lang="en-US"/>
              <a:t>Ability to develop measurable learning outcomes</a:t>
            </a:r>
          </a:p>
        </p:txBody>
      </p:sp>
      <p:sp>
        <p:nvSpPr>
          <p:cNvPr id="41" name="Text Placeholder 2">
            <a:extLst>
              <a:ext uri="{FF2B5EF4-FFF2-40B4-BE49-F238E27FC236}">
                <a16:creationId xmlns:a16="http://schemas.microsoft.com/office/drawing/2014/main" id="{1166D6CB-67A7-B346-A6AA-7E85182E7371}"/>
              </a:ext>
            </a:extLst>
          </p:cNvPr>
          <p:cNvSpPr>
            <a:spLocks noGrp="1"/>
          </p:cNvSpPr>
          <p:nvPr>
            <p:ph type="body" sz="quarter" idx="36" hasCustomPrompt="1"/>
          </p:nvPr>
        </p:nvSpPr>
        <p:spPr>
          <a:xfrm>
            <a:off x="610546" y="4779115"/>
            <a:ext cx="850900" cy="847311"/>
          </a:xfrm>
        </p:spPr>
        <p:txBody>
          <a:bodyPr anchor="ctr">
            <a:noAutofit/>
          </a:bodyPr>
          <a:lstStyle>
            <a:lvl1pPr marL="0" indent="0" algn="ctr">
              <a:buNone/>
              <a:defRPr sz="4800">
                <a:solidFill>
                  <a:srgbClr val="F85C44"/>
                </a:solidFill>
                <a:latin typeface="+mj-lt"/>
              </a:defRPr>
            </a:lvl1pPr>
          </a:lstStyle>
          <a:p>
            <a:pPr lvl="0"/>
            <a:r>
              <a:rPr lang="en-US" dirty="0"/>
              <a:t>04</a:t>
            </a:r>
          </a:p>
        </p:txBody>
      </p:sp>
      <p:sp>
        <p:nvSpPr>
          <p:cNvPr id="34" name="Text Placeholder 12">
            <a:extLst>
              <a:ext uri="{FF2B5EF4-FFF2-40B4-BE49-F238E27FC236}">
                <a16:creationId xmlns:a16="http://schemas.microsoft.com/office/drawing/2014/main" id="{55CD69D9-3856-8548-A20B-DA279F663F08}"/>
              </a:ext>
            </a:extLst>
          </p:cNvPr>
          <p:cNvSpPr>
            <a:spLocks noGrp="1"/>
          </p:cNvSpPr>
          <p:nvPr>
            <p:ph type="body" sz="quarter" idx="28" hasCustomPrompt="1"/>
          </p:nvPr>
        </p:nvSpPr>
        <p:spPr>
          <a:xfrm>
            <a:off x="1537359"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sp>
        <p:nvSpPr>
          <p:cNvPr id="15" name="Section 2 Header">
            <a:extLst>
              <a:ext uri="{FF2B5EF4-FFF2-40B4-BE49-F238E27FC236}">
                <a16:creationId xmlns:a16="http://schemas.microsoft.com/office/drawing/2014/main" id="{4CF78AE8-38A7-1C4C-ABAC-F82626D0C20C}"/>
              </a:ext>
            </a:extLst>
          </p:cNvPr>
          <p:cNvSpPr>
            <a:spLocks noGrp="1"/>
          </p:cNvSpPr>
          <p:nvPr>
            <p:ph type="body" sz="quarter" idx="24" hasCustomPrompt="1"/>
          </p:nvPr>
        </p:nvSpPr>
        <p:spPr>
          <a:xfrm>
            <a:off x="6518287" y="1515143"/>
            <a:ext cx="4925736" cy="533400"/>
          </a:xfrm>
        </p:spPr>
        <p:txBody>
          <a:bodyPr anchor="ctr">
            <a:noAutofit/>
          </a:bodyPr>
          <a:lstStyle>
            <a:lvl1pPr marL="0" indent="0" algn="ctr">
              <a:buNone/>
              <a:defRPr sz="2500">
                <a:solidFill>
                  <a:schemeClr val="tx1"/>
                </a:solidFill>
              </a:defRPr>
            </a:lvl1pPr>
          </a:lstStyle>
          <a:p>
            <a:pPr lvl="0"/>
            <a:r>
              <a:rPr lang="en-US" dirty="0"/>
              <a:t>Interpersonal Skills</a:t>
            </a:r>
          </a:p>
        </p:txBody>
      </p:sp>
      <p:sp>
        <p:nvSpPr>
          <p:cNvPr id="46" name="Text Placeholder 2">
            <a:extLst>
              <a:ext uri="{FF2B5EF4-FFF2-40B4-BE49-F238E27FC236}">
                <a16:creationId xmlns:a16="http://schemas.microsoft.com/office/drawing/2014/main" id="{EC293214-F581-324F-8958-2A5FACC8D06A}"/>
              </a:ext>
            </a:extLst>
          </p:cNvPr>
          <p:cNvSpPr>
            <a:spLocks noGrp="1"/>
          </p:cNvSpPr>
          <p:nvPr>
            <p:ph type="body" sz="quarter" idx="37" hasCustomPrompt="1"/>
          </p:nvPr>
        </p:nvSpPr>
        <p:spPr>
          <a:xfrm>
            <a:off x="6523691"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7" name="Text Placeholder 12">
            <a:extLst>
              <a:ext uri="{FF2B5EF4-FFF2-40B4-BE49-F238E27FC236}">
                <a16:creationId xmlns:a16="http://schemas.microsoft.com/office/drawing/2014/main" id="{ADB7F84C-34E9-814C-930E-2FDC1B38A4C4}"/>
              </a:ext>
            </a:extLst>
          </p:cNvPr>
          <p:cNvSpPr>
            <a:spLocks noGrp="1"/>
          </p:cNvSpPr>
          <p:nvPr>
            <p:ph type="body" sz="quarter" idx="29" hasCustomPrompt="1"/>
          </p:nvPr>
        </p:nvSpPr>
        <p:spPr>
          <a:xfrm>
            <a:off x="7415951"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47" name="Text Placeholder 2">
            <a:extLst>
              <a:ext uri="{FF2B5EF4-FFF2-40B4-BE49-F238E27FC236}">
                <a16:creationId xmlns:a16="http://schemas.microsoft.com/office/drawing/2014/main" id="{A99C731B-1ED0-F046-B1D1-9D1F4D043B13}"/>
              </a:ext>
            </a:extLst>
          </p:cNvPr>
          <p:cNvSpPr>
            <a:spLocks noGrp="1"/>
          </p:cNvSpPr>
          <p:nvPr>
            <p:ph type="body" sz="quarter" idx="38" hasCustomPrompt="1"/>
          </p:nvPr>
        </p:nvSpPr>
        <p:spPr>
          <a:xfrm>
            <a:off x="6518287"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8" name="Text Placeholder 12">
            <a:extLst>
              <a:ext uri="{FF2B5EF4-FFF2-40B4-BE49-F238E27FC236}">
                <a16:creationId xmlns:a16="http://schemas.microsoft.com/office/drawing/2014/main" id="{00EA7DC9-80C0-424C-BFD4-EC1437C349D9}"/>
              </a:ext>
            </a:extLst>
          </p:cNvPr>
          <p:cNvSpPr>
            <a:spLocks noGrp="1"/>
          </p:cNvSpPr>
          <p:nvPr>
            <p:ph type="body" sz="quarter" idx="30" hasCustomPrompt="1"/>
          </p:nvPr>
        </p:nvSpPr>
        <p:spPr>
          <a:xfrm>
            <a:off x="7415951"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48" name="Text Placeholder 2">
            <a:extLst>
              <a:ext uri="{FF2B5EF4-FFF2-40B4-BE49-F238E27FC236}">
                <a16:creationId xmlns:a16="http://schemas.microsoft.com/office/drawing/2014/main" id="{EC321125-A5C4-6249-AA0D-793CD48F624B}"/>
              </a:ext>
            </a:extLst>
          </p:cNvPr>
          <p:cNvSpPr>
            <a:spLocks noGrp="1"/>
          </p:cNvSpPr>
          <p:nvPr>
            <p:ph type="body" sz="quarter" idx="39" hasCustomPrompt="1"/>
          </p:nvPr>
        </p:nvSpPr>
        <p:spPr>
          <a:xfrm>
            <a:off x="6518287"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9" name="Text Placeholder 12">
            <a:extLst>
              <a:ext uri="{FF2B5EF4-FFF2-40B4-BE49-F238E27FC236}">
                <a16:creationId xmlns:a16="http://schemas.microsoft.com/office/drawing/2014/main" id="{5E84FE30-43AE-F04C-B0A3-A6AE9FA6CB37}"/>
              </a:ext>
            </a:extLst>
          </p:cNvPr>
          <p:cNvSpPr>
            <a:spLocks noGrp="1"/>
          </p:cNvSpPr>
          <p:nvPr>
            <p:ph type="body" sz="quarter" idx="31" hasCustomPrompt="1"/>
          </p:nvPr>
        </p:nvSpPr>
        <p:spPr>
          <a:xfrm>
            <a:off x="7415951" y="4057649"/>
            <a:ext cx="4028072" cy="679382"/>
          </a:xfrm>
        </p:spPr>
        <p:txBody>
          <a:bodyPr anchor="t">
            <a:noAutofit/>
          </a:bodyPr>
          <a:lstStyle>
            <a:lvl1pPr marL="0" indent="0" algn="l">
              <a:buNone/>
              <a:defRPr sz="1500">
                <a:solidFill>
                  <a:schemeClr val="tx1"/>
                </a:solidFill>
              </a:defRPr>
            </a:lvl1pPr>
          </a:lstStyle>
          <a:p>
            <a:pPr lvl="0"/>
            <a:r>
              <a:rPr lang="en-US" dirty="0"/>
              <a:t>Ability to develop measurable learning outcomes</a:t>
            </a:r>
          </a:p>
        </p:txBody>
      </p:sp>
      <p:sp>
        <p:nvSpPr>
          <p:cNvPr id="49" name="Text Placeholder 2">
            <a:extLst>
              <a:ext uri="{FF2B5EF4-FFF2-40B4-BE49-F238E27FC236}">
                <a16:creationId xmlns:a16="http://schemas.microsoft.com/office/drawing/2014/main" id="{D55D2065-736E-F941-B551-98A596414EAC}"/>
              </a:ext>
            </a:extLst>
          </p:cNvPr>
          <p:cNvSpPr>
            <a:spLocks noGrp="1"/>
          </p:cNvSpPr>
          <p:nvPr>
            <p:ph type="body" sz="quarter" idx="40" hasCustomPrompt="1"/>
          </p:nvPr>
        </p:nvSpPr>
        <p:spPr>
          <a:xfrm>
            <a:off x="6518287" y="4779115"/>
            <a:ext cx="850900" cy="847311"/>
          </a:xfrm>
        </p:spPr>
        <p:txBody>
          <a:bodyPr anchor="ctr">
            <a:noAutofit/>
          </a:bodyPr>
          <a:lstStyle>
            <a:lvl1pPr marL="0" indent="0" algn="ctr">
              <a:buNone/>
              <a:defRPr sz="4800">
                <a:solidFill>
                  <a:srgbClr val="F85C44"/>
                </a:solidFill>
                <a:latin typeface="+mj-lt"/>
              </a:defRPr>
            </a:lvl1pPr>
          </a:lstStyle>
          <a:p>
            <a:pPr lvl="0"/>
            <a:r>
              <a:rPr lang="en-US"/>
              <a:t>04</a:t>
            </a:r>
          </a:p>
        </p:txBody>
      </p:sp>
      <p:sp>
        <p:nvSpPr>
          <p:cNvPr id="40" name="Text Placeholder 12">
            <a:extLst>
              <a:ext uri="{FF2B5EF4-FFF2-40B4-BE49-F238E27FC236}">
                <a16:creationId xmlns:a16="http://schemas.microsoft.com/office/drawing/2014/main" id="{951D9BA6-C3C9-3D45-A0E5-F4651AD2E136}"/>
              </a:ext>
            </a:extLst>
          </p:cNvPr>
          <p:cNvSpPr>
            <a:spLocks noGrp="1"/>
          </p:cNvSpPr>
          <p:nvPr>
            <p:ph type="body" sz="quarter" idx="32" hasCustomPrompt="1"/>
          </p:nvPr>
        </p:nvSpPr>
        <p:spPr>
          <a:xfrm>
            <a:off x="7415951"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pic>
        <p:nvPicPr>
          <p:cNvPr id="36" name="Picture 35" descr="AIR">
            <a:extLst>
              <a:ext uri="{FF2B5EF4-FFF2-40B4-BE49-F238E27FC236}">
                <a16:creationId xmlns:a16="http://schemas.microsoft.com/office/drawing/2014/main" id="{0FD70B2E-49A0-7947-A477-483AAECAFA2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2986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2873-41B8-4344-BBCD-3AF680B6E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C46F2-E50A-4A52-9BD0-D6CE0A88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8D275-F924-48BC-A949-84C5E4D64A38}"/>
              </a:ext>
            </a:extLst>
          </p:cNvPr>
          <p:cNvSpPr>
            <a:spLocks noGrp="1"/>
          </p:cNvSpPr>
          <p:nvPr>
            <p:ph type="dt" sz="half" idx="10"/>
          </p:nvPr>
        </p:nvSpPr>
        <p:spPr/>
        <p:txBody>
          <a:bodyPr/>
          <a:lstStyle/>
          <a:p>
            <a:fld id="{C9727A96-7105-44AE-B9F0-3BA74D06A54C}" type="datetimeFigureOut">
              <a:rPr lang="en-US" smtClean="0"/>
              <a:t>8/30/2021</a:t>
            </a:fld>
            <a:endParaRPr lang="en-US"/>
          </a:p>
        </p:txBody>
      </p:sp>
      <p:sp>
        <p:nvSpPr>
          <p:cNvPr id="5" name="Footer Placeholder 4">
            <a:extLst>
              <a:ext uri="{FF2B5EF4-FFF2-40B4-BE49-F238E27FC236}">
                <a16:creationId xmlns:a16="http://schemas.microsoft.com/office/drawing/2014/main" id="{57183A1E-5C21-4908-96D0-09D899B4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C029-E0E7-4AD4-9250-E4BBDFE993A2}"/>
              </a:ext>
            </a:extLst>
          </p:cNvPr>
          <p:cNvSpPr>
            <a:spLocks noGrp="1"/>
          </p:cNvSpPr>
          <p:nvPr>
            <p:ph type="sldNum" sz="quarter" idx="12"/>
          </p:nvPr>
        </p:nvSpPr>
        <p:spPr/>
        <p:txBody>
          <a:bodyPr/>
          <a:lstStyle/>
          <a:p>
            <a:fld id="{90C4A55A-18D4-410A-9B8A-4F15794384AB}" type="slidenum">
              <a:rPr lang="en-US" smtClean="0"/>
              <a:t>‹#›</a:t>
            </a:fld>
            <a:endParaRPr lang="en-US"/>
          </a:p>
        </p:txBody>
      </p:sp>
    </p:spTree>
    <p:extLst>
      <p:ext uri="{BB962C8B-B14F-4D97-AF65-F5344CB8AC3E}">
        <p14:creationId xmlns:p14="http://schemas.microsoft.com/office/powerpoint/2010/main" val="13595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8/30/2021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73413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a:xfrm>
            <a:off x="8382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8/30/2021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
        <p:nvSpPr>
          <p:cNvPr id="8" name="Content Placeholder 2">
            <a:extLst>
              <a:ext uri="{FF2B5EF4-FFF2-40B4-BE49-F238E27FC236}">
                <a16:creationId xmlns:a16="http://schemas.microsoft.com/office/drawing/2014/main" id="{80B0841D-3DAF-41F2-9918-6AE0685CF8FA}"/>
              </a:ext>
            </a:extLst>
          </p:cNvPr>
          <p:cNvSpPr>
            <a:spLocks noGrp="1"/>
          </p:cNvSpPr>
          <p:nvPr>
            <p:ph idx="13"/>
          </p:nvPr>
        </p:nvSpPr>
        <p:spPr>
          <a:xfrm>
            <a:off x="60960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2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D34E0-C3B9-6548-8457-1AC65B6CDDAA}"/>
              </a:ext>
            </a:extLst>
          </p:cNvPr>
          <p:cNvSpPr>
            <a:spLocks noGrp="1"/>
          </p:cNvSpPr>
          <p:nvPr>
            <p:ph type="title"/>
          </p:nvPr>
        </p:nvSpPr>
        <p:spPr>
          <a:xfrm>
            <a:off x="838200" y="411619"/>
            <a:ext cx="10515600" cy="10607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2BD83E7-3C9E-E946-BDF9-5CA78FB7A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E2F6D-47EF-7542-BD03-00201226E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F8839-423C-1541-BA9A-A38B5B6A10D1}" type="datetimeFigureOut">
              <a:rPr lang="en-US" smtClean="0"/>
              <a:t>8/30/2021</a:t>
            </a:fld>
            <a:endParaRPr lang="en-US"/>
          </a:p>
        </p:txBody>
      </p:sp>
      <p:sp>
        <p:nvSpPr>
          <p:cNvPr id="5" name="Footer Placeholder 4">
            <a:extLst>
              <a:ext uri="{FF2B5EF4-FFF2-40B4-BE49-F238E27FC236}">
                <a16:creationId xmlns:a16="http://schemas.microsoft.com/office/drawing/2014/main" id="{7BB4921A-1B8A-6445-82B7-CF0EEBC69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C1E64-9273-8A40-8226-73C44E355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C938-4E89-CE4C-9B47-D3C6AB3E50AF}" type="slidenum">
              <a:rPr lang="en-US" smtClean="0"/>
              <a:t>‹#›</a:t>
            </a:fld>
            <a:endParaRPr lang="en-US"/>
          </a:p>
        </p:txBody>
      </p:sp>
    </p:spTree>
    <p:extLst>
      <p:ext uri="{BB962C8B-B14F-4D97-AF65-F5344CB8AC3E}">
        <p14:creationId xmlns:p14="http://schemas.microsoft.com/office/powerpoint/2010/main" val="696145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ggplot2-book.org/"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20, 2021</a:t>
            </a:r>
          </a:p>
        </p:txBody>
      </p:sp>
    </p:spTree>
    <p:extLst>
      <p:ext uri="{BB962C8B-B14F-4D97-AF65-F5344CB8AC3E}">
        <p14:creationId xmlns:p14="http://schemas.microsoft.com/office/powerpoint/2010/main" val="330210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89990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22, 2021</a:t>
            </a:r>
          </a:p>
        </p:txBody>
      </p:sp>
    </p:spTree>
    <p:extLst>
      <p:ext uri="{BB962C8B-B14F-4D97-AF65-F5344CB8AC3E}">
        <p14:creationId xmlns:p14="http://schemas.microsoft.com/office/powerpoint/2010/main" val="3791872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a:xfrm>
            <a:off x="643467" y="321734"/>
            <a:ext cx="10905066" cy="1135737"/>
          </a:xfrm>
        </p:spPr>
        <p:txBody>
          <a:bodyPr>
            <a:normAutofit/>
          </a:bodyPr>
          <a:lstStyle/>
          <a:p>
            <a:r>
              <a:rPr lang="en-US" sz="3600" dirty="0"/>
              <a:t>Day 2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a:xfrm>
            <a:off x="643467" y="1782981"/>
            <a:ext cx="10905066" cy="4393982"/>
          </a:xfrm>
        </p:spPr>
        <p:txBody>
          <a:bodyPr>
            <a:normAutofit/>
          </a:bodyPr>
          <a:lstStyle/>
          <a:p>
            <a:r>
              <a:rPr lang="en-US" dirty="0"/>
              <a:t>Recap of previous session </a:t>
            </a:r>
          </a:p>
          <a:p>
            <a:r>
              <a:rPr lang="en-US" dirty="0"/>
              <a:t>Evaluating Sentiment</a:t>
            </a:r>
          </a:p>
          <a:p>
            <a:r>
              <a:rPr lang="en-US" dirty="0"/>
              <a:t>Visualizing Results</a:t>
            </a:r>
          </a:p>
          <a:p>
            <a:r>
              <a:rPr lang="en-US" dirty="0"/>
              <a:t>Moving Beyond Words</a:t>
            </a:r>
          </a:p>
          <a:p>
            <a:r>
              <a:rPr lang="en-US" dirty="0"/>
              <a:t>Where to go from here </a:t>
            </a:r>
          </a:p>
          <a:p>
            <a:r>
              <a:rPr lang="en-US" dirty="0"/>
              <a:t>Questions</a:t>
            </a:r>
          </a:p>
        </p:txBody>
      </p:sp>
    </p:spTree>
    <p:extLst>
      <p:ext uri="{BB962C8B-B14F-4D97-AF65-F5344CB8AC3E}">
        <p14:creationId xmlns:p14="http://schemas.microsoft.com/office/powerpoint/2010/main" val="110562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8607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Quick Recap</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endParaRPr lang="en-US" dirty="0"/>
          </a:p>
        </p:txBody>
      </p:sp>
    </p:spTree>
    <p:extLst>
      <p:ext uri="{BB962C8B-B14F-4D97-AF65-F5344CB8AC3E}">
        <p14:creationId xmlns:p14="http://schemas.microsoft.com/office/powerpoint/2010/main" val="106384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568E-6A7C-412F-99C9-20C7929FFADE}"/>
              </a:ext>
            </a:extLst>
          </p:cNvPr>
          <p:cNvSpPr>
            <a:spLocks noGrp="1"/>
          </p:cNvSpPr>
          <p:nvPr>
            <p:ph type="title"/>
          </p:nvPr>
        </p:nvSpPr>
        <p:spPr/>
        <p:txBody>
          <a:bodyPr/>
          <a:lstStyle/>
          <a:p>
            <a:r>
              <a:rPr lang="en-US" dirty="0"/>
              <a:t>What insights can be gained from text and sentiment analysis?</a:t>
            </a:r>
          </a:p>
        </p:txBody>
      </p:sp>
      <p:sp>
        <p:nvSpPr>
          <p:cNvPr id="3" name="Content Placeholder 2">
            <a:extLst>
              <a:ext uri="{FF2B5EF4-FFF2-40B4-BE49-F238E27FC236}">
                <a16:creationId xmlns:a16="http://schemas.microsoft.com/office/drawing/2014/main" id="{86EADB23-05E2-4531-A642-95D222FF1F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464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Where to go next</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pPr marL="0" indent="0">
              <a:buNone/>
            </a:pPr>
            <a:r>
              <a:rPr lang="en-US" dirty="0"/>
              <a:t>Experiment with the provided code and data sources. </a:t>
            </a:r>
          </a:p>
          <a:p>
            <a:pPr marL="0" indent="0">
              <a:buNone/>
            </a:pPr>
            <a:r>
              <a:rPr lang="en-US" dirty="0"/>
              <a:t>Some Resources:</a:t>
            </a:r>
            <a:endParaRPr lang="en-US" dirty="0">
              <a:hlinkClick r:id="rId3"/>
            </a:endParaRPr>
          </a:p>
          <a:p>
            <a:endParaRPr lang="en-US" dirty="0"/>
          </a:p>
        </p:txBody>
      </p:sp>
    </p:spTree>
    <p:extLst>
      <p:ext uri="{BB962C8B-B14F-4D97-AF65-F5344CB8AC3E}">
        <p14:creationId xmlns:p14="http://schemas.microsoft.com/office/powerpoint/2010/main" val="254307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a:xfrm>
            <a:off x="643467" y="321734"/>
            <a:ext cx="10905066" cy="1135737"/>
          </a:xfrm>
        </p:spPr>
        <p:txBody>
          <a:bodyPr>
            <a:normAutofit/>
          </a:bodyPr>
          <a:lstStyle/>
          <a:p>
            <a:r>
              <a:rPr lang="en-US" sz="3600" dirty="0"/>
              <a:t>What did we learn today?</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a:xfrm>
            <a:off x="643467" y="1782981"/>
            <a:ext cx="10905066" cy="4393982"/>
          </a:xfrm>
        </p:spPr>
        <p:txBody>
          <a:bodyPr>
            <a:normAutofit/>
          </a:bodyPr>
          <a:lstStyle/>
          <a:p>
            <a:endParaRPr lang="en-US" dirty="0"/>
          </a:p>
        </p:txBody>
      </p:sp>
    </p:spTree>
    <p:extLst>
      <p:ext uri="{BB962C8B-B14F-4D97-AF65-F5344CB8AC3E}">
        <p14:creationId xmlns:p14="http://schemas.microsoft.com/office/powerpoint/2010/main" val="182398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093359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a:xfrm>
            <a:off x="643467" y="321734"/>
            <a:ext cx="10905066" cy="1135737"/>
          </a:xfrm>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a:xfrm>
            <a:off x="1014060" y="1782981"/>
            <a:ext cx="9904908" cy="4393982"/>
          </a:xfrm>
        </p:spPr>
        <p:txBody>
          <a:bodyPr>
            <a:normAutofit/>
          </a:bodyPr>
          <a:lstStyle/>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51884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7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1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r>
              <a:rPr lang="en-US" dirty="0"/>
              <a:t>Questions</a:t>
            </a:r>
          </a:p>
        </p:txBody>
      </p:sp>
    </p:spTree>
    <p:extLst>
      <p:ext uri="{BB962C8B-B14F-4D97-AF65-F5344CB8AC3E}">
        <p14:creationId xmlns:p14="http://schemas.microsoft.com/office/powerpoint/2010/main" val="191675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C8D-C7C5-44B9-B201-1F96B16478C5}"/>
              </a:ext>
            </a:extLst>
          </p:cNvPr>
          <p:cNvSpPr>
            <a:spLocks noGrp="1"/>
          </p:cNvSpPr>
          <p:nvPr>
            <p:ph type="title"/>
          </p:nvPr>
        </p:nvSpPr>
        <p:spPr/>
        <p:txBody>
          <a:bodyPr/>
          <a:lstStyle/>
          <a:p>
            <a:r>
              <a:rPr lang="en-US" dirty="0"/>
              <a:t>What is text analysis?</a:t>
            </a:r>
          </a:p>
        </p:txBody>
      </p:sp>
      <p:sp>
        <p:nvSpPr>
          <p:cNvPr id="3" name="Content Placeholder 2">
            <a:extLst>
              <a:ext uri="{FF2B5EF4-FFF2-40B4-BE49-F238E27FC236}">
                <a16:creationId xmlns:a16="http://schemas.microsoft.com/office/drawing/2014/main" id="{6C6DDE67-868B-4DE7-9C92-7276925752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207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DD11-BDBF-4438-A86A-88C077BFDD6A}"/>
              </a:ext>
            </a:extLst>
          </p:cNvPr>
          <p:cNvSpPr>
            <a:spLocks noGrp="1"/>
          </p:cNvSpPr>
          <p:nvPr>
            <p:ph type="title"/>
          </p:nvPr>
        </p:nvSpPr>
        <p:spPr/>
        <p:txBody>
          <a:bodyPr/>
          <a:lstStyle/>
          <a:p>
            <a:r>
              <a:rPr lang="en-US" dirty="0"/>
              <a:t>What is sentiment analysis?</a:t>
            </a:r>
          </a:p>
        </p:txBody>
      </p:sp>
      <p:sp>
        <p:nvSpPr>
          <p:cNvPr id="3" name="Content Placeholder 2">
            <a:extLst>
              <a:ext uri="{FF2B5EF4-FFF2-40B4-BE49-F238E27FC236}">
                <a16:creationId xmlns:a16="http://schemas.microsoft.com/office/drawing/2014/main" id="{13ED34A2-2FED-4904-816B-E8EF680183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441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A0B0-4B45-43E2-8946-767BD898F096}"/>
              </a:ext>
            </a:extLst>
          </p:cNvPr>
          <p:cNvSpPr>
            <a:spLocks noGrp="1"/>
          </p:cNvSpPr>
          <p:nvPr>
            <p:ph type="title"/>
          </p:nvPr>
        </p:nvSpPr>
        <p:spPr/>
        <p:txBody>
          <a:bodyPr/>
          <a:lstStyle/>
          <a:p>
            <a:r>
              <a:rPr lang="en-US" dirty="0"/>
              <a:t>Why is it useful?</a:t>
            </a:r>
          </a:p>
        </p:txBody>
      </p:sp>
      <p:sp>
        <p:nvSpPr>
          <p:cNvPr id="3" name="Content Placeholder 2">
            <a:extLst>
              <a:ext uri="{FF2B5EF4-FFF2-40B4-BE49-F238E27FC236}">
                <a16:creationId xmlns:a16="http://schemas.microsoft.com/office/drawing/2014/main" id="{8CC0829B-D692-4887-BF13-96FB84145A62}"/>
              </a:ext>
            </a:extLst>
          </p:cNvPr>
          <p:cNvSpPr>
            <a:spLocks noGrp="1"/>
          </p:cNvSpPr>
          <p:nvPr>
            <p:ph idx="1"/>
          </p:nvPr>
        </p:nvSpPr>
        <p:spPr/>
        <p:txBody>
          <a:bodyPr/>
          <a:lstStyle/>
          <a:p>
            <a:r>
              <a:rPr lang="en-US" dirty="0"/>
              <a:t>Applications to IR</a:t>
            </a:r>
          </a:p>
        </p:txBody>
      </p:sp>
    </p:spTree>
    <p:extLst>
      <p:ext uri="{BB962C8B-B14F-4D97-AF65-F5344CB8AC3E}">
        <p14:creationId xmlns:p14="http://schemas.microsoft.com/office/powerpoint/2010/main" val="393693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827B-A758-47AC-85C0-91057C864B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AEF62F-B79A-41BA-B3B4-E2AB85BC5D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068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26543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a:xfrm>
            <a:off x="643467" y="321734"/>
            <a:ext cx="10905066" cy="1135737"/>
          </a:xfrm>
        </p:spPr>
        <p:txBody>
          <a:bodyPr>
            <a:normAutofit/>
          </a:bodyPr>
          <a:lstStyle/>
          <a:p>
            <a:r>
              <a:rPr lang="en-US" sz="3600" dirty="0"/>
              <a:t>What did we learn today?</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a:xfrm>
            <a:off x="643467" y="1782981"/>
            <a:ext cx="10905066" cy="4393982"/>
          </a:xfrm>
        </p:spPr>
        <p:txBody>
          <a:bodyPr>
            <a:normAutofit/>
          </a:bodyPr>
          <a:lstStyle/>
          <a:p>
            <a:endParaRPr lang="en-US" dirty="0"/>
          </a:p>
        </p:txBody>
      </p:sp>
    </p:spTree>
    <p:extLst>
      <p:ext uri="{BB962C8B-B14F-4D97-AF65-F5344CB8AC3E}">
        <p14:creationId xmlns:p14="http://schemas.microsoft.com/office/powerpoint/2010/main" val="1722121953"/>
      </p:ext>
    </p:extLst>
  </p:cSld>
  <p:clrMapOvr>
    <a:masterClrMapping/>
  </p:clrMapOvr>
</p:sld>
</file>

<file path=ppt/theme/theme1.xml><?xml version="1.0" encoding="utf-8"?>
<a:theme xmlns:a="http://schemas.openxmlformats.org/drawingml/2006/main" name="1_Office Theme">
  <a:themeElements>
    <a:clrScheme name="Custom 1">
      <a:dk1>
        <a:srgbClr val="002045"/>
      </a:dk1>
      <a:lt1>
        <a:srgbClr val="FFFFFF"/>
      </a:lt1>
      <a:dk2>
        <a:srgbClr val="002045"/>
      </a:dk2>
      <a:lt2>
        <a:srgbClr val="FFFFFF"/>
      </a:lt2>
      <a:accent1>
        <a:srgbClr val="2C7F93"/>
      </a:accent1>
      <a:accent2>
        <a:srgbClr val="59DCE3"/>
      </a:accent2>
      <a:accent3>
        <a:srgbClr val="E5E036"/>
      </a:accent3>
      <a:accent4>
        <a:srgbClr val="F75C45"/>
      </a:accent4>
      <a:accent5>
        <a:srgbClr val="0C2244"/>
      </a:accent5>
      <a:accent6>
        <a:srgbClr val="939598"/>
      </a:accent6>
      <a:hlink>
        <a:srgbClr val="58DBE2"/>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960</TotalTime>
  <Words>540</Words>
  <Application>Microsoft Office PowerPoint</Application>
  <PresentationFormat>Widescreen</PresentationFormat>
  <Paragraphs>74</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MiloWeb</vt:lpstr>
      <vt:lpstr>1_Office Theme</vt:lpstr>
      <vt:lpstr>Sentiment Analysis in R</vt:lpstr>
      <vt:lpstr>Hello!</vt:lpstr>
      <vt:lpstr>Day 1 Agenda</vt:lpstr>
      <vt:lpstr>What is text analysis?</vt:lpstr>
      <vt:lpstr>What is sentiment analysis?</vt:lpstr>
      <vt:lpstr>Why is it useful?</vt:lpstr>
      <vt:lpstr>PowerPoint Presentation</vt:lpstr>
      <vt:lpstr>Learning Outcomes</vt:lpstr>
      <vt:lpstr>What did we learn today?</vt:lpstr>
      <vt:lpstr>Questions</vt:lpstr>
      <vt:lpstr>Sentiment Analysis in R</vt:lpstr>
      <vt:lpstr>Day 2 Agenda</vt:lpstr>
      <vt:lpstr>Learning Outcomes</vt:lpstr>
      <vt:lpstr>Quick Recap</vt:lpstr>
      <vt:lpstr>What insights can be gained from text and sentiment analysis?</vt:lpstr>
      <vt:lpstr>Where to go next</vt:lpstr>
      <vt:lpstr>What did we learn today?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R</dc:title>
  <dc:creator>Schilling, Jenn - (jaschilling)</dc:creator>
  <cp:lastModifiedBy>Schilling, Jenn - (jaschilling)</cp:lastModifiedBy>
  <cp:revision>110</cp:revision>
  <dcterms:created xsi:type="dcterms:W3CDTF">2021-03-06T21:07:36Z</dcterms:created>
  <dcterms:modified xsi:type="dcterms:W3CDTF">2021-08-30T23:46:49Z</dcterms:modified>
</cp:coreProperties>
</file>