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44" r:id="rId2"/>
    <p:sldId id="263" r:id="rId3"/>
    <p:sldId id="262" r:id="rId4"/>
    <p:sldId id="261" r:id="rId5"/>
    <p:sldId id="349" r:id="rId6"/>
    <p:sldId id="350" r:id="rId7"/>
    <p:sldId id="351" r:id="rId8"/>
    <p:sldId id="354" r:id="rId9"/>
    <p:sldId id="274" r:id="rId10"/>
    <p:sldId id="267" r:id="rId11"/>
    <p:sldId id="358" r:id="rId12"/>
    <p:sldId id="269" r:id="rId13"/>
    <p:sldId id="346" r:id="rId14"/>
    <p:sldId id="345" r:id="rId15"/>
    <p:sldId id="348" r:id="rId16"/>
    <p:sldId id="284" r:id="rId17"/>
    <p:sldId id="286" r:id="rId18"/>
    <p:sldId id="355" r:id="rId19"/>
    <p:sldId id="356" r:id="rId20"/>
    <p:sldId id="357" r:id="rId21"/>
    <p:sldId id="353" r:id="rId22"/>
    <p:sldId id="291" r:id="rId23"/>
    <p:sldId id="342" r:id="rId24"/>
    <p:sldId id="347"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80494" autoAdjust="0"/>
  </p:normalViewPr>
  <p:slideViewPr>
    <p:cSldViewPr snapToGrid="0">
      <p:cViewPr varScale="1">
        <p:scale>
          <a:sx n="62" d="100"/>
          <a:sy n="62" d="100"/>
        </p:scale>
        <p:origin x="243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Zoom In RStudio to make code text larger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We will also use the </a:t>
            </a:r>
            <a:r>
              <a:rPr lang="en-US" dirty="0" err="1"/>
              <a:t>wordcloud</a:t>
            </a:r>
            <a:r>
              <a:rPr lang="en-US" dirty="0"/>
              <a:t> package in this webinar, but it not necessarily required for a text analysis. </a:t>
            </a:r>
          </a:p>
          <a:p>
            <a:endParaRPr lang="en-US" dirty="0"/>
          </a:p>
          <a:p>
            <a:r>
              <a:rPr lang="en-US" dirty="0"/>
              <a:t>R Markdown is a very useful tool/file format that can be used to create documentation along with your code. This is ideal for reproducibility.</a:t>
            </a:r>
          </a:p>
          <a:p>
            <a:r>
              <a:rPr lang="en-US" b="0" dirty="0">
                <a:highlight>
                  <a:srgbClr val="FFFF00"/>
                </a:highlight>
              </a:rPr>
              <a:t> </a:t>
            </a:r>
          </a:p>
          <a:p>
            <a:r>
              <a:rPr lang="en-US" b="0" dirty="0">
                <a:highlight>
                  <a:srgbClr val="FFFF00"/>
                </a:highlight>
              </a:rPr>
              <a:t>The webinar materials provided include an R Markdown file with all the code to process the data and complete the text analysis and the data file used. The .here file is needed so that the R Markdown code knows where to find the data file.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10</a:t>
            </a:fld>
            <a:endParaRPr lang="en-US"/>
          </a:p>
        </p:txBody>
      </p:sp>
    </p:spTree>
    <p:extLst>
      <p:ext uri="{BB962C8B-B14F-4D97-AF65-F5344CB8AC3E}">
        <p14:creationId xmlns:p14="http://schemas.microsoft.com/office/powerpoint/2010/main" val="15367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text analysis and sentiment analysis and how they can be used. Then we discussed how to set up R for text analysis. In R, we jumped into processing and preparing the data for text analysis. Next, we covered tokenizing and computed word frequencies. </a:t>
            </a:r>
          </a:p>
          <a:p>
            <a:endParaRPr lang="en-US" dirty="0"/>
          </a:p>
          <a:p>
            <a:r>
              <a:rPr lang="en-US" dirty="0"/>
              <a:t>One thing we did not talk about today is stemming. Stemming can be a useful technique in text analysis and is usually completed as part of the tokenizing process. Stemming is reducing words down to their root. So, a set of words like consult, consultant, consulting, consulted, consultants, would all be reduced to the stem word consult. It can be a useful way to bring down the word list and identify key themes in a set of documents. If a set of documents uses a common root but different words (as in the example just mentioned with consult), then stemming can be very useful. Stemming can also be completed in R, and would most likely be done after the tokenizing process, before computing any word frequencies.</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19233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Day 2 of the Sentiment Analysis in R webinar. I’m so happy you’re here.</a:t>
            </a:r>
          </a:p>
          <a:p>
            <a:pPr marL="0" marR="0">
              <a:lnSpc>
                <a:spcPct val="107000"/>
              </a:lnSpc>
              <a:spcBef>
                <a:spcPts val="0"/>
              </a:spcBef>
              <a:spcAft>
                <a:spcPts val="0"/>
              </a:spcAft>
            </a:pPr>
            <a:r>
              <a:rPr lang="en-US" sz="1800" dirty="0">
                <a:solidFill>
                  <a:srgbClr val="545E6B"/>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Day 1, we talked about text analysis and sentiment analysis and how they can be used. Then we discussed how to set up R for text analysis. In R, we jumped into processing and preparing the data for text analysis. Next, we covered tokenizing and computed word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reminder, in R you need the {</a:t>
            </a:r>
            <a:r>
              <a:rPr lang="en-US" dirty="0" err="1"/>
              <a:t>tidyverse</a:t>
            </a:r>
            <a:r>
              <a:rPr lang="en-US" dirty="0"/>
              <a:t>} and {</a:t>
            </a:r>
            <a:r>
              <a:rPr lang="en-US" dirty="0" err="1"/>
              <a:t>tidytext</a:t>
            </a:r>
            <a:r>
              <a:rPr lang="en-US" dirty="0"/>
              <a:t>} packages for data processing and text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review of some of the terminology used in text analysis.</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736614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reminder of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19</a:t>
            </a:fld>
            <a:endParaRPr lang="en-US"/>
          </a:p>
        </p:txBody>
      </p:sp>
    </p:spTree>
    <p:extLst>
      <p:ext uri="{BB962C8B-B14F-4D97-AF65-F5344CB8AC3E}">
        <p14:creationId xmlns:p14="http://schemas.microsoft.com/office/powerpoint/2010/main" val="4252556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used in this webinar, I analyzed tweets that use the University of Arizona hashtag.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AND WE FOUND….</a:t>
            </a:r>
          </a:p>
        </p:txBody>
      </p:sp>
      <p:sp>
        <p:nvSpPr>
          <p:cNvPr id="4" name="Slide Number Placeholder 3"/>
          <p:cNvSpPr>
            <a:spLocks noGrp="1"/>
          </p:cNvSpPr>
          <p:nvPr>
            <p:ph type="sldNum" sz="quarter" idx="5"/>
          </p:nvPr>
        </p:nvSpPr>
        <p:spPr/>
        <p:txBody>
          <a:bodyPr/>
          <a:lstStyle/>
          <a:p>
            <a:fld id="{3C20A7C7-CA8D-4C49-BCFB-55E6C5267475}" type="slidenum">
              <a:rPr lang="en-US" smtClean="0"/>
              <a:t>21</a:t>
            </a:fld>
            <a:endParaRPr lang="en-US"/>
          </a:p>
        </p:txBody>
      </p:sp>
    </p:spTree>
    <p:extLst>
      <p:ext uri="{BB962C8B-B14F-4D97-AF65-F5344CB8AC3E}">
        <p14:creationId xmlns:p14="http://schemas.microsoft.com/office/powerpoint/2010/main" val="2920543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provided code, switch out the example tweet data for text data of your own. Then try out the code and see what insights you can find in your own text analysis.</a:t>
            </a:r>
          </a:p>
          <a:p>
            <a:endParaRPr lang="en-US" dirty="0"/>
          </a:p>
          <a:p>
            <a:r>
              <a:rPr lang="en-US" dirty="0"/>
              <a:t>The book </a:t>
            </a:r>
            <a:r>
              <a:rPr lang="en-US" i="1" dirty="0"/>
              <a:t>Text Mining with R </a:t>
            </a:r>
            <a:r>
              <a:rPr lang="en-US" dirty="0"/>
              <a:t>by Julia </a:t>
            </a:r>
            <a:r>
              <a:rPr lang="en-US" dirty="0" err="1"/>
              <a:t>Silge</a:t>
            </a:r>
            <a:r>
              <a:rPr lang="en-US" dirty="0"/>
              <a:t> and David Robinson is available online at the URL provided above. This is an extensive resource for text analysis in R and contains lots of examples. If you want to go further with the analysis of Twitter data, it includes a whole case study comparing tweets from each of the authors. There is also a chapter on analyzing n-grams, which expands text analysis from 1 word to multiple words. The book also contains information on how to do some modeling with text data. It is a very comprehensive resource if you’d like to learn more about text analysis in R.</a:t>
            </a:r>
          </a:p>
        </p:txBody>
      </p:sp>
      <p:sp>
        <p:nvSpPr>
          <p:cNvPr id="4" name="Slide Number Placeholder 3"/>
          <p:cNvSpPr>
            <a:spLocks noGrp="1"/>
          </p:cNvSpPr>
          <p:nvPr>
            <p:ph type="sldNum" sz="quarter" idx="5"/>
          </p:nvPr>
        </p:nvSpPr>
        <p:spPr/>
        <p:txBody>
          <a:bodyPr/>
          <a:lstStyle/>
          <a:p>
            <a:fld id="{3C20A7C7-CA8D-4C49-BCFB-55E6C5267475}" type="slidenum">
              <a:rPr lang="en-US" smtClean="0"/>
              <a:t>22</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I’m Jenn Schilling, my pronouns are she/her/hers, and I am so happy you’re here.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recapping the previous session, we dove into a complete sentiment analysis and visualized the findings. We also discussed how to move beyond individual words in a text analysis and went through a </a:t>
            </a:r>
            <a:r>
              <a:rPr lang="en-US"/>
              <a:t>short example of two-word phrases. </a:t>
            </a:r>
            <a:r>
              <a:rPr lang="en-US" dirty="0"/>
              <a:t>Finally, we reviewed the insights that can be gained from text and sentiment analysis and discussed how to go further. </a:t>
            </a:r>
          </a:p>
        </p:txBody>
      </p:sp>
      <p:sp>
        <p:nvSpPr>
          <p:cNvPr id="4" name="Slide Number Placeholder 3"/>
          <p:cNvSpPr>
            <a:spLocks noGrp="1"/>
          </p:cNvSpPr>
          <p:nvPr>
            <p:ph type="sldNum" sz="quarter" idx="5"/>
          </p:nvPr>
        </p:nvSpPr>
        <p:spPr/>
        <p:txBody>
          <a:bodyPr/>
          <a:lstStyle/>
          <a:p>
            <a:fld id="{3C20A7C7-CA8D-4C49-BCFB-55E6C5267475}" type="slidenum">
              <a:rPr lang="en-US" smtClean="0"/>
              <a:t>23</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joining this webinar. I hope you found it beneficial and helpful. I am so glad I got to spend a couple of hours with you this week.</a:t>
            </a:r>
          </a:p>
        </p:txBody>
      </p:sp>
      <p:sp>
        <p:nvSpPr>
          <p:cNvPr id="4" name="Slide Number Placeholder 3"/>
          <p:cNvSpPr>
            <a:spLocks noGrp="1"/>
          </p:cNvSpPr>
          <p:nvPr>
            <p:ph type="sldNum" sz="quarter" idx="5"/>
          </p:nvPr>
        </p:nvSpPr>
        <p:spPr/>
        <p:txBody>
          <a:bodyPr/>
          <a:lstStyle/>
          <a:p>
            <a:fld id="{3C20A7C7-CA8D-4C49-BCFB-55E6C5267475}" type="slidenum">
              <a:rPr lang="en-US" smtClean="0"/>
              <a:t>25</a:t>
            </a:fld>
            <a:endParaRPr lang="en-US"/>
          </a:p>
        </p:txBody>
      </p:sp>
    </p:spTree>
    <p:extLst>
      <p:ext uri="{BB962C8B-B14F-4D97-AF65-F5344CB8AC3E}">
        <p14:creationId xmlns:p14="http://schemas.microsoft.com/office/powerpoint/2010/main" val="25320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R, I first want to go over a couple of pieces of terminology that we will be using.</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10569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define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25262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10/14/2021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10/14/2021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10/14/2021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10/14/2021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tidytextmining.com/index.html"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a:bodyPr>
          <a:lstStyle/>
          <a:p>
            <a:pPr marL="0" indent="0">
              <a:buNone/>
            </a:pPr>
            <a:r>
              <a:rPr lang="en-US" b="1" dirty="0"/>
              <a:t>Webinar Materials</a:t>
            </a:r>
          </a:p>
          <a:p>
            <a:pPr>
              <a:buFont typeface="Calibri" panose="020F0502020204030204" pitchFamily="34" charset="0"/>
              <a:buChar char="-"/>
            </a:pPr>
            <a:r>
              <a:rPr lang="en-US" dirty="0"/>
              <a:t>code</a:t>
            </a:r>
          </a:p>
          <a:p>
            <a:pPr lvl="1">
              <a:buFont typeface="Calibri" panose="020F0502020204030204" pitchFamily="34" charset="0"/>
              <a:buChar char="-"/>
            </a:pPr>
            <a:r>
              <a:rPr lang="en-US" dirty="0"/>
              <a:t>sentiment-analysis-in-</a:t>
            </a:r>
            <a:r>
              <a:rPr lang="en-US" dirty="0" err="1"/>
              <a:t>r.Rmd</a:t>
            </a:r>
            <a:endParaRPr lang="en-US" dirty="0"/>
          </a:p>
          <a:p>
            <a:pPr>
              <a:buFont typeface="Calibri" panose="020F0502020204030204" pitchFamily="34" charset="0"/>
              <a:buChar char="-"/>
            </a:pPr>
            <a:r>
              <a:rPr lang="en-US" dirty="0"/>
              <a:t>data</a:t>
            </a:r>
          </a:p>
          <a:p>
            <a:pPr lvl="1">
              <a:buFont typeface="Calibri" panose="020F0502020204030204" pitchFamily="34" charset="0"/>
              <a:buChar char="-"/>
            </a:pPr>
            <a:r>
              <a:rPr lang="en-US" dirty="0"/>
              <a:t>uarizona_tweets.csv</a:t>
            </a:r>
          </a:p>
          <a:p>
            <a:pPr>
              <a:buFont typeface="Calibri" panose="020F0502020204030204" pitchFamily="34" charset="0"/>
              <a:buChar char="-"/>
            </a:pPr>
            <a:r>
              <a:rPr lang="en-US" dirty="0"/>
              <a:t>.here</a:t>
            </a:r>
          </a:p>
          <a:p>
            <a:pPr>
              <a:buFont typeface="Calibri" panose="020F0502020204030204" pitchFamily="34" charset="0"/>
              <a:buChar char="-"/>
            </a:pPr>
            <a:r>
              <a:rPr lang="en-US" dirty="0"/>
              <a:t>README.txt</a:t>
            </a:r>
          </a:p>
        </p:txBody>
      </p:sp>
    </p:spTree>
    <p:extLst>
      <p:ext uri="{BB962C8B-B14F-4D97-AF65-F5344CB8AC3E}">
        <p14:creationId xmlns:p14="http://schemas.microsoft.com/office/powerpoint/2010/main" val="17235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F694B-1E6A-4882-AFAA-48A23661854E}"/>
              </a:ext>
            </a:extLst>
          </p:cNvPr>
          <p:cNvSpPr>
            <a:spLocks noGrp="1"/>
          </p:cNvSpPr>
          <p:nvPr>
            <p:ph type="ctrTitle"/>
          </p:nvPr>
        </p:nvSpPr>
        <p:spPr/>
        <p:txBody>
          <a:bodyPr/>
          <a:lstStyle/>
          <a:p>
            <a:r>
              <a:rPr lang="en-US" dirty="0"/>
              <a:t>R</a:t>
            </a:r>
          </a:p>
        </p:txBody>
      </p:sp>
      <p:sp>
        <p:nvSpPr>
          <p:cNvPr id="6" name="Subtitle 5">
            <a:extLst>
              <a:ext uri="{FF2B5EF4-FFF2-40B4-BE49-F238E27FC236}">
                <a16:creationId xmlns:a16="http://schemas.microsoft.com/office/drawing/2014/main" id="{6C14EA6E-06F0-4AF9-BE04-A0F737BE8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7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4" name="Content Placeholder 3">
            <a:extLst>
              <a:ext uri="{FF2B5EF4-FFF2-40B4-BE49-F238E27FC236}">
                <a16:creationId xmlns:a16="http://schemas.microsoft.com/office/drawing/2014/main" id="{52303F54-0DC7-424C-8C1B-1FA08412280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p:txBody>
      </p:sp>
    </p:spTree>
    <p:extLst>
      <p:ext uri="{BB962C8B-B14F-4D97-AF65-F5344CB8AC3E}">
        <p14:creationId xmlns:p14="http://schemas.microsoft.com/office/powerpoint/2010/main" val="17221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Quick Recap</a:t>
            </a:r>
          </a:p>
        </p:txBody>
      </p:sp>
      <p:sp>
        <p:nvSpPr>
          <p:cNvPr id="4" name="Content Placeholder 3">
            <a:extLst>
              <a:ext uri="{FF2B5EF4-FFF2-40B4-BE49-F238E27FC236}">
                <a16:creationId xmlns:a16="http://schemas.microsoft.com/office/drawing/2014/main" id="{E7B66255-171E-4E31-8F2E-799A0AAD221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pPr marL="0" indent="0">
              <a:buNone/>
            </a:pPr>
            <a:endParaRPr lang="en-US" dirty="0"/>
          </a:p>
        </p:txBody>
      </p:sp>
    </p:spTree>
    <p:extLst>
      <p:ext uri="{BB962C8B-B14F-4D97-AF65-F5344CB8AC3E}">
        <p14:creationId xmlns:p14="http://schemas.microsoft.com/office/powerpoint/2010/main" val="1063841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20780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242492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5C2E-C162-4046-888B-BA20EE8A4573}"/>
              </a:ext>
            </a:extLst>
          </p:cNvPr>
          <p:cNvSpPr>
            <a:spLocks noGrp="1"/>
          </p:cNvSpPr>
          <p:nvPr>
            <p:ph type="ctrTitle"/>
          </p:nvPr>
        </p:nvSpPr>
        <p:spPr/>
        <p:txBody>
          <a:bodyPr/>
          <a:lstStyle/>
          <a:p>
            <a:r>
              <a:rPr lang="en-US" dirty="0"/>
              <a:t>R</a:t>
            </a:r>
          </a:p>
        </p:txBody>
      </p:sp>
      <p:sp>
        <p:nvSpPr>
          <p:cNvPr id="5" name="Subtitle 4">
            <a:extLst>
              <a:ext uri="{FF2B5EF4-FFF2-40B4-BE49-F238E27FC236}">
                <a16:creationId xmlns:a16="http://schemas.microsoft.com/office/drawing/2014/main" id="{914AFCD0-D048-4149-8426-E2892F0A2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ctrTitle"/>
          </p:nvPr>
        </p:nvSpPr>
        <p:spPr/>
        <p:txBody>
          <a:bodyPr>
            <a:normAutofit fontScale="90000"/>
          </a:bodyPr>
          <a:lstStyle/>
          <a:p>
            <a:r>
              <a:rPr lang="en-US" dirty="0"/>
              <a:t>What insights can be gained from text and sentiment analysis?</a:t>
            </a:r>
          </a:p>
        </p:txBody>
      </p:sp>
      <p:sp>
        <p:nvSpPr>
          <p:cNvPr id="5" name="Subtitle 4">
            <a:extLst>
              <a:ext uri="{FF2B5EF4-FFF2-40B4-BE49-F238E27FC236}">
                <a16:creationId xmlns:a16="http://schemas.microsoft.com/office/drawing/2014/main" id="{21983AF0-55D7-45A9-9464-4DB647757A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r>
              <a:rPr lang="en-US" dirty="0"/>
              <a:t>Try out a text analysis of your own. </a:t>
            </a:r>
          </a:p>
          <a:p>
            <a:r>
              <a:rPr lang="en-US" dirty="0"/>
              <a:t>Review </a:t>
            </a:r>
            <a:r>
              <a:rPr lang="en-US" i="1" dirty="0"/>
              <a:t>Text Mining with R </a:t>
            </a:r>
            <a:r>
              <a:rPr lang="en-US" dirty="0"/>
              <a:t>by Julia </a:t>
            </a:r>
            <a:r>
              <a:rPr lang="en-US" dirty="0" err="1"/>
              <a:t>Silge</a:t>
            </a:r>
            <a:r>
              <a:rPr lang="en-US" dirty="0"/>
              <a:t> and David Robinson</a:t>
            </a:r>
          </a:p>
          <a:p>
            <a:pPr lvl="1"/>
            <a:r>
              <a:rPr lang="en-US" dirty="0">
                <a:hlinkClick r:id="rId3"/>
              </a:rPr>
              <a:t>https://www.tidytextmining.com/index.html</a:t>
            </a:r>
            <a:r>
              <a:rPr lang="en-US" dirty="0"/>
              <a:t> </a:t>
            </a: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5" name="Content Placeholder 4">
            <a:extLst>
              <a:ext uri="{FF2B5EF4-FFF2-40B4-BE49-F238E27FC236}">
                <a16:creationId xmlns:a16="http://schemas.microsoft.com/office/drawing/2014/main" id="{ACA1CE19-A37A-4A21-B36B-667FA4DF6063}"/>
              </a:ext>
            </a:extLst>
          </p:cNvPr>
          <p:cNvSpPr>
            <a:spLocks noGrp="1"/>
          </p:cNvSpPr>
          <p:nvPr>
            <p:ph idx="1"/>
          </p:nvPr>
        </p:nvSpPr>
        <p:spPr/>
        <p:txBody>
          <a:bodyPr/>
          <a:lstStyle/>
          <a:p>
            <a:r>
              <a:rPr lang="en-US" dirty="0"/>
              <a:t>Sentiment Analysis</a:t>
            </a:r>
          </a:p>
          <a:p>
            <a:r>
              <a:rPr lang="en-US" dirty="0"/>
              <a:t>Visualizing Results</a:t>
            </a:r>
          </a:p>
          <a:p>
            <a:r>
              <a:rPr lang="en-US" dirty="0"/>
              <a:t>Moving Beyond Words</a:t>
            </a:r>
          </a:p>
          <a:p>
            <a:r>
              <a:rPr lang="en-US" dirty="0"/>
              <a:t>Where to go from here </a:t>
            </a:r>
          </a:p>
        </p:txBody>
      </p:sp>
    </p:spTree>
    <p:extLst>
      <p:ext uri="{BB962C8B-B14F-4D97-AF65-F5344CB8AC3E}">
        <p14:creationId xmlns:p14="http://schemas.microsoft.com/office/powerpoint/2010/main" val="18239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p:txBody>
          <a:bodyPr>
            <a:normAutofit/>
          </a:bodyPr>
          <a:lstStyle/>
          <a:p>
            <a:pPr marL="0" indent="0">
              <a:buNone/>
            </a:pPr>
            <a:r>
              <a:rPr lang="en-US" sz="2400" dirty="0" err="1">
                <a:effectLst/>
              </a:rPr>
              <a:t>Silge</a:t>
            </a:r>
            <a:r>
              <a:rPr lang="en-US" sz="2400" dirty="0">
                <a:effectLst/>
              </a:rPr>
              <a:t>, J., &amp; Robinson, D. (2017). </a:t>
            </a:r>
            <a:r>
              <a:rPr lang="en-US" sz="2400" i="1" dirty="0">
                <a:effectLst/>
              </a:rPr>
              <a:t>Text mining with R: A tidy approach</a:t>
            </a:r>
            <a:r>
              <a:rPr lang="en-US" sz="2400" dirty="0">
                <a:effectLst/>
              </a:rPr>
              <a:t>. O'Reilly Media.</a:t>
            </a:r>
          </a:p>
          <a:p>
            <a:pPr marL="0" indent="0">
              <a:buNone/>
            </a:pPr>
            <a:endParaRPr lang="en-US" sz="2400" dirty="0">
              <a:effectLst/>
            </a:endParaRPr>
          </a:p>
          <a:p>
            <a:pPr marL="0" indent="0">
              <a:buNone/>
            </a:pPr>
            <a:r>
              <a:rPr lang="en-US" sz="2400" dirty="0" err="1">
                <a:effectLst/>
              </a:rPr>
              <a:t>Silge</a:t>
            </a:r>
            <a:r>
              <a:rPr lang="en-US" sz="2400" dirty="0">
                <a:effectLst/>
              </a:rPr>
              <a:t>, J., &amp;amp; Robinson, D. (2021, April 10). Introduction to </a:t>
            </a:r>
            <a:r>
              <a:rPr lang="en-US" sz="2400" dirty="0" err="1">
                <a:effectLst/>
              </a:rPr>
              <a:t>tidytext</a:t>
            </a:r>
            <a:r>
              <a:rPr lang="en-US" sz="2400" dirty="0">
                <a:effectLst/>
              </a:rPr>
              <a:t>. Retrieved September 28, 2021, from https://cran.r-project.org/web/packages/tidytext/vignettes/tidytext.html. </a:t>
            </a:r>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36698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1165</TotalTime>
  <Words>2256</Words>
  <Application>Microsoft Office PowerPoint</Application>
  <PresentationFormat>Widescreen</PresentationFormat>
  <Paragraphs>170</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MiloWeb</vt:lpstr>
      <vt:lpstr>1_Office Theme</vt:lpstr>
      <vt:lpstr>Sentiment Analysis in R</vt:lpstr>
      <vt:lpstr>Hello!</vt:lpstr>
      <vt:lpstr>Learning Outcomes</vt:lpstr>
      <vt:lpstr>Day 1 Agenda</vt:lpstr>
      <vt:lpstr>What is text analysis?</vt:lpstr>
      <vt:lpstr>What is sentiment analysis?</vt:lpstr>
      <vt:lpstr>Why is it useful?</vt:lpstr>
      <vt:lpstr>Terminology</vt:lpstr>
      <vt:lpstr>PowerPoint Presentation</vt:lpstr>
      <vt:lpstr>R Setup</vt:lpstr>
      <vt:lpstr>R</vt:lpstr>
      <vt:lpstr>What did we learn today?</vt:lpstr>
      <vt:lpstr>Questions</vt:lpstr>
      <vt:lpstr>Sentiment Analysis in R</vt:lpstr>
      <vt:lpstr>Learning Outcomes</vt:lpstr>
      <vt:lpstr>Day 2 Agenda</vt:lpstr>
      <vt:lpstr>Quick Recap</vt:lpstr>
      <vt:lpstr>Terminology</vt:lpstr>
      <vt:lpstr>PowerPoint Presentation</vt:lpstr>
      <vt:lpstr>R</vt:lpstr>
      <vt:lpstr>What insights can be gained from text and sentiment analysis?</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Schilling, Jenn - (jaschilling)</cp:lastModifiedBy>
  <cp:revision>130</cp:revision>
  <dcterms:created xsi:type="dcterms:W3CDTF">2021-03-06T21:07:36Z</dcterms:created>
  <dcterms:modified xsi:type="dcterms:W3CDTF">2021-10-14T18:35:06Z</dcterms:modified>
</cp:coreProperties>
</file>