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344" r:id="rId2"/>
    <p:sldId id="263" r:id="rId3"/>
    <p:sldId id="262" r:id="rId4"/>
    <p:sldId id="261" r:id="rId5"/>
    <p:sldId id="349" r:id="rId6"/>
    <p:sldId id="350" r:id="rId7"/>
    <p:sldId id="351" r:id="rId8"/>
    <p:sldId id="354" r:id="rId9"/>
    <p:sldId id="274" r:id="rId10"/>
    <p:sldId id="267" r:id="rId11"/>
    <p:sldId id="358" r:id="rId12"/>
    <p:sldId id="269" r:id="rId13"/>
    <p:sldId id="346" r:id="rId14"/>
    <p:sldId id="345" r:id="rId15"/>
    <p:sldId id="348" r:id="rId16"/>
    <p:sldId id="284" r:id="rId17"/>
    <p:sldId id="286" r:id="rId18"/>
    <p:sldId id="355" r:id="rId19"/>
    <p:sldId id="356" r:id="rId20"/>
    <p:sldId id="357" r:id="rId21"/>
    <p:sldId id="353" r:id="rId22"/>
    <p:sldId id="291" r:id="rId23"/>
    <p:sldId id="342" r:id="rId24"/>
    <p:sldId id="347" r:id="rId25"/>
    <p:sldId id="34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8B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69800" autoAdjust="0"/>
  </p:normalViewPr>
  <p:slideViewPr>
    <p:cSldViewPr snapToGrid="0">
      <p:cViewPr varScale="1">
        <p:scale>
          <a:sx n="60" d="100"/>
          <a:sy n="60" d="100"/>
        </p:scale>
        <p:origin x="1526"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CD064E-05FC-4E18-9D0C-A4994F368CAC}" type="datetimeFigureOut">
              <a:rPr lang="en-US" smtClean="0"/>
              <a:t>9/28/2021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20A7C7-CA8D-4C49-BCFB-55E6C5267475}" type="slidenum">
              <a:rPr lang="en-US" smtClean="0"/>
              <a:t>‹#›</a:t>
            </a:fld>
            <a:endParaRPr lang="en-US"/>
          </a:p>
        </p:txBody>
      </p:sp>
    </p:spTree>
    <p:extLst>
      <p:ext uri="{BB962C8B-B14F-4D97-AF65-F5344CB8AC3E}">
        <p14:creationId xmlns:p14="http://schemas.microsoft.com/office/powerpoint/2010/main" val="4282362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Your notes here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C5BBCB-F412-3A49-8ADF-0FEE62D955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2874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set up in R, all you will need is the </a:t>
            </a:r>
            <a:r>
              <a:rPr lang="en-US" dirty="0" err="1"/>
              <a:t>tidyverse</a:t>
            </a:r>
            <a:r>
              <a:rPr lang="en-US" dirty="0"/>
              <a:t> and </a:t>
            </a:r>
            <a:r>
              <a:rPr lang="en-US" dirty="0" err="1"/>
              <a:t>tidytext</a:t>
            </a:r>
            <a:r>
              <a:rPr lang="en-US" dirty="0"/>
              <a:t> packages installed and a set of text data. We will also use the </a:t>
            </a:r>
            <a:r>
              <a:rPr lang="en-US" dirty="0" err="1"/>
              <a:t>wordcloud</a:t>
            </a:r>
            <a:r>
              <a:rPr lang="en-US" dirty="0"/>
              <a:t> package in this webinar, but it not necessarily required for a text analysis. </a:t>
            </a:r>
          </a:p>
          <a:p>
            <a:endParaRPr lang="en-US" dirty="0"/>
          </a:p>
          <a:p>
            <a:r>
              <a:rPr lang="en-US" dirty="0"/>
              <a:t>R Markdown is a very useful tool/file format that can be used to create documentation along with your code. This is ideal for reproducibility.</a:t>
            </a:r>
          </a:p>
          <a:p>
            <a:r>
              <a:rPr lang="en-US" b="0" dirty="0">
                <a:highlight>
                  <a:srgbClr val="FFFF00"/>
                </a:highlight>
              </a:rPr>
              <a:t> </a:t>
            </a:r>
          </a:p>
          <a:p>
            <a:r>
              <a:rPr lang="en-US" b="0" dirty="0">
                <a:highlight>
                  <a:srgbClr val="FFFF00"/>
                </a:highlight>
              </a:rPr>
              <a:t>The webinar materials provided include an R Markdown file with all the code to process the data and complete the text analysis and the data file used. The .here file is needed so that the R Markdown code knows where to find the data file. The README file contains more information about each individual file and the structure of the folder.</a:t>
            </a:r>
          </a:p>
        </p:txBody>
      </p:sp>
      <p:sp>
        <p:nvSpPr>
          <p:cNvPr id="4" name="Slide Number Placeholder 3"/>
          <p:cNvSpPr>
            <a:spLocks noGrp="1"/>
          </p:cNvSpPr>
          <p:nvPr>
            <p:ph type="sldNum" sz="quarter" idx="5"/>
          </p:nvPr>
        </p:nvSpPr>
        <p:spPr/>
        <p:txBody>
          <a:bodyPr/>
          <a:lstStyle/>
          <a:p>
            <a:fld id="{3C20A7C7-CA8D-4C49-BCFB-55E6C5267475}" type="slidenum">
              <a:rPr lang="en-US" smtClean="0"/>
              <a:t>10</a:t>
            </a:fld>
            <a:endParaRPr lang="en-US"/>
          </a:p>
        </p:txBody>
      </p:sp>
    </p:spTree>
    <p:extLst>
      <p:ext uri="{BB962C8B-B14F-4D97-AF65-F5344CB8AC3E}">
        <p14:creationId xmlns:p14="http://schemas.microsoft.com/office/powerpoint/2010/main" val="1536740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talked about text analysis and sentiment analysis and how they can be used. Then we discussed how to set up R for text analysis. In R, we jumped into processing and preparing the data for text analysis. Next, we covered tokenizing and computed word frequencies. </a:t>
            </a:r>
          </a:p>
          <a:p>
            <a:endParaRPr lang="en-US" dirty="0"/>
          </a:p>
          <a:p>
            <a:r>
              <a:rPr lang="en-US" dirty="0"/>
              <a:t>One thing we did not talk about today is stemming. Stemming can be a useful technique in text analysis and is usually completed as part of the tokenizing process. Stemming is reducing words down to their root. So, a set of words like consult, consultant, consulting, consulted, consultants, would all be reduced to the stem word consult. It can be a useful way to bring down the word list and identify key themes in a set of documents. If a set of documents uses a common root but different words (as in the example just mentioned with consult), then stemming can be very useful. Stemming can also be completed in R, and would most likely be done after the tokenizing process, before computing any word frequencies.</a:t>
            </a:r>
          </a:p>
        </p:txBody>
      </p:sp>
      <p:sp>
        <p:nvSpPr>
          <p:cNvPr id="4" name="Slide Number Placeholder 3"/>
          <p:cNvSpPr>
            <a:spLocks noGrp="1"/>
          </p:cNvSpPr>
          <p:nvPr>
            <p:ph type="sldNum" sz="quarter" idx="5"/>
          </p:nvPr>
        </p:nvSpPr>
        <p:spPr/>
        <p:txBody>
          <a:bodyPr/>
          <a:lstStyle/>
          <a:p>
            <a:fld id="{3C20A7C7-CA8D-4C49-BCFB-55E6C5267475}" type="slidenum">
              <a:rPr lang="en-US" smtClean="0"/>
              <a:t>12</a:t>
            </a:fld>
            <a:endParaRPr lang="en-US"/>
          </a:p>
        </p:txBody>
      </p:sp>
    </p:spTree>
    <p:extLst>
      <p:ext uri="{BB962C8B-B14F-4D97-AF65-F5344CB8AC3E}">
        <p14:creationId xmlns:p14="http://schemas.microsoft.com/office/powerpoint/2010/main" val="192332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Your notes here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C5BBCB-F412-3A49-8ADF-0FEE62D955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44128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learning outcomes of this webinar are that participants will be able to prepare data for a text analysis, conduct text mining, and complete a sentiment analysis in R.</a:t>
            </a:r>
          </a:p>
          <a:p>
            <a:endParaRPr lang="en-US" dirty="0"/>
          </a:p>
        </p:txBody>
      </p:sp>
      <p:sp>
        <p:nvSpPr>
          <p:cNvPr id="4" name="Slide Number Placeholder 3"/>
          <p:cNvSpPr>
            <a:spLocks noGrp="1"/>
          </p:cNvSpPr>
          <p:nvPr>
            <p:ph type="sldNum" sz="quarter" idx="5"/>
          </p:nvPr>
        </p:nvSpPr>
        <p:spPr/>
        <p:txBody>
          <a:bodyPr/>
          <a:lstStyle/>
          <a:p>
            <a:fld id="{3C20A7C7-CA8D-4C49-BCFB-55E6C5267475}" type="slidenum">
              <a:rPr lang="en-US" smtClean="0"/>
              <a:t>15</a:t>
            </a:fld>
            <a:endParaRPr lang="en-US"/>
          </a:p>
        </p:txBody>
      </p:sp>
    </p:spTree>
    <p:extLst>
      <p:ext uri="{BB962C8B-B14F-4D97-AF65-F5344CB8AC3E}">
        <p14:creationId xmlns:p14="http://schemas.microsoft.com/office/powerpoint/2010/main" val="1363480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to Day 2 of the Sentiment Analysis in R webinar. I’m so happy you’re here.</a:t>
            </a:r>
          </a:p>
          <a:p>
            <a:pPr marL="0" marR="0">
              <a:lnSpc>
                <a:spcPct val="107000"/>
              </a:lnSpc>
              <a:spcBef>
                <a:spcPts val="0"/>
              </a:spcBef>
              <a:spcAft>
                <a:spcPts val="0"/>
              </a:spcAft>
            </a:pPr>
            <a:r>
              <a:rPr lang="en-US" sz="1800" dirty="0">
                <a:solidFill>
                  <a:srgbClr val="545E6B"/>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This webinar will teach participants how to complete a text analysis in R, including data processing and cleaning, visualization of word frequencies, and sentiment analysis. Sentiment analysis is useful for finding patterns in text data from open response questions on surveys and course evaluations as well as evaluating social media posts. </a:t>
            </a:r>
            <a:endParaRPr lang="en-US" dirty="0"/>
          </a:p>
          <a:p>
            <a:endParaRPr lang="en-US" dirty="0"/>
          </a:p>
          <a:p>
            <a:r>
              <a:rPr lang="en-US" dirty="0"/>
              <a:t>Here’s today’s agenda…</a:t>
            </a:r>
          </a:p>
        </p:txBody>
      </p:sp>
      <p:sp>
        <p:nvSpPr>
          <p:cNvPr id="4" name="Slide Number Placeholder 3"/>
          <p:cNvSpPr>
            <a:spLocks noGrp="1"/>
          </p:cNvSpPr>
          <p:nvPr>
            <p:ph type="sldNum" sz="quarter" idx="5"/>
          </p:nvPr>
        </p:nvSpPr>
        <p:spPr/>
        <p:txBody>
          <a:bodyPr/>
          <a:lstStyle/>
          <a:p>
            <a:fld id="{3C20A7C7-CA8D-4C49-BCFB-55E6C5267475}" type="slidenum">
              <a:rPr lang="en-US" smtClean="0"/>
              <a:t>16</a:t>
            </a:fld>
            <a:endParaRPr lang="en-US"/>
          </a:p>
        </p:txBody>
      </p:sp>
    </p:spTree>
    <p:extLst>
      <p:ext uri="{BB962C8B-B14F-4D97-AF65-F5344CB8AC3E}">
        <p14:creationId xmlns:p14="http://schemas.microsoft.com/office/powerpoint/2010/main" val="40384176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Day 1, we talked about text analysis and sentiment analysis and how they can be used. Then we discussed how to set up R for text analysis. In R, we jumped into processing and preparing the data for text analysis. Next, we covered tokenizing and computed word frequencies.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a reminder, in R you need the {</a:t>
            </a:r>
            <a:r>
              <a:rPr lang="en-US" dirty="0" err="1"/>
              <a:t>tidyverse</a:t>
            </a:r>
            <a:r>
              <a:rPr lang="en-US" dirty="0"/>
              <a:t>} and {</a:t>
            </a:r>
            <a:r>
              <a:rPr lang="en-US" dirty="0" err="1"/>
              <a:t>tidytext</a:t>
            </a:r>
            <a:r>
              <a:rPr lang="en-US" dirty="0"/>
              <a:t>} packages for data processing and text analysis.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3C20A7C7-CA8D-4C49-BCFB-55E6C5267475}" type="slidenum">
              <a:rPr lang="en-US" smtClean="0"/>
              <a:t>17</a:t>
            </a:fld>
            <a:endParaRPr lang="en-US"/>
          </a:p>
        </p:txBody>
      </p:sp>
    </p:spTree>
    <p:extLst>
      <p:ext uri="{BB962C8B-B14F-4D97-AF65-F5344CB8AC3E}">
        <p14:creationId xmlns:p14="http://schemas.microsoft.com/office/powerpoint/2010/main" val="3336625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quick review of some of the terminology used in text analysis.</a:t>
            </a:r>
          </a:p>
          <a:p>
            <a:endParaRPr lang="en-US" dirty="0"/>
          </a:p>
          <a:p>
            <a:r>
              <a:rPr lang="en-US" dirty="0"/>
              <a:t>A corpus is a large collection or set of documents.</a:t>
            </a:r>
          </a:p>
          <a:p>
            <a:endParaRPr lang="en-US" dirty="0"/>
          </a:p>
          <a:p>
            <a:r>
              <a:rPr lang="en-US" dirty="0"/>
              <a:t>A document is an individual piece of text data such as a book, an email, a tweet or set of tweets, responses to an open-ended survey question, a course evaluation, etc.</a:t>
            </a:r>
          </a:p>
          <a:p>
            <a:endParaRPr lang="en-US" dirty="0"/>
          </a:p>
          <a:p>
            <a:r>
              <a:rPr lang="en-US" dirty="0"/>
              <a:t>A token is a meaningful unit of text, such as a word. Tokens may also be referred to as terms. </a:t>
            </a:r>
          </a:p>
          <a:p>
            <a:endParaRPr lang="en-US" dirty="0"/>
          </a:p>
          <a:p>
            <a:r>
              <a:rPr lang="en-US" dirty="0"/>
              <a:t>A document is made up of words/terms/tokens. A corpus is made up of documents.</a:t>
            </a:r>
          </a:p>
        </p:txBody>
      </p:sp>
      <p:sp>
        <p:nvSpPr>
          <p:cNvPr id="4" name="Slide Number Placeholder 3"/>
          <p:cNvSpPr>
            <a:spLocks noGrp="1"/>
          </p:cNvSpPr>
          <p:nvPr>
            <p:ph type="sldNum" sz="quarter" idx="5"/>
          </p:nvPr>
        </p:nvSpPr>
        <p:spPr/>
        <p:txBody>
          <a:bodyPr/>
          <a:lstStyle/>
          <a:p>
            <a:fld id="{3C20A7C7-CA8D-4C49-BCFB-55E6C5267475}" type="slidenum">
              <a:rPr lang="en-US" smtClean="0"/>
              <a:t>18</a:t>
            </a:fld>
            <a:endParaRPr lang="en-US"/>
          </a:p>
        </p:txBody>
      </p:sp>
    </p:spTree>
    <p:extLst>
      <p:ext uri="{BB962C8B-B14F-4D97-AF65-F5344CB8AC3E}">
        <p14:creationId xmlns:p14="http://schemas.microsoft.com/office/powerpoint/2010/main" val="7366148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reminder of tidy data. Tidy data is a structure of data in which each variable is a column, each observation is a row, and each cell is a single measurement. For text analysis, we can create a tidy text data table or data frame which contains one token per row. Recall that a token is a meaningful unit of text, such as a word. The first step in text analysis is called tokenizing, which involves splitting a long text string, such as a tweet, document, or open-ended responses, into individual words or sets of words. </a:t>
            </a:r>
          </a:p>
        </p:txBody>
      </p:sp>
      <p:sp>
        <p:nvSpPr>
          <p:cNvPr id="4" name="Slide Number Placeholder 3"/>
          <p:cNvSpPr>
            <a:spLocks noGrp="1"/>
          </p:cNvSpPr>
          <p:nvPr>
            <p:ph type="sldNum" sz="quarter" idx="5"/>
          </p:nvPr>
        </p:nvSpPr>
        <p:spPr/>
        <p:txBody>
          <a:bodyPr/>
          <a:lstStyle/>
          <a:p>
            <a:fld id="{3C20A7C7-CA8D-4C49-BCFB-55E6C5267475}" type="slidenum">
              <a:rPr lang="en-US" smtClean="0"/>
              <a:t>19</a:t>
            </a:fld>
            <a:endParaRPr lang="en-US"/>
          </a:p>
        </p:txBody>
      </p:sp>
    </p:spTree>
    <p:extLst>
      <p:ext uri="{BB962C8B-B14F-4D97-AF65-F5344CB8AC3E}">
        <p14:creationId xmlns:p14="http://schemas.microsoft.com/office/powerpoint/2010/main" val="42525561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Text and sentiment analysis are useful for analyzing large quantities of text automatically. They can help us find general themes and feelings, and they allow us to quite quickly analyze text data that could take a long time to process by hand. Applications to institutional research include analyzing course evaluations, student, faculty, or staff responses to surveys, and social media content. In the example we used in this webinar, I analyzed tweets that use the University of Arizona hashtag.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AND WE FOUND….</a:t>
            </a:r>
          </a:p>
        </p:txBody>
      </p:sp>
      <p:sp>
        <p:nvSpPr>
          <p:cNvPr id="4" name="Slide Number Placeholder 3"/>
          <p:cNvSpPr>
            <a:spLocks noGrp="1"/>
          </p:cNvSpPr>
          <p:nvPr>
            <p:ph type="sldNum" sz="quarter" idx="5"/>
          </p:nvPr>
        </p:nvSpPr>
        <p:spPr/>
        <p:txBody>
          <a:bodyPr/>
          <a:lstStyle/>
          <a:p>
            <a:fld id="{3C20A7C7-CA8D-4C49-BCFB-55E6C5267475}" type="slidenum">
              <a:rPr lang="en-US" smtClean="0"/>
              <a:t>21</a:t>
            </a:fld>
            <a:endParaRPr lang="en-US"/>
          </a:p>
        </p:txBody>
      </p:sp>
    </p:spTree>
    <p:extLst>
      <p:ext uri="{BB962C8B-B14F-4D97-AF65-F5344CB8AC3E}">
        <p14:creationId xmlns:p14="http://schemas.microsoft.com/office/powerpoint/2010/main" val="29205435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provided code, switch out the example tweet data for text data of your own. Then try out the code and see what insights you can find in your own text analysis.</a:t>
            </a:r>
          </a:p>
          <a:p>
            <a:endParaRPr lang="en-US" dirty="0"/>
          </a:p>
          <a:p>
            <a:r>
              <a:rPr lang="en-US" dirty="0"/>
              <a:t>The book </a:t>
            </a:r>
            <a:r>
              <a:rPr lang="en-US" i="1" dirty="0"/>
              <a:t>Text Mining with R </a:t>
            </a:r>
            <a:r>
              <a:rPr lang="en-US" dirty="0"/>
              <a:t>by Julia </a:t>
            </a:r>
            <a:r>
              <a:rPr lang="en-US" dirty="0" err="1"/>
              <a:t>Silge</a:t>
            </a:r>
            <a:r>
              <a:rPr lang="en-US" dirty="0"/>
              <a:t> and David Robinson is available online at the URL provided above. This is an extensive resource for text analysis in R and contains lots of examples. If you want to go further with the analysis of Twitter data, it includes a whole case study comparing tweets from each of the authors. There is also a chapter on analyzing n-grams, which expands text analysis from 1 word to multiple words. The book also contains information on how to do some modeling with text data. It is a very comprehensive resource if you’d like to learn more about text analysis in R.</a:t>
            </a:r>
          </a:p>
        </p:txBody>
      </p:sp>
      <p:sp>
        <p:nvSpPr>
          <p:cNvPr id="4" name="Slide Number Placeholder 3"/>
          <p:cNvSpPr>
            <a:spLocks noGrp="1"/>
          </p:cNvSpPr>
          <p:nvPr>
            <p:ph type="sldNum" sz="quarter" idx="5"/>
          </p:nvPr>
        </p:nvSpPr>
        <p:spPr/>
        <p:txBody>
          <a:bodyPr/>
          <a:lstStyle/>
          <a:p>
            <a:fld id="{3C20A7C7-CA8D-4C49-BCFB-55E6C5267475}" type="slidenum">
              <a:rPr lang="en-US" smtClean="0"/>
              <a:t>22</a:t>
            </a:fld>
            <a:endParaRPr lang="en-US"/>
          </a:p>
        </p:txBody>
      </p:sp>
    </p:spTree>
    <p:extLst>
      <p:ext uri="{BB962C8B-B14F-4D97-AF65-F5344CB8AC3E}">
        <p14:creationId xmlns:p14="http://schemas.microsoft.com/office/powerpoint/2010/main" val="4098988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Day 1 of the Sentiment Analysis in R webinar. I’m Jenn Schilling, my pronouns are she/her/hers, and I am so happy you’re here. I am a senior data analyst at the University of Arizona, and an adjunct faculty member at the College for Creative Studies where I teach graduate classes on data visualization. Thank you for being here, and I hope you will find this webinar beneficial. Before I begin, I would like acknowledge that I am on the </a:t>
            </a:r>
            <a:r>
              <a:rPr lang="en-US" b="0" i="0" dirty="0">
                <a:solidFill>
                  <a:srgbClr val="403635"/>
                </a:solidFill>
                <a:effectLst/>
                <a:latin typeface="MiloWeb"/>
              </a:rPr>
              <a:t>ancestral lands of the Tohono O'odham and Pascua Yaqui nations, indigenous peoples who have occupied this land since time immemorial. </a:t>
            </a:r>
          </a:p>
          <a:p>
            <a:endParaRPr lang="en-US" b="0" i="0" dirty="0">
              <a:solidFill>
                <a:srgbClr val="403635"/>
              </a:solidFill>
              <a:effectLst/>
              <a:latin typeface="MiloWeb"/>
            </a:endParaRPr>
          </a:p>
          <a:p>
            <a:r>
              <a:rPr lang="en-US" b="0" i="0" dirty="0">
                <a:solidFill>
                  <a:srgbClr val="403635"/>
                </a:solidFill>
                <a:effectLst/>
                <a:latin typeface="MiloWeb"/>
              </a:rPr>
              <a:t>Territory acknowledgements are one small part of disrupting and dismantling colonial structures.</a:t>
            </a:r>
            <a:endParaRPr lang="en-US" dirty="0"/>
          </a:p>
        </p:txBody>
      </p:sp>
      <p:sp>
        <p:nvSpPr>
          <p:cNvPr id="4" name="Slide Number Placeholder 3"/>
          <p:cNvSpPr>
            <a:spLocks noGrp="1"/>
          </p:cNvSpPr>
          <p:nvPr>
            <p:ph type="sldNum" sz="quarter" idx="5"/>
          </p:nvPr>
        </p:nvSpPr>
        <p:spPr/>
        <p:txBody>
          <a:bodyPr/>
          <a:lstStyle/>
          <a:p>
            <a:fld id="{3C20A7C7-CA8D-4C49-BCFB-55E6C5267475}" type="slidenum">
              <a:rPr lang="en-US" smtClean="0"/>
              <a:t>2</a:t>
            </a:fld>
            <a:endParaRPr lang="en-US"/>
          </a:p>
        </p:txBody>
      </p:sp>
    </p:spTree>
    <p:extLst>
      <p:ext uri="{BB962C8B-B14F-4D97-AF65-F5344CB8AC3E}">
        <p14:creationId xmlns:p14="http://schemas.microsoft.com/office/powerpoint/2010/main" val="841766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recapping the previous session, we dove into a complete sentiment analysis and visualized the findings. We also discussed how to move beyond individual words in a text analysis and went through a </a:t>
            </a:r>
            <a:r>
              <a:rPr lang="en-US"/>
              <a:t>short example of two-word phrases. </a:t>
            </a:r>
            <a:r>
              <a:rPr lang="en-US" dirty="0"/>
              <a:t>Finally, we reviewed the insights that can be gained from text and sentiment analysis and discussed how to go further. </a:t>
            </a:r>
          </a:p>
        </p:txBody>
      </p:sp>
      <p:sp>
        <p:nvSpPr>
          <p:cNvPr id="4" name="Slide Number Placeholder 3"/>
          <p:cNvSpPr>
            <a:spLocks noGrp="1"/>
          </p:cNvSpPr>
          <p:nvPr>
            <p:ph type="sldNum" sz="quarter" idx="5"/>
          </p:nvPr>
        </p:nvSpPr>
        <p:spPr/>
        <p:txBody>
          <a:bodyPr/>
          <a:lstStyle/>
          <a:p>
            <a:fld id="{3C20A7C7-CA8D-4C49-BCFB-55E6C5267475}" type="slidenum">
              <a:rPr lang="en-US" smtClean="0"/>
              <a:t>23</a:t>
            </a:fld>
            <a:endParaRPr lang="en-US"/>
          </a:p>
        </p:txBody>
      </p:sp>
    </p:spTree>
    <p:extLst>
      <p:ext uri="{BB962C8B-B14F-4D97-AF65-F5344CB8AC3E}">
        <p14:creationId xmlns:p14="http://schemas.microsoft.com/office/powerpoint/2010/main" val="8382605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so much for joining this webinar. I hope you found it beneficial and helpful. I am so glad I got to spend a couple of hours with you this week.</a:t>
            </a:r>
          </a:p>
        </p:txBody>
      </p:sp>
      <p:sp>
        <p:nvSpPr>
          <p:cNvPr id="4" name="Slide Number Placeholder 3"/>
          <p:cNvSpPr>
            <a:spLocks noGrp="1"/>
          </p:cNvSpPr>
          <p:nvPr>
            <p:ph type="sldNum" sz="quarter" idx="5"/>
          </p:nvPr>
        </p:nvSpPr>
        <p:spPr/>
        <p:txBody>
          <a:bodyPr/>
          <a:lstStyle/>
          <a:p>
            <a:fld id="{3C20A7C7-CA8D-4C49-BCFB-55E6C5267475}" type="slidenum">
              <a:rPr lang="en-US" smtClean="0"/>
              <a:t>25</a:t>
            </a:fld>
            <a:endParaRPr lang="en-US"/>
          </a:p>
        </p:txBody>
      </p:sp>
    </p:spTree>
    <p:extLst>
      <p:ext uri="{BB962C8B-B14F-4D97-AF65-F5344CB8AC3E}">
        <p14:creationId xmlns:p14="http://schemas.microsoft.com/office/powerpoint/2010/main" val="2532027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learning outcomes of this webinar are that participants will be able to prepare data for a text analysis, conduct text mining, and complete a sentiment analysis in R.</a:t>
            </a:r>
          </a:p>
          <a:p>
            <a:endParaRPr lang="en-US" dirty="0"/>
          </a:p>
        </p:txBody>
      </p:sp>
      <p:sp>
        <p:nvSpPr>
          <p:cNvPr id="4" name="Slide Number Placeholder 3"/>
          <p:cNvSpPr>
            <a:spLocks noGrp="1"/>
          </p:cNvSpPr>
          <p:nvPr>
            <p:ph type="sldNum" sz="quarter" idx="5"/>
          </p:nvPr>
        </p:nvSpPr>
        <p:spPr/>
        <p:txBody>
          <a:bodyPr/>
          <a:lstStyle/>
          <a:p>
            <a:fld id="{3C20A7C7-CA8D-4C49-BCFB-55E6C5267475}" type="slidenum">
              <a:rPr lang="en-US" smtClean="0"/>
              <a:t>3</a:t>
            </a:fld>
            <a:endParaRPr lang="en-US"/>
          </a:p>
        </p:txBody>
      </p:sp>
    </p:spTree>
    <p:extLst>
      <p:ext uri="{BB962C8B-B14F-4D97-AF65-F5344CB8AC3E}">
        <p14:creationId xmlns:p14="http://schemas.microsoft.com/office/powerpoint/2010/main" val="2686607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webinar will teach participants how to complete a text analysis in R, including data processing and cleaning, visualization of word frequencies, and sentiment analysis. Sentiment analysis is useful for finding patterns in text data from open response questions on surveys and course evaluations as well as evaluating social media posts. </a:t>
            </a:r>
          </a:p>
          <a:p>
            <a:pPr marL="0" marR="0">
              <a:lnSpc>
                <a:spcPct val="107000"/>
              </a:lnSpc>
              <a:spcBef>
                <a:spcPts val="0"/>
              </a:spcBef>
              <a:spcAft>
                <a:spcPts val="0"/>
              </a:spcAft>
            </a:pPr>
            <a:endParaRPr lang="en-US" sz="1800" dirty="0">
              <a:effectLst/>
              <a:latin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alibri" panose="020F0502020204030204" pitchFamily="34" charset="0"/>
                <a:cs typeface="Times New Roman" panose="02020603050405020304" pitchFamily="18" charset="0"/>
              </a:rPr>
              <a:t>Today we will go over…</a:t>
            </a:r>
            <a:endParaRPr lang="en-US" dirty="0"/>
          </a:p>
        </p:txBody>
      </p:sp>
      <p:sp>
        <p:nvSpPr>
          <p:cNvPr id="4" name="Slide Number Placeholder 3"/>
          <p:cNvSpPr>
            <a:spLocks noGrp="1"/>
          </p:cNvSpPr>
          <p:nvPr>
            <p:ph type="sldNum" sz="quarter" idx="5"/>
          </p:nvPr>
        </p:nvSpPr>
        <p:spPr/>
        <p:txBody>
          <a:bodyPr/>
          <a:lstStyle/>
          <a:p>
            <a:fld id="{3C20A7C7-CA8D-4C49-BCFB-55E6C5267475}" type="slidenum">
              <a:rPr lang="en-US" smtClean="0"/>
              <a:t>4</a:t>
            </a:fld>
            <a:endParaRPr lang="en-US"/>
          </a:p>
        </p:txBody>
      </p:sp>
    </p:spTree>
    <p:extLst>
      <p:ext uri="{BB962C8B-B14F-4D97-AF65-F5344CB8AC3E}">
        <p14:creationId xmlns:p14="http://schemas.microsoft.com/office/powerpoint/2010/main" val="3914118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Text analysis is the processing and analyzing of text data. We frequently encounter text data in higher education through course descriptions, student feedback on surveys or course evaluations, and social media posts. Text analysis allows us to analyze that data to determine word frequencies, common themes, and patterns.</a:t>
            </a:r>
          </a:p>
          <a:p>
            <a:endParaRPr lang="en-US" dirty="0"/>
          </a:p>
          <a:p>
            <a:r>
              <a:rPr lang="en-US" dirty="0"/>
              <a:t>One challenge with text analysis is that words can have multiple meanings depending on context and interpretation. Text analysis and sentiment analysis do not pick up on sarcasm, tone, or context. However, they can be useful to find broad commonalities and overarching themes.</a:t>
            </a:r>
          </a:p>
        </p:txBody>
      </p:sp>
      <p:sp>
        <p:nvSpPr>
          <p:cNvPr id="4" name="Slide Number Placeholder 3"/>
          <p:cNvSpPr>
            <a:spLocks noGrp="1"/>
          </p:cNvSpPr>
          <p:nvPr>
            <p:ph type="sldNum" sz="quarter" idx="5"/>
          </p:nvPr>
        </p:nvSpPr>
        <p:spPr/>
        <p:txBody>
          <a:bodyPr/>
          <a:lstStyle/>
          <a:p>
            <a:fld id="{3C20A7C7-CA8D-4C49-BCFB-55E6C5267475}" type="slidenum">
              <a:rPr lang="en-US" smtClean="0"/>
              <a:t>5</a:t>
            </a:fld>
            <a:endParaRPr lang="en-US"/>
          </a:p>
        </p:txBody>
      </p:sp>
    </p:spTree>
    <p:extLst>
      <p:ext uri="{BB962C8B-B14F-4D97-AF65-F5344CB8AC3E}">
        <p14:creationId xmlns:p14="http://schemas.microsoft.com/office/powerpoint/2010/main" val="2984997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component of text analysis is sentiment analysis which aims to determine the sentiment of a piece of text – is it positive or negative? Does it invoke joy or sadness? There are a few different dictionaries of word sentiments that can be used to determine the feeling behind a piece of text. Again, the sentiment can sometimes be off due to context, sarcasm, etc. but it can be a useful analysis for approximating the broad feelings behind text.</a:t>
            </a:r>
          </a:p>
        </p:txBody>
      </p:sp>
      <p:sp>
        <p:nvSpPr>
          <p:cNvPr id="4" name="Slide Number Placeholder 3"/>
          <p:cNvSpPr>
            <a:spLocks noGrp="1"/>
          </p:cNvSpPr>
          <p:nvPr>
            <p:ph type="sldNum" sz="quarter" idx="5"/>
          </p:nvPr>
        </p:nvSpPr>
        <p:spPr/>
        <p:txBody>
          <a:bodyPr/>
          <a:lstStyle/>
          <a:p>
            <a:fld id="{3C20A7C7-CA8D-4C49-BCFB-55E6C5267475}" type="slidenum">
              <a:rPr lang="en-US" smtClean="0"/>
              <a:t>6</a:t>
            </a:fld>
            <a:endParaRPr lang="en-US"/>
          </a:p>
        </p:txBody>
      </p:sp>
    </p:spTree>
    <p:extLst>
      <p:ext uri="{BB962C8B-B14F-4D97-AF65-F5344CB8AC3E}">
        <p14:creationId xmlns:p14="http://schemas.microsoft.com/office/powerpoint/2010/main" val="3779928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Text and sentiment analysis are useful for analyzing large quantities of text automatically. They can help us find general themes and feelings, and they allow us to quite quickly analyze text data that could take a long time to process by hand. Applications to institutional research include analyzing course evaluations, student, faculty, or staff responses to surveys, and social media content. In the example we will walk through in this webinar, I will be analyzing tweets that use the University of Arizona hashtag.</a:t>
            </a:r>
          </a:p>
        </p:txBody>
      </p:sp>
      <p:sp>
        <p:nvSpPr>
          <p:cNvPr id="4" name="Slide Number Placeholder 3"/>
          <p:cNvSpPr>
            <a:spLocks noGrp="1"/>
          </p:cNvSpPr>
          <p:nvPr>
            <p:ph type="sldNum" sz="quarter" idx="5"/>
          </p:nvPr>
        </p:nvSpPr>
        <p:spPr/>
        <p:txBody>
          <a:bodyPr/>
          <a:lstStyle/>
          <a:p>
            <a:fld id="{3C20A7C7-CA8D-4C49-BCFB-55E6C5267475}" type="slidenum">
              <a:rPr lang="en-US" smtClean="0"/>
              <a:t>7</a:t>
            </a:fld>
            <a:endParaRPr lang="en-US"/>
          </a:p>
        </p:txBody>
      </p:sp>
    </p:spTree>
    <p:extLst>
      <p:ext uri="{BB962C8B-B14F-4D97-AF65-F5344CB8AC3E}">
        <p14:creationId xmlns:p14="http://schemas.microsoft.com/office/powerpoint/2010/main" val="2234667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jump into R, I first want to go over a couple of pieces of terminology that we will be using.</a:t>
            </a:r>
          </a:p>
          <a:p>
            <a:endParaRPr lang="en-US" dirty="0"/>
          </a:p>
          <a:p>
            <a:r>
              <a:rPr lang="en-US" dirty="0"/>
              <a:t>A corpus is a large collection or set of documents.</a:t>
            </a:r>
          </a:p>
          <a:p>
            <a:endParaRPr lang="en-US" dirty="0"/>
          </a:p>
          <a:p>
            <a:r>
              <a:rPr lang="en-US" dirty="0"/>
              <a:t>A document is an individual piece of text data such as a book, an email, a tweet or set of tweets, responses to an open-ended survey question, a course evaluation, etc.</a:t>
            </a:r>
          </a:p>
          <a:p>
            <a:endParaRPr lang="en-US" dirty="0"/>
          </a:p>
          <a:p>
            <a:r>
              <a:rPr lang="en-US" dirty="0"/>
              <a:t>A token is a meaningful unit of text, such as a word. Tokens may also be referred to as terms. </a:t>
            </a:r>
          </a:p>
          <a:p>
            <a:endParaRPr lang="en-US" dirty="0"/>
          </a:p>
          <a:p>
            <a:r>
              <a:rPr lang="en-US" dirty="0"/>
              <a:t>A document is made up of words/terms/tokens. A corpus is made up of documents.</a:t>
            </a:r>
          </a:p>
        </p:txBody>
      </p:sp>
      <p:sp>
        <p:nvSpPr>
          <p:cNvPr id="4" name="Slide Number Placeholder 3"/>
          <p:cNvSpPr>
            <a:spLocks noGrp="1"/>
          </p:cNvSpPr>
          <p:nvPr>
            <p:ph type="sldNum" sz="quarter" idx="5"/>
          </p:nvPr>
        </p:nvSpPr>
        <p:spPr/>
        <p:txBody>
          <a:bodyPr/>
          <a:lstStyle/>
          <a:p>
            <a:fld id="{3C20A7C7-CA8D-4C49-BCFB-55E6C5267475}" type="slidenum">
              <a:rPr lang="en-US" smtClean="0"/>
              <a:t>8</a:t>
            </a:fld>
            <a:endParaRPr lang="en-US"/>
          </a:p>
        </p:txBody>
      </p:sp>
    </p:spTree>
    <p:extLst>
      <p:ext uri="{BB962C8B-B14F-4D97-AF65-F5344CB8AC3E}">
        <p14:creationId xmlns:p14="http://schemas.microsoft.com/office/powerpoint/2010/main" val="1056947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 would like to define tidy data. Tidy data is a structure of data in which each variable is a column, each observation is a row, and each cell is a single measurement. For text analysis, we can create a tidy text data table or data frame which contains one token per row. Recall that a token is a meaningful unit of text, such as a word. The first step in text analysis is called tokenizing, which involves splitting a long text string, such as a tweet, document, or open-ended responses, into individual words or sets of words. </a:t>
            </a:r>
          </a:p>
        </p:txBody>
      </p:sp>
      <p:sp>
        <p:nvSpPr>
          <p:cNvPr id="4" name="Slide Number Placeholder 3"/>
          <p:cNvSpPr>
            <a:spLocks noGrp="1"/>
          </p:cNvSpPr>
          <p:nvPr>
            <p:ph type="sldNum" sz="quarter" idx="5"/>
          </p:nvPr>
        </p:nvSpPr>
        <p:spPr/>
        <p:txBody>
          <a:bodyPr/>
          <a:lstStyle/>
          <a:p>
            <a:fld id="{3C20A7C7-CA8D-4C49-BCFB-55E6C5267475}" type="slidenum">
              <a:rPr lang="en-US" smtClean="0"/>
              <a:t>9</a:t>
            </a:fld>
            <a:endParaRPr lang="en-US"/>
          </a:p>
        </p:txBody>
      </p:sp>
    </p:spTree>
    <p:extLst>
      <p:ext uri="{BB962C8B-B14F-4D97-AF65-F5344CB8AC3E}">
        <p14:creationId xmlns:p14="http://schemas.microsoft.com/office/powerpoint/2010/main" val="2526223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2">
    <p:bg>
      <p:bgPr>
        <a:solidFill>
          <a:srgbClr val="002145"/>
        </a:solidFill>
        <a:effectLst/>
      </p:bgPr>
    </p:bg>
    <p:spTree>
      <p:nvGrpSpPr>
        <p:cNvPr id="1" name=""/>
        <p:cNvGrpSpPr/>
        <p:nvPr/>
      </p:nvGrpSpPr>
      <p:grpSpPr>
        <a:xfrm>
          <a:off x="0" y="0"/>
          <a:ext cx="0" cy="0"/>
          <a:chOff x="0" y="0"/>
          <a:chExt cx="0" cy="0"/>
        </a:xfrm>
      </p:grpSpPr>
      <p:pic>
        <p:nvPicPr>
          <p:cNvPr id="10" name="Picture 9" descr="AIR">
            <a:extLst>
              <a:ext uri="{FF2B5EF4-FFF2-40B4-BE49-F238E27FC236}">
                <a16:creationId xmlns:a16="http://schemas.microsoft.com/office/drawing/2014/main" id="{CCE145F4-7517-E94E-97D3-33C9E1C53FE5}"/>
              </a:ext>
            </a:extLst>
          </p:cNvPr>
          <p:cNvPicPr>
            <a:picLocks noChangeAspect="1"/>
          </p:cNvPicPr>
          <p:nvPr userDrawn="1"/>
        </p:nvPicPr>
        <p:blipFill>
          <a:blip r:embed="rId2"/>
          <a:stretch>
            <a:fillRect/>
          </a:stretch>
        </p:blipFill>
        <p:spPr>
          <a:xfrm>
            <a:off x="1206821" y="608516"/>
            <a:ext cx="1131724" cy="480509"/>
          </a:xfrm>
          <a:prstGeom prst="rect">
            <a:avLst/>
          </a:prstGeom>
        </p:spPr>
      </p:pic>
      <p:sp>
        <p:nvSpPr>
          <p:cNvPr id="11" name="Title 1">
            <a:extLst>
              <a:ext uri="{FF2B5EF4-FFF2-40B4-BE49-F238E27FC236}">
                <a16:creationId xmlns:a16="http://schemas.microsoft.com/office/drawing/2014/main" id="{997F49E3-3ECC-B548-9ECA-B55485ED45F4}"/>
              </a:ext>
            </a:extLst>
          </p:cNvPr>
          <p:cNvSpPr>
            <a:spLocks noGrp="1"/>
          </p:cNvSpPr>
          <p:nvPr>
            <p:ph type="ctrTitle" hasCustomPrompt="1"/>
          </p:nvPr>
        </p:nvSpPr>
        <p:spPr>
          <a:xfrm>
            <a:off x="1058687" y="1241854"/>
            <a:ext cx="10062100" cy="2252589"/>
          </a:xfrm>
        </p:spPr>
        <p:txBody>
          <a:bodyPr anchor="b">
            <a:normAutofit/>
          </a:bodyPr>
          <a:lstStyle>
            <a:lvl1pPr algn="l">
              <a:defRPr sz="5000" b="1">
                <a:solidFill>
                  <a:srgbClr val="E5E135"/>
                </a:solidFill>
                <a:latin typeface="+mn-lt"/>
              </a:defRPr>
            </a:lvl1pPr>
          </a:lstStyle>
          <a:p>
            <a:r>
              <a:rPr lang="en-US"/>
              <a:t>Insert Title Here</a:t>
            </a:r>
          </a:p>
        </p:txBody>
      </p:sp>
      <p:sp>
        <p:nvSpPr>
          <p:cNvPr id="12" name="Subtitle 2">
            <a:extLst>
              <a:ext uri="{FF2B5EF4-FFF2-40B4-BE49-F238E27FC236}">
                <a16:creationId xmlns:a16="http://schemas.microsoft.com/office/drawing/2014/main" id="{CAB37339-8F69-CF44-B0DD-6158C6794F40}"/>
              </a:ext>
            </a:extLst>
          </p:cNvPr>
          <p:cNvSpPr>
            <a:spLocks noGrp="1"/>
          </p:cNvSpPr>
          <p:nvPr>
            <p:ph type="subTitle" idx="1" hasCustomPrompt="1"/>
          </p:nvPr>
        </p:nvSpPr>
        <p:spPr>
          <a:xfrm>
            <a:off x="1061012" y="3769541"/>
            <a:ext cx="6248010" cy="1672542"/>
          </a:xfrm>
        </p:spPr>
        <p:txBody>
          <a:bodyPr>
            <a:noAutofit/>
          </a:bodyPr>
          <a:lstStyle>
            <a:lvl1pPr marL="0" indent="0" algn="l">
              <a:lnSpc>
                <a:spcPts val="1500"/>
              </a:lnSpc>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Insert Subhead Here</a:t>
            </a:r>
          </a:p>
        </p:txBody>
      </p:sp>
    </p:spTree>
    <p:extLst>
      <p:ext uri="{BB962C8B-B14F-4D97-AF65-F5344CB8AC3E}">
        <p14:creationId xmlns:p14="http://schemas.microsoft.com/office/powerpoint/2010/main" val="3602735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Slide">
    <p:bg>
      <p:bgPr>
        <a:solidFill>
          <a:srgbClr val="002145"/>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E9328-B6C1-F74E-93DF-A2BCE3ADBBED}"/>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FE0E8B90-FA89-8B42-8F26-E812FD9CC8F1}"/>
              </a:ext>
            </a:extLst>
          </p:cNvPr>
          <p:cNvSpPr>
            <a:spLocks noGrp="1"/>
          </p:cNvSpPr>
          <p:nvPr>
            <p:ph type="body" sz="quarter" idx="11" hasCustomPrompt="1"/>
          </p:nvPr>
        </p:nvSpPr>
        <p:spPr>
          <a:xfrm>
            <a:off x="819150" y="1550988"/>
            <a:ext cx="10518775" cy="4033837"/>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Insert Text Here</a:t>
            </a:r>
          </a:p>
        </p:txBody>
      </p:sp>
      <p:pic>
        <p:nvPicPr>
          <p:cNvPr id="8" name="Picture 7" descr="AIR">
            <a:extLst>
              <a:ext uri="{FF2B5EF4-FFF2-40B4-BE49-F238E27FC236}">
                <a16:creationId xmlns:a16="http://schemas.microsoft.com/office/drawing/2014/main" id="{BF9CBFA7-B46F-8949-817D-8C9DBDD7409C}"/>
              </a:ext>
            </a:extLst>
          </p:cNvPr>
          <p:cNvPicPr>
            <a:picLocks noChangeAspect="1"/>
          </p:cNvPicPr>
          <p:nvPr userDrawn="1"/>
        </p:nvPicPr>
        <p:blipFill>
          <a:blip r:embed="rId2"/>
          <a:stretch>
            <a:fillRect/>
          </a:stretch>
        </p:blipFill>
        <p:spPr>
          <a:xfrm>
            <a:off x="10808208" y="6108192"/>
            <a:ext cx="960120" cy="417910"/>
          </a:xfrm>
          <a:prstGeom prst="rect">
            <a:avLst/>
          </a:prstGeom>
        </p:spPr>
      </p:pic>
    </p:spTree>
    <p:extLst>
      <p:ext uri="{BB962C8B-B14F-4D97-AF65-F5344CB8AC3E}">
        <p14:creationId xmlns:p14="http://schemas.microsoft.com/office/powerpoint/2010/main" val="69525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Slide">
    <p:bg>
      <p:bgPr>
        <a:solidFill>
          <a:srgbClr val="00708F"/>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E9328-B6C1-F74E-93DF-A2BCE3ADBBED}"/>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FE0E8B90-FA89-8B42-8F26-E812FD9CC8F1}"/>
              </a:ext>
            </a:extLst>
          </p:cNvPr>
          <p:cNvSpPr>
            <a:spLocks noGrp="1"/>
          </p:cNvSpPr>
          <p:nvPr>
            <p:ph type="body" sz="quarter" idx="11" hasCustomPrompt="1"/>
          </p:nvPr>
        </p:nvSpPr>
        <p:spPr>
          <a:xfrm>
            <a:off x="819150" y="1550988"/>
            <a:ext cx="10518775" cy="4033837"/>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Insert Text Here</a:t>
            </a:r>
          </a:p>
        </p:txBody>
      </p:sp>
      <p:pic>
        <p:nvPicPr>
          <p:cNvPr id="8" name="Picture 7" descr="AIR">
            <a:extLst>
              <a:ext uri="{FF2B5EF4-FFF2-40B4-BE49-F238E27FC236}">
                <a16:creationId xmlns:a16="http://schemas.microsoft.com/office/drawing/2014/main" id="{BF9CBFA7-B46F-8949-817D-8C9DBDD7409C}"/>
              </a:ext>
            </a:extLst>
          </p:cNvPr>
          <p:cNvPicPr>
            <a:picLocks noChangeAspect="1"/>
          </p:cNvPicPr>
          <p:nvPr userDrawn="1"/>
        </p:nvPicPr>
        <p:blipFill>
          <a:blip r:embed="rId2"/>
          <a:stretch>
            <a:fillRect/>
          </a:stretch>
        </p:blipFill>
        <p:spPr>
          <a:xfrm>
            <a:off x="10808208" y="6108192"/>
            <a:ext cx="960120" cy="417910"/>
          </a:xfrm>
          <a:prstGeom prst="rect">
            <a:avLst/>
          </a:prstGeom>
        </p:spPr>
      </p:pic>
    </p:spTree>
    <p:extLst>
      <p:ext uri="{BB962C8B-B14F-4D97-AF65-F5344CB8AC3E}">
        <p14:creationId xmlns:p14="http://schemas.microsoft.com/office/powerpoint/2010/main" val="1571185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 Teal">
    <p:bg>
      <p:bgPr>
        <a:solidFill>
          <a:srgbClr val="00708F"/>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7726043-5855-864B-B68D-1285AEDE5BA6}"/>
              </a:ext>
            </a:extLst>
          </p:cNvPr>
          <p:cNvSpPr>
            <a:spLocks noGrp="1"/>
          </p:cNvSpPr>
          <p:nvPr>
            <p:ph type="title" hasCustomPrompt="1"/>
          </p:nvPr>
        </p:nvSpPr>
        <p:spPr>
          <a:xfrm>
            <a:off x="1055619" y="2130914"/>
            <a:ext cx="7948896" cy="2853068"/>
          </a:xfrm>
        </p:spPr>
        <p:txBody>
          <a:bodyPr>
            <a:normAutofit/>
          </a:bodyPr>
          <a:lstStyle>
            <a:lvl1pPr>
              <a:defRPr sz="4800" b="0">
                <a:solidFill>
                  <a:schemeClr val="bg1"/>
                </a:solidFill>
              </a:defRPr>
            </a:lvl1pPr>
          </a:lstStyle>
          <a:p>
            <a:pPr lvl="0"/>
            <a:r>
              <a:rPr lang="en-US" dirty="0"/>
              <a:t>Section Divider</a:t>
            </a:r>
          </a:p>
        </p:txBody>
      </p:sp>
      <p:pic>
        <p:nvPicPr>
          <p:cNvPr id="11" name="Picture 10" descr="AIR">
            <a:extLst>
              <a:ext uri="{FF2B5EF4-FFF2-40B4-BE49-F238E27FC236}">
                <a16:creationId xmlns:a16="http://schemas.microsoft.com/office/drawing/2014/main" id="{458FBFE0-AB0C-3446-B412-C5A596332D97}"/>
              </a:ext>
            </a:extLst>
          </p:cNvPr>
          <p:cNvPicPr>
            <a:picLocks noChangeAspect="1"/>
          </p:cNvPicPr>
          <p:nvPr userDrawn="1"/>
        </p:nvPicPr>
        <p:blipFill>
          <a:blip r:embed="rId2"/>
          <a:stretch>
            <a:fillRect/>
          </a:stretch>
        </p:blipFill>
        <p:spPr>
          <a:xfrm>
            <a:off x="10808208" y="6108192"/>
            <a:ext cx="960120" cy="417910"/>
          </a:xfrm>
          <a:prstGeom prst="rect">
            <a:avLst/>
          </a:prstGeom>
        </p:spPr>
      </p:pic>
    </p:spTree>
    <p:extLst>
      <p:ext uri="{BB962C8B-B14F-4D97-AF65-F5344CB8AC3E}">
        <p14:creationId xmlns:p14="http://schemas.microsoft.com/office/powerpoint/2010/main" val="1647203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lank Slide">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E9328-B6C1-F74E-93DF-A2BCE3ADBBED}"/>
              </a:ext>
            </a:extLst>
          </p:cNvPr>
          <p:cNvSpPr>
            <a:spLocks noGrp="1"/>
          </p:cNvSpPr>
          <p:nvPr>
            <p:ph type="title"/>
          </p:nvPr>
        </p:nvSpPr>
        <p:spPr/>
        <p:txBody>
          <a:bodyPr/>
          <a:lstStyle>
            <a:lvl1pPr>
              <a:defRPr>
                <a:solidFill>
                  <a:srgbClr val="002145"/>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FE0E8B90-FA89-8B42-8F26-E812FD9CC8F1}"/>
              </a:ext>
            </a:extLst>
          </p:cNvPr>
          <p:cNvSpPr>
            <a:spLocks noGrp="1"/>
          </p:cNvSpPr>
          <p:nvPr>
            <p:ph type="body" sz="quarter" idx="11" hasCustomPrompt="1"/>
          </p:nvPr>
        </p:nvSpPr>
        <p:spPr>
          <a:xfrm>
            <a:off x="819150" y="1550988"/>
            <a:ext cx="10518775" cy="4033837"/>
          </a:xfrm>
        </p:spPr>
        <p:txBody>
          <a:bodyPr>
            <a:normAutofit/>
          </a:bodyPr>
          <a:lstStyle>
            <a:lvl1pPr marL="0" indent="0">
              <a:buNone/>
              <a:defRPr sz="2400">
                <a:solidFill>
                  <a:srgbClr val="00214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Insert Text Here</a:t>
            </a:r>
          </a:p>
        </p:txBody>
      </p:sp>
      <p:pic>
        <p:nvPicPr>
          <p:cNvPr id="8" name="Picture 7" descr="AIR">
            <a:extLst>
              <a:ext uri="{FF2B5EF4-FFF2-40B4-BE49-F238E27FC236}">
                <a16:creationId xmlns:a16="http://schemas.microsoft.com/office/drawing/2014/main" id="{BF9CBFA7-B46F-8949-817D-8C9DBDD7409C}"/>
              </a:ext>
            </a:extLst>
          </p:cNvPr>
          <p:cNvPicPr>
            <a:picLocks noChangeAspect="1"/>
          </p:cNvPicPr>
          <p:nvPr userDrawn="1"/>
        </p:nvPicPr>
        <p:blipFill>
          <a:blip r:embed="rId2"/>
          <a:stretch>
            <a:fillRect/>
          </a:stretch>
        </p:blipFill>
        <p:spPr>
          <a:xfrm>
            <a:off x="10808208" y="6108192"/>
            <a:ext cx="960120" cy="417910"/>
          </a:xfrm>
          <a:prstGeom prst="rect">
            <a:avLst/>
          </a:prstGeom>
        </p:spPr>
      </p:pic>
      <p:pic>
        <p:nvPicPr>
          <p:cNvPr id="5" name="Picture 4" descr="AIR">
            <a:extLst>
              <a:ext uri="{FF2B5EF4-FFF2-40B4-BE49-F238E27FC236}">
                <a16:creationId xmlns:a16="http://schemas.microsoft.com/office/drawing/2014/main" id="{5E2CE73A-0329-4F4A-B09C-2AFD0D4BAD5A}"/>
              </a:ext>
              <a:ext uri="{C183D7F6-B498-43B3-948B-1728B52AA6E4}">
                <adec:decorative xmlns:adec="http://schemas.microsoft.com/office/drawing/2017/decorative" val="0"/>
              </a:ext>
            </a:extLst>
          </p:cNvPr>
          <p:cNvPicPr>
            <a:picLocks noChangeAspect="1"/>
          </p:cNvPicPr>
          <p:nvPr userDrawn="1"/>
        </p:nvPicPr>
        <p:blipFill>
          <a:blip r:embed="rId3"/>
          <a:stretch>
            <a:fillRect/>
          </a:stretch>
        </p:blipFill>
        <p:spPr>
          <a:xfrm>
            <a:off x="10809662" y="6103783"/>
            <a:ext cx="963238" cy="419266"/>
          </a:xfrm>
          <a:prstGeom prst="rect">
            <a:avLst/>
          </a:prstGeom>
        </p:spPr>
      </p:pic>
    </p:spTree>
    <p:extLst>
      <p:ext uri="{BB962C8B-B14F-4D97-AF65-F5344CB8AC3E}">
        <p14:creationId xmlns:p14="http://schemas.microsoft.com/office/powerpoint/2010/main" val="3396464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A0DD76E-8D07-AD47-AEB2-15C855816262}"/>
              </a:ext>
              <a:ext uri="{C183D7F6-B498-43B3-948B-1728B52AA6E4}">
                <adec:decorative xmlns:adec="http://schemas.microsoft.com/office/drawing/2017/decorative" val="1"/>
              </a:ext>
            </a:extLst>
          </p:cNvPr>
          <p:cNvSpPr/>
          <p:nvPr userDrawn="1"/>
        </p:nvSpPr>
        <p:spPr>
          <a:xfrm>
            <a:off x="6109479" y="0"/>
            <a:ext cx="6096000" cy="6858000"/>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1F2FAE-30D3-AA4D-BC8F-4AF33B375954}"/>
              </a:ext>
            </a:extLst>
          </p:cNvPr>
          <p:cNvSpPr>
            <a:spLocks noGrp="1"/>
          </p:cNvSpPr>
          <p:nvPr>
            <p:ph type="title"/>
          </p:nvPr>
        </p:nvSpPr>
        <p:spPr>
          <a:xfrm>
            <a:off x="610546" y="411619"/>
            <a:ext cx="10743254" cy="1060719"/>
          </a:xfrm>
        </p:spPr>
        <p:txBody>
          <a:bodyPr/>
          <a:lstStyle/>
          <a:p>
            <a:r>
              <a:rPr lang="en-US" dirty="0"/>
              <a:t>Click to edit Master title style</a:t>
            </a:r>
          </a:p>
        </p:txBody>
      </p:sp>
      <p:sp>
        <p:nvSpPr>
          <p:cNvPr id="13" name="Section 1 Header">
            <a:extLst>
              <a:ext uri="{FF2B5EF4-FFF2-40B4-BE49-F238E27FC236}">
                <a16:creationId xmlns:a16="http://schemas.microsoft.com/office/drawing/2014/main" id="{7101C711-08C4-8B40-8040-043E3C34DFA0}"/>
              </a:ext>
            </a:extLst>
          </p:cNvPr>
          <p:cNvSpPr>
            <a:spLocks noGrp="1"/>
          </p:cNvSpPr>
          <p:nvPr>
            <p:ph type="body" sz="quarter" idx="23" hasCustomPrompt="1"/>
          </p:nvPr>
        </p:nvSpPr>
        <p:spPr>
          <a:xfrm>
            <a:off x="610546" y="1515143"/>
            <a:ext cx="4954885" cy="533400"/>
          </a:xfrm>
        </p:spPr>
        <p:txBody>
          <a:bodyPr anchor="ctr">
            <a:noAutofit/>
          </a:bodyPr>
          <a:lstStyle>
            <a:lvl1pPr marL="0" indent="0" algn="ctr">
              <a:buNone/>
              <a:defRPr sz="2500">
                <a:solidFill>
                  <a:schemeClr val="tx1"/>
                </a:solidFill>
              </a:defRPr>
            </a:lvl1pPr>
          </a:lstStyle>
          <a:p>
            <a:pPr lvl="0"/>
            <a:r>
              <a:rPr lang="en-US" dirty="0"/>
              <a:t>Basic Knowledge of Process</a:t>
            </a:r>
          </a:p>
        </p:txBody>
      </p:sp>
      <p:sp>
        <p:nvSpPr>
          <p:cNvPr id="26" name="Text Placeholder 2">
            <a:extLst>
              <a:ext uri="{FF2B5EF4-FFF2-40B4-BE49-F238E27FC236}">
                <a16:creationId xmlns:a16="http://schemas.microsoft.com/office/drawing/2014/main" id="{1745A66E-DC4E-5A43-A13D-3A3A4677FDDE}"/>
              </a:ext>
            </a:extLst>
          </p:cNvPr>
          <p:cNvSpPr>
            <a:spLocks noGrp="1"/>
          </p:cNvSpPr>
          <p:nvPr>
            <p:ph type="body" sz="quarter" idx="33" hasCustomPrompt="1"/>
          </p:nvPr>
        </p:nvSpPr>
        <p:spPr>
          <a:xfrm>
            <a:off x="615950" y="2096951"/>
            <a:ext cx="850900" cy="847311"/>
          </a:xfrm>
        </p:spPr>
        <p:txBody>
          <a:bodyPr anchor="ctr">
            <a:noAutofit/>
          </a:bodyPr>
          <a:lstStyle>
            <a:lvl1pPr marL="0" indent="0" algn="ctr">
              <a:buNone/>
              <a:defRPr sz="4800">
                <a:solidFill>
                  <a:srgbClr val="F85C44"/>
                </a:solidFill>
                <a:latin typeface="+mj-lt"/>
              </a:defRPr>
            </a:lvl1pPr>
          </a:lstStyle>
          <a:p>
            <a:pPr lvl="0"/>
            <a:r>
              <a:rPr lang="en-US" dirty="0"/>
              <a:t>01</a:t>
            </a:r>
          </a:p>
        </p:txBody>
      </p:sp>
      <p:sp>
        <p:nvSpPr>
          <p:cNvPr id="31" name="Text Placeholder 12">
            <a:extLst>
              <a:ext uri="{FF2B5EF4-FFF2-40B4-BE49-F238E27FC236}">
                <a16:creationId xmlns:a16="http://schemas.microsoft.com/office/drawing/2014/main" id="{E89A3236-6F55-F74C-8F4C-2FA496AF4682}"/>
              </a:ext>
            </a:extLst>
          </p:cNvPr>
          <p:cNvSpPr>
            <a:spLocks noGrp="1"/>
          </p:cNvSpPr>
          <p:nvPr>
            <p:ph type="body" sz="quarter" idx="25" hasCustomPrompt="1"/>
          </p:nvPr>
        </p:nvSpPr>
        <p:spPr>
          <a:xfrm>
            <a:off x="1537359" y="2364138"/>
            <a:ext cx="4028072" cy="679382"/>
          </a:xfrm>
        </p:spPr>
        <p:txBody>
          <a:bodyPr anchor="t">
            <a:noAutofit/>
          </a:bodyPr>
          <a:lstStyle>
            <a:lvl1pPr marL="0" indent="0" algn="l">
              <a:buNone/>
              <a:defRPr sz="1500">
                <a:solidFill>
                  <a:schemeClr val="tx1"/>
                </a:solidFill>
              </a:defRPr>
            </a:lvl1pPr>
          </a:lstStyle>
          <a:p>
            <a:pPr lvl="0"/>
            <a:r>
              <a:rPr lang="en-US"/>
              <a:t>Knowing the institutional mission</a:t>
            </a:r>
          </a:p>
        </p:txBody>
      </p:sp>
      <p:sp>
        <p:nvSpPr>
          <p:cNvPr id="28" name="Text Placeholder 2">
            <a:extLst>
              <a:ext uri="{FF2B5EF4-FFF2-40B4-BE49-F238E27FC236}">
                <a16:creationId xmlns:a16="http://schemas.microsoft.com/office/drawing/2014/main" id="{F31DC342-D7D2-D44B-9F66-D5A40C1097F3}"/>
              </a:ext>
            </a:extLst>
          </p:cNvPr>
          <p:cNvSpPr>
            <a:spLocks noGrp="1"/>
          </p:cNvSpPr>
          <p:nvPr>
            <p:ph type="body" sz="quarter" idx="34" hasCustomPrompt="1"/>
          </p:nvPr>
        </p:nvSpPr>
        <p:spPr>
          <a:xfrm>
            <a:off x="610546" y="2984673"/>
            <a:ext cx="850900" cy="847311"/>
          </a:xfrm>
        </p:spPr>
        <p:txBody>
          <a:bodyPr anchor="ctr">
            <a:noAutofit/>
          </a:bodyPr>
          <a:lstStyle>
            <a:lvl1pPr marL="0" indent="0" algn="ctr">
              <a:buNone/>
              <a:defRPr sz="4800">
                <a:solidFill>
                  <a:srgbClr val="F85C44"/>
                </a:solidFill>
                <a:latin typeface="+mj-lt"/>
              </a:defRPr>
            </a:lvl1pPr>
          </a:lstStyle>
          <a:p>
            <a:pPr lvl="0"/>
            <a:r>
              <a:rPr lang="en-US" dirty="0"/>
              <a:t>02</a:t>
            </a:r>
          </a:p>
        </p:txBody>
      </p:sp>
      <p:sp>
        <p:nvSpPr>
          <p:cNvPr id="32" name="Text Placeholder 12">
            <a:extLst>
              <a:ext uri="{FF2B5EF4-FFF2-40B4-BE49-F238E27FC236}">
                <a16:creationId xmlns:a16="http://schemas.microsoft.com/office/drawing/2014/main" id="{473AAA15-64C0-EF4C-AE95-344CBBF690D4}"/>
              </a:ext>
            </a:extLst>
          </p:cNvPr>
          <p:cNvSpPr>
            <a:spLocks noGrp="1"/>
          </p:cNvSpPr>
          <p:nvPr>
            <p:ph type="body" sz="quarter" idx="26" hasCustomPrompt="1"/>
          </p:nvPr>
        </p:nvSpPr>
        <p:spPr>
          <a:xfrm>
            <a:off x="1537359" y="3213665"/>
            <a:ext cx="4028072" cy="679382"/>
          </a:xfrm>
        </p:spPr>
        <p:txBody>
          <a:bodyPr anchor="t">
            <a:noAutofit/>
          </a:bodyPr>
          <a:lstStyle>
            <a:lvl1pPr marL="0" indent="0" algn="l">
              <a:buNone/>
              <a:defRPr sz="1500">
                <a:solidFill>
                  <a:schemeClr val="tx1"/>
                </a:solidFill>
              </a:defRPr>
            </a:lvl1pPr>
          </a:lstStyle>
          <a:p>
            <a:pPr lvl="0"/>
            <a:r>
              <a:rPr lang="en-US"/>
              <a:t>Ability to develop a clear purpose</a:t>
            </a:r>
          </a:p>
        </p:txBody>
      </p:sp>
      <p:sp>
        <p:nvSpPr>
          <p:cNvPr id="30" name="Text Placeholder 2">
            <a:extLst>
              <a:ext uri="{FF2B5EF4-FFF2-40B4-BE49-F238E27FC236}">
                <a16:creationId xmlns:a16="http://schemas.microsoft.com/office/drawing/2014/main" id="{E48AF855-1613-B04C-8BC9-4074C7739B64}"/>
              </a:ext>
            </a:extLst>
          </p:cNvPr>
          <p:cNvSpPr>
            <a:spLocks noGrp="1"/>
          </p:cNvSpPr>
          <p:nvPr>
            <p:ph type="body" sz="quarter" idx="35" hasCustomPrompt="1"/>
          </p:nvPr>
        </p:nvSpPr>
        <p:spPr>
          <a:xfrm>
            <a:off x="610546" y="3881894"/>
            <a:ext cx="850900" cy="847311"/>
          </a:xfrm>
        </p:spPr>
        <p:txBody>
          <a:bodyPr anchor="ctr">
            <a:noAutofit/>
          </a:bodyPr>
          <a:lstStyle>
            <a:lvl1pPr marL="0" indent="0" algn="ctr">
              <a:buNone/>
              <a:defRPr sz="4800">
                <a:solidFill>
                  <a:srgbClr val="F85C44"/>
                </a:solidFill>
                <a:latin typeface="+mj-lt"/>
              </a:defRPr>
            </a:lvl1pPr>
          </a:lstStyle>
          <a:p>
            <a:pPr lvl="0"/>
            <a:r>
              <a:rPr lang="en-US" dirty="0"/>
              <a:t>03</a:t>
            </a:r>
          </a:p>
        </p:txBody>
      </p:sp>
      <p:sp>
        <p:nvSpPr>
          <p:cNvPr id="33" name="Text Placeholder 12">
            <a:extLst>
              <a:ext uri="{FF2B5EF4-FFF2-40B4-BE49-F238E27FC236}">
                <a16:creationId xmlns:a16="http://schemas.microsoft.com/office/drawing/2014/main" id="{8AC8DE67-A1F7-FA43-B4F7-1B503D6EC9B8}"/>
              </a:ext>
            </a:extLst>
          </p:cNvPr>
          <p:cNvSpPr>
            <a:spLocks noGrp="1"/>
          </p:cNvSpPr>
          <p:nvPr>
            <p:ph type="body" sz="quarter" idx="27" hasCustomPrompt="1"/>
          </p:nvPr>
        </p:nvSpPr>
        <p:spPr>
          <a:xfrm>
            <a:off x="1537359" y="4057649"/>
            <a:ext cx="4028072" cy="679382"/>
          </a:xfrm>
        </p:spPr>
        <p:txBody>
          <a:bodyPr anchor="t">
            <a:noAutofit/>
          </a:bodyPr>
          <a:lstStyle>
            <a:lvl1pPr marL="0" indent="0" algn="l">
              <a:buNone/>
              <a:defRPr sz="1500">
                <a:solidFill>
                  <a:schemeClr val="tx1"/>
                </a:solidFill>
              </a:defRPr>
            </a:lvl1pPr>
          </a:lstStyle>
          <a:p>
            <a:pPr lvl="0"/>
            <a:r>
              <a:rPr lang="en-US"/>
              <a:t>Ability to develop measurable learning outcomes</a:t>
            </a:r>
          </a:p>
        </p:txBody>
      </p:sp>
      <p:sp>
        <p:nvSpPr>
          <p:cNvPr id="41" name="Text Placeholder 2">
            <a:extLst>
              <a:ext uri="{FF2B5EF4-FFF2-40B4-BE49-F238E27FC236}">
                <a16:creationId xmlns:a16="http://schemas.microsoft.com/office/drawing/2014/main" id="{1166D6CB-67A7-B346-A6AA-7E85182E7371}"/>
              </a:ext>
            </a:extLst>
          </p:cNvPr>
          <p:cNvSpPr>
            <a:spLocks noGrp="1"/>
          </p:cNvSpPr>
          <p:nvPr>
            <p:ph type="body" sz="quarter" idx="36" hasCustomPrompt="1"/>
          </p:nvPr>
        </p:nvSpPr>
        <p:spPr>
          <a:xfrm>
            <a:off x="610546" y="4779115"/>
            <a:ext cx="850900" cy="847311"/>
          </a:xfrm>
        </p:spPr>
        <p:txBody>
          <a:bodyPr anchor="ctr">
            <a:noAutofit/>
          </a:bodyPr>
          <a:lstStyle>
            <a:lvl1pPr marL="0" indent="0" algn="ctr">
              <a:buNone/>
              <a:defRPr sz="4800">
                <a:solidFill>
                  <a:srgbClr val="F85C44"/>
                </a:solidFill>
                <a:latin typeface="+mj-lt"/>
              </a:defRPr>
            </a:lvl1pPr>
          </a:lstStyle>
          <a:p>
            <a:pPr lvl="0"/>
            <a:r>
              <a:rPr lang="en-US" dirty="0"/>
              <a:t>04</a:t>
            </a:r>
          </a:p>
        </p:txBody>
      </p:sp>
      <p:sp>
        <p:nvSpPr>
          <p:cNvPr id="34" name="Text Placeholder 12">
            <a:extLst>
              <a:ext uri="{FF2B5EF4-FFF2-40B4-BE49-F238E27FC236}">
                <a16:creationId xmlns:a16="http://schemas.microsoft.com/office/drawing/2014/main" id="{55CD69D9-3856-8548-A20B-DA279F663F08}"/>
              </a:ext>
            </a:extLst>
          </p:cNvPr>
          <p:cNvSpPr>
            <a:spLocks noGrp="1"/>
          </p:cNvSpPr>
          <p:nvPr>
            <p:ph type="body" sz="quarter" idx="28" hasCustomPrompt="1"/>
          </p:nvPr>
        </p:nvSpPr>
        <p:spPr>
          <a:xfrm>
            <a:off x="1537359" y="4897133"/>
            <a:ext cx="4028072" cy="679382"/>
          </a:xfrm>
        </p:spPr>
        <p:txBody>
          <a:bodyPr anchor="t">
            <a:noAutofit/>
          </a:bodyPr>
          <a:lstStyle>
            <a:lvl1pPr marL="0" indent="0" algn="l">
              <a:buNone/>
              <a:defRPr sz="1500">
                <a:solidFill>
                  <a:schemeClr val="tx1"/>
                </a:solidFill>
              </a:defRPr>
            </a:lvl1pPr>
          </a:lstStyle>
          <a:p>
            <a:pPr lvl="0"/>
            <a:r>
              <a:rPr lang="en-US"/>
              <a:t>Ability to articulate a feasible and consistent plan and skills to carry out the plan</a:t>
            </a:r>
          </a:p>
        </p:txBody>
      </p:sp>
      <p:sp>
        <p:nvSpPr>
          <p:cNvPr id="15" name="Section 2 Header">
            <a:extLst>
              <a:ext uri="{FF2B5EF4-FFF2-40B4-BE49-F238E27FC236}">
                <a16:creationId xmlns:a16="http://schemas.microsoft.com/office/drawing/2014/main" id="{4CF78AE8-38A7-1C4C-ABAC-F82626D0C20C}"/>
              </a:ext>
            </a:extLst>
          </p:cNvPr>
          <p:cNvSpPr>
            <a:spLocks noGrp="1"/>
          </p:cNvSpPr>
          <p:nvPr>
            <p:ph type="body" sz="quarter" idx="24" hasCustomPrompt="1"/>
          </p:nvPr>
        </p:nvSpPr>
        <p:spPr>
          <a:xfrm>
            <a:off x="6518287" y="1515143"/>
            <a:ext cx="4925736" cy="533400"/>
          </a:xfrm>
        </p:spPr>
        <p:txBody>
          <a:bodyPr anchor="ctr">
            <a:noAutofit/>
          </a:bodyPr>
          <a:lstStyle>
            <a:lvl1pPr marL="0" indent="0" algn="ctr">
              <a:buNone/>
              <a:defRPr sz="2500">
                <a:solidFill>
                  <a:schemeClr val="tx1"/>
                </a:solidFill>
              </a:defRPr>
            </a:lvl1pPr>
          </a:lstStyle>
          <a:p>
            <a:pPr lvl="0"/>
            <a:r>
              <a:rPr lang="en-US" dirty="0"/>
              <a:t>Interpersonal Skills</a:t>
            </a:r>
          </a:p>
        </p:txBody>
      </p:sp>
      <p:sp>
        <p:nvSpPr>
          <p:cNvPr id="46" name="Text Placeholder 2">
            <a:extLst>
              <a:ext uri="{FF2B5EF4-FFF2-40B4-BE49-F238E27FC236}">
                <a16:creationId xmlns:a16="http://schemas.microsoft.com/office/drawing/2014/main" id="{EC293214-F581-324F-8958-2A5FACC8D06A}"/>
              </a:ext>
            </a:extLst>
          </p:cNvPr>
          <p:cNvSpPr>
            <a:spLocks noGrp="1"/>
          </p:cNvSpPr>
          <p:nvPr>
            <p:ph type="body" sz="quarter" idx="37" hasCustomPrompt="1"/>
          </p:nvPr>
        </p:nvSpPr>
        <p:spPr>
          <a:xfrm>
            <a:off x="6523691" y="2096951"/>
            <a:ext cx="850900" cy="847311"/>
          </a:xfrm>
        </p:spPr>
        <p:txBody>
          <a:bodyPr anchor="ctr">
            <a:noAutofit/>
          </a:bodyPr>
          <a:lstStyle>
            <a:lvl1pPr marL="0" indent="0" algn="ctr">
              <a:buNone/>
              <a:defRPr sz="4800">
                <a:solidFill>
                  <a:srgbClr val="F85C44"/>
                </a:solidFill>
                <a:latin typeface="+mj-lt"/>
              </a:defRPr>
            </a:lvl1pPr>
          </a:lstStyle>
          <a:p>
            <a:pPr lvl="0"/>
            <a:r>
              <a:rPr lang="en-US" dirty="0"/>
              <a:t>01</a:t>
            </a:r>
          </a:p>
        </p:txBody>
      </p:sp>
      <p:sp>
        <p:nvSpPr>
          <p:cNvPr id="37" name="Text Placeholder 12">
            <a:extLst>
              <a:ext uri="{FF2B5EF4-FFF2-40B4-BE49-F238E27FC236}">
                <a16:creationId xmlns:a16="http://schemas.microsoft.com/office/drawing/2014/main" id="{ADB7F84C-34E9-814C-930E-2FDC1B38A4C4}"/>
              </a:ext>
            </a:extLst>
          </p:cNvPr>
          <p:cNvSpPr>
            <a:spLocks noGrp="1"/>
          </p:cNvSpPr>
          <p:nvPr>
            <p:ph type="body" sz="quarter" idx="29" hasCustomPrompt="1"/>
          </p:nvPr>
        </p:nvSpPr>
        <p:spPr>
          <a:xfrm>
            <a:off x="7415951" y="2364138"/>
            <a:ext cx="4028072" cy="679382"/>
          </a:xfrm>
        </p:spPr>
        <p:txBody>
          <a:bodyPr anchor="t">
            <a:noAutofit/>
          </a:bodyPr>
          <a:lstStyle>
            <a:lvl1pPr marL="0" indent="0" algn="l">
              <a:buNone/>
              <a:defRPr sz="1500">
                <a:solidFill>
                  <a:schemeClr val="tx1"/>
                </a:solidFill>
              </a:defRPr>
            </a:lvl1pPr>
          </a:lstStyle>
          <a:p>
            <a:pPr lvl="0"/>
            <a:r>
              <a:rPr lang="en-US"/>
              <a:t>Knowing the institutional mission</a:t>
            </a:r>
          </a:p>
        </p:txBody>
      </p:sp>
      <p:sp>
        <p:nvSpPr>
          <p:cNvPr id="47" name="Text Placeholder 2">
            <a:extLst>
              <a:ext uri="{FF2B5EF4-FFF2-40B4-BE49-F238E27FC236}">
                <a16:creationId xmlns:a16="http://schemas.microsoft.com/office/drawing/2014/main" id="{A99C731B-1ED0-F046-B1D1-9D1F4D043B13}"/>
              </a:ext>
            </a:extLst>
          </p:cNvPr>
          <p:cNvSpPr>
            <a:spLocks noGrp="1"/>
          </p:cNvSpPr>
          <p:nvPr>
            <p:ph type="body" sz="quarter" idx="38" hasCustomPrompt="1"/>
          </p:nvPr>
        </p:nvSpPr>
        <p:spPr>
          <a:xfrm>
            <a:off x="6518287" y="2984673"/>
            <a:ext cx="850900" cy="847311"/>
          </a:xfrm>
        </p:spPr>
        <p:txBody>
          <a:bodyPr anchor="ctr">
            <a:noAutofit/>
          </a:bodyPr>
          <a:lstStyle>
            <a:lvl1pPr marL="0" indent="0" algn="ctr">
              <a:buNone/>
              <a:defRPr sz="4800">
                <a:solidFill>
                  <a:srgbClr val="F85C44"/>
                </a:solidFill>
                <a:latin typeface="+mj-lt"/>
              </a:defRPr>
            </a:lvl1pPr>
          </a:lstStyle>
          <a:p>
            <a:pPr lvl="0"/>
            <a:r>
              <a:rPr lang="en-US" dirty="0"/>
              <a:t>02</a:t>
            </a:r>
          </a:p>
        </p:txBody>
      </p:sp>
      <p:sp>
        <p:nvSpPr>
          <p:cNvPr id="38" name="Text Placeholder 12">
            <a:extLst>
              <a:ext uri="{FF2B5EF4-FFF2-40B4-BE49-F238E27FC236}">
                <a16:creationId xmlns:a16="http://schemas.microsoft.com/office/drawing/2014/main" id="{00EA7DC9-80C0-424C-BFD4-EC1437C349D9}"/>
              </a:ext>
            </a:extLst>
          </p:cNvPr>
          <p:cNvSpPr>
            <a:spLocks noGrp="1"/>
          </p:cNvSpPr>
          <p:nvPr>
            <p:ph type="body" sz="quarter" idx="30" hasCustomPrompt="1"/>
          </p:nvPr>
        </p:nvSpPr>
        <p:spPr>
          <a:xfrm>
            <a:off x="7415951" y="3213665"/>
            <a:ext cx="4028072" cy="679382"/>
          </a:xfrm>
        </p:spPr>
        <p:txBody>
          <a:bodyPr anchor="t">
            <a:noAutofit/>
          </a:bodyPr>
          <a:lstStyle>
            <a:lvl1pPr marL="0" indent="0" algn="l">
              <a:buNone/>
              <a:defRPr sz="1500">
                <a:solidFill>
                  <a:schemeClr val="tx1"/>
                </a:solidFill>
              </a:defRPr>
            </a:lvl1pPr>
          </a:lstStyle>
          <a:p>
            <a:pPr lvl="0"/>
            <a:r>
              <a:rPr lang="en-US"/>
              <a:t>Ability to develop a clear purpose</a:t>
            </a:r>
          </a:p>
        </p:txBody>
      </p:sp>
      <p:sp>
        <p:nvSpPr>
          <p:cNvPr id="48" name="Text Placeholder 2">
            <a:extLst>
              <a:ext uri="{FF2B5EF4-FFF2-40B4-BE49-F238E27FC236}">
                <a16:creationId xmlns:a16="http://schemas.microsoft.com/office/drawing/2014/main" id="{EC321125-A5C4-6249-AA0D-793CD48F624B}"/>
              </a:ext>
            </a:extLst>
          </p:cNvPr>
          <p:cNvSpPr>
            <a:spLocks noGrp="1"/>
          </p:cNvSpPr>
          <p:nvPr>
            <p:ph type="body" sz="quarter" idx="39" hasCustomPrompt="1"/>
          </p:nvPr>
        </p:nvSpPr>
        <p:spPr>
          <a:xfrm>
            <a:off x="6518287" y="3881894"/>
            <a:ext cx="850900" cy="847311"/>
          </a:xfrm>
        </p:spPr>
        <p:txBody>
          <a:bodyPr anchor="ctr">
            <a:noAutofit/>
          </a:bodyPr>
          <a:lstStyle>
            <a:lvl1pPr marL="0" indent="0" algn="ctr">
              <a:buNone/>
              <a:defRPr sz="4800">
                <a:solidFill>
                  <a:srgbClr val="F85C44"/>
                </a:solidFill>
                <a:latin typeface="+mj-lt"/>
              </a:defRPr>
            </a:lvl1pPr>
          </a:lstStyle>
          <a:p>
            <a:pPr lvl="0"/>
            <a:r>
              <a:rPr lang="en-US" dirty="0"/>
              <a:t>03</a:t>
            </a:r>
          </a:p>
        </p:txBody>
      </p:sp>
      <p:sp>
        <p:nvSpPr>
          <p:cNvPr id="39" name="Text Placeholder 12">
            <a:extLst>
              <a:ext uri="{FF2B5EF4-FFF2-40B4-BE49-F238E27FC236}">
                <a16:creationId xmlns:a16="http://schemas.microsoft.com/office/drawing/2014/main" id="{5E84FE30-43AE-F04C-B0A3-A6AE9FA6CB37}"/>
              </a:ext>
            </a:extLst>
          </p:cNvPr>
          <p:cNvSpPr>
            <a:spLocks noGrp="1"/>
          </p:cNvSpPr>
          <p:nvPr>
            <p:ph type="body" sz="quarter" idx="31" hasCustomPrompt="1"/>
          </p:nvPr>
        </p:nvSpPr>
        <p:spPr>
          <a:xfrm>
            <a:off x="7415951" y="4057649"/>
            <a:ext cx="4028072" cy="679382"/>
          </a:xfrm>
        </p:spPr>
        <p:txBody>
          <a:bodyPr anchor="t">
            <a:noAutofit/>
          </a:bodyPr>
          <a:lstStyle>
            <a:lvl1pPr marL="0" indent="0" algn="l">
              <a:buNone/>
              <a:defRPr sz="1500">
                <a:solidFill>
                  <a:schemeClr val="tx1"/>
                </a:solidFill>
              </a:defRPr>
            </a:lvl1pPr>
          </a:lstStyle>
          <a:p>
            <a:pPr lvl="0"/>
            <a:r>
              <a:rPr lang="en-US" dirty="0"/>
              <a:t>Ability to develop measurable learning outcomes</a:t>
            </a:r>
          </a:p>
        </p:txBody>
      </p:sp>
      <p:sp>
        <p:nvSpPr>
          <p:cNvPr id="49" name="Text Placeholder 2">
            <a:extLst>
              <a:ext uri="{FF2B5EF4-FFF2-40B4-BE49-F238E27FC236}">
                <a16:creationId xmlns:a16="http://schemas.microsoft.com/office/drawing/2014/main" id="{D55D2065-736E-F941-B551-98A596414EAC}"/>
              </a:ext>
            </a:extLst>
          </p:cNvPr>
          <p:cNvSpPr>
            <a:spLocks noGrp="1"/>
          </p:cNvSpPr>
          <p:nvPr>
            <p:ph type="body" sz="quarter" idx="40" hasCustomPrompt="1"/>
          </p:nvPr>
        </p:nvSpPr>
        <p:spPr>
          <a:xfrm>
            <a:off x="6518287" y="4779115"/>
            <a:ext cx="850900" cy="847311"/>
          </a:xfrm>
        </p:spPr>
        <p:txBody>
          <a:bodyPr anchor="ctr">
            <a:noAutofit/>
          </a:bodyPr>
          <a:lstStyle>
            <a:lvl1pPr marL="0" indent="0" algn="ctr">
              <a:buNone/>
              <a:defRPr sz="4800">
                <a:solidFill>
                  <a:srgbClr val="F85C44"/>
                </a:solidFill>
                <a:latin typeface="+mj-lt"/>
              </a:defRPr>
            </a:lvl1pPr>
          </a:lstStyle>
          <a:p>
            <a:pPr lvl="0"/>
            <a:r>
              <a:rPr lang="en-US"/>
              <a:t>04</a:t>
            </a:r>
          </a:p>
        </p:txBody>
      </p:sp>
      <p:sp>
        <p:nvSpPr>
          <p:cNvPr id="40" name="Text Placeholder 12">
            <a:extLst>
              <a:ext uri="{FF2B5EF4-FFF2-40B4-BE49-F238E27FC236}">
                <a16:creationId xmlns:a16="http://schemas.microsoft.com/office/drawing/2014/main" id="{951D9BA6-C3C9-3D45-A0E5-F4651AD2E136}"/>
              </a:ext>
            </a:extLst>
          </p:cNvPr>
          <p:cNvSpPr>
            <a:spLocks noGrp="1"/>
          </p:cNvSpPr>
          <p:nvPr>
            <p:ph type="body" sz="quarter" idx="32" hasCustomPrompt="1"/>
          </p:nvPr>
        </p:nvSpPr>
        <p:spPr>
          <a:xfrm>
            <a:off x="7415951" y="4897133"/>
            <a:ext cx="4028072" cy="679382"/>
          </a:xfrm>
        </p:spPr>
        <p:txBody>
          <a:bodyPr anchor="t">
            <a:noAutofit/>
          </a:bodyPr>
          <a:lstStyle>
            <a:lvl1pPr marL="0" indent="0" algn="l">
              <a:buNone/>
              <a:defRPr sz="1500">
                <a:solidFill>
                  <a:schemeClr val="tx1"/>
                </a:solidFill>
              </a:defRPr>
            </a:lvl1pPr>
          </a:lstStyle>
          <a:p>
            <a:pPr lvl="0"/>
            <a:r>
              <a:rPr lang="en-US"/>
              <a:t>Ability to articulate a feasible and consistent plan and skills to carry out the plan</a:t>
            </a:r>
          </a:p>
        </p:txBody>
      </p:sp>
      <p:pic>
        <p:nvPicPr>
          <p:cNvPr id="36" name="Picture 35" descr="AIR">
            <a:extLst>
              <a:ext uri="{FF2B5EF4-FFF2-40B4-BE49-F238E27FC236}">
                <a16:creationId xmlns:a16="http://schemas.microsoft.com/office/drawing/2014/main" id="{0FD70B2E-49A0-7947-A477-483AAECAFA26}"/>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10809662" y="6103783"/>
            <a:ext cx="963238" cy="419266"/>
          </a:xfrm>
          <a:prstGeom prst="rect">
            <a:avLst/>
          </a:prstGeom>
        </p:spPr>
      </p:pic>
    </p:spTree>
    <p:extLst>
      <p:ext uri="{BB962C8B-B14F-4D97-AF65-F5344CB8AC3E}">
        <p14:creationId xmlns:p14="http://schemas.microsoft.com/office/powerpoint/2010/main" val="329863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C2873-41B8-4344-BBCD-3AF680B6E1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5C46F2-E50A-4A52-9BD0-D6CE0A8836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48D275-F924-48BC-A949-84C5E4D64A38}"/>
              </a:ext>
            </a:extLst>
          </p:cNvPr>
          <p:cNvSpPr>
            <a:spLocks noGrp="1"/>
          </p:cNvSpPr>
          <p:nvPr>
            <p:ph type="dt" sz="half" idx="10"/>
          </p:nvPr>
        </p:nvSpPr>
        <p:spPr/>
        <p:txBody>
          <a:bodyPr/>
          <a:lstStyle/>
          <a:p>
            <a:fld id="{C9727A96-7105-44AE-B9F0-3BA74D06A54C}" type="datetimeFigureOut">
              <a:rPr lang="en-US" smtClean="0"/>
              <a:t>9/28/2021</a:t>
            </a:fld>
            <a:endParaRPr lang="en-US"/>
          </a:p>
        </p:txBody>
      </p:sp>
      <p:sp>
        <p:nvSpPr>
          <p:cNvPr id="5" name="Footer Placeholder 4">
            <a:extLst>
              <a:ext uri="{FF2B5EF4-FFF2-40B4-BE49-F238E27FC236}">
                <a16:creationId xmlns:a16="http://schemas.microsoft.com/office/drawing/2014/main" id="{57183A1E-5C21-4908-96D0-09D899B4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5C029-E0E7-4AD4-9250-E4BBDFE993A2}"/>
              </a:ext>
            </a:extLst>
          </p:cNvPr>
          <p:cNvSpPr>
            <a:spLocks noGrp="1"/>
          </p:cNvSpPr>
          <p:nvPr>
            <p:ph type="sldNum" sz="quarter" idx="12"/>
          </p:nvPr>
        </p:nvSpPr>
        <p:spPr/>
        <p:txBody>
          <a:bodyPr/>
          <a:lstStyle/>
          <a:p>
            <a:fld id="{90C4A55A-18D4-410A-9B8A-4F15794384AB}" type="slidenum">
              <a:rPr lang="en-US" smtClean="0"/>
              <a:t>‹#›</a:t>
            </a:fld>
            <a:endParaRPr lang="en-US"/>
          </a:p>
        </p:txBody>
      </p:sp>
    </p:spTree>
    <p:extLst>
      <p:ext uri="{BB962C8B-B14F-4D97-AF65-F5344CB8AC3E}">
        <p14:creationId xmlns:p14="http://schemas.microsoft.com/office/powerpoint/2010/main" val="1359598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423A8-A10F-438D-B66A-154A018457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69B05E-9AAC-45B8-9A6F-799B154397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366E29-3B2B-4866-B093-53BF8782F665}"/>
              </a:ext>
            </a:extLst>
          </p:cNvPr>
          <p:cNvSpPr>
            <a:spLocks noGrp="1"/>
          </p:cNvSpPr>
          <p:nvPr>
            <p:ph type="dt" sz="half" idx="10"/>
          </p:nvPr>
        </p:nvSpPr>
        <p:spPr/>
        <p:txBody>
          <a:bodyPr/>
          <a:lstStyle/>
          <a:p>
            <a:fld id="{C9727A96-7105-44AE-B9F0-3BA74D06A54C}" type="datetimeFigureOut">
              <a:rPr lang="en-US" smtClean="0"/>
              <a:t>9/28/2021</a:t>
            </a:fld>
            <a:endParaRPr lang="en-US"/>
          </a:p>
        </p:txBody>
      </p:sp>
      <p:sp>
        <p:nvSpPr>
          <p:cNvPr id="5" name="Footer Placeholder 4">
            <a:extLst>
              <a:ext uri="{FF2B5EF4-FFF2-40B4-BE49-F238E27FC236}">
                <a16:creationId xmlns:a16="http://schemas.microsoft.com/office/drawing/2014/main" id="{4CF6603E-8E3B-4566-BF1D-A1207B8117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31FD09-4E9A-407F-A517-4ABD6D356A44}"/>
              </a:ext>
            </a:extLst>
          </p:cNvPr>
          <p:cNvSpPr>
            <a:spLocks noGrp="1"/>
          </p:cNvSpPr>
          <p:nvPr>
            <p:ph type="sldNum" sz="quarter" idx="12"/>
          </p:nvPr>
        </p:nvSpPr>
        <p:spPr/>
        <p:txBody>
          <a:bodyPr/>
          <a:lstStyle/>
          <a:p>
            <a:fld id="{90C4A55A-18D4-410A-9B8A-4F15794384AB}" type="slidenum">
              <a:rPr lang="en-US" smtClean="0"/>
              <a:t>‹#›</a:t>
            </a:fld>
            <a:endParaRPr lang="en-US"/>
          </a:p>
        </p:txBody>
      </p:sp>
      <p:pic>
        <p:nvPicPr>
          <p:cNvPr id="7" name="Picture 6" descr="AIR">
            <a:extLst>
              <a:ext uri="{FF2B5EF4-FFF2-40B4-BE49-F238E27FC236}">
                <a16:creationId xmlns:a16="http://schemas.microsoft.com/office/drawing/2014/main" id="{BFCA5D51-CB5D-494E-BC3C-834915488689}"/>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10809662" y="6103783"/>
            <a:ext cx="963238" cy="419266"/>
          </a:xfrm>
          <a:prstGeom prst="rect">
            <a:avLst/>
          </a:prstGeom>
        </p:spPr>
      </p:pic>
    </p:spTree>
    <p:extLst>
      <p:ext uri="{BB962C8B-B14F-4D97-AF65-F5344CB8AC3E}">
        <p14:creationId xmlns:p14="http://schemas.microsoft.com/office/powerpoint/2010/main" val="734131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423A8-A10F-438D-B66A-154A018457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69B05E-9AAC-45B8-9A6F-799B1543972A}"/>
              </a:ext>
            </a:extLst>
          </p:cNvPr>
          <p:cNvSpPr>
            <a:spLocks noGrp="1"/>
          </p:cNvSpPr>
          <p:nvPr>
            <p:ph idx="1"/>
          </p:nvPr>
        </p:nvSpPr>
        <p:spPr>
          <a:xfrm>
            <a:off x="838200" y="1825625"/>
            <a:ext cx="4980709"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366E29-3B2B-4866-B093-53BF8782F665}"/>
              </a:ext>
            </a:extLst>
          </p:cNvPr>
          <p:cNvSpPr>
            <a:spLocks noGrp="1"/>
          </p:cNvSpPr>
          <p:nvPr>
            <p:ph type="dt" sz="half" idx="10"/>
          </p:nvPr>
        </p:nvSpPr>
        <p:spPr/>
        <p:txBody>
          <a:bodyPr/>
          <a:lstStyle/>
          <a:p>
            <a:fld id="{C9727A96-7105-44AE-B9F0-3BA74D06A54C}" type="datetimeFigureOut">
              <a:rPr lang="en-US" smtClean="0"/>
              <a:t>9/28/2021</a:t>
            </a:fld>
            <a:endParaRPr lang="en-US"/>
          </a:p>
        </p:txBody>
      </p:sp>
      <p:sp>
        <p:nvSpPr>
          <p:cNvPr id="5" name="Footer Placeholder 4">
            <a:extLst>
              <a:ext uri="{FF2B5EF4-FFF2-40B4-BE49-F238E27FC236}">
                <a16:creationId xmlns:a16="http://schemas.microsoft.com/office/drawing/2014/main" id="{4CF6603E-8E3B-4566-BF1D-A1207B8117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31FD09-4E9A-407F-A517-4ABD6D356A44}"/>
              </a:ext>
            </a:extLst>
          </p:cNvPr>
          <p:cNvSpPr>
            <a:spLocks noGrp="1"/>
          </p:cNvSpPr>
          <p:nvPr>
            <p:ph type="sldNum" sz="quarter" idx="12"/>
          </p:nvPr>
        </p:nvSpPr>
        <p:spPr/>
        <p:txBody>
          <a:bodyPr/>
          <a:lstStyle/>
          <a:p>
            <a:fld id="{90C4A55A-18D4-410A-9B8A-4F15794384AB}" type="slidenum">
              <a:rPr lang="en-US" smtClean="0"/>
              <a:t>‹#›</a:t>
            </a:fld>
            <a:endParaRPr lang="en-US"/>
          </a:p>
        </p:txBody>
      </p:sp>
      <p:pic>
        <p:nvPicPr>
          <p:cNvPr id="7" name="Picture 6" descr="AIR">
            <a:extLst>
              <a:ext uri="{FF2B5EF4-FFF2-40B4-BE49-F238E27FC236}">
                <a16:creationId xmlns:a16="http://schemas.microsoft.com/office/drawing/2014/main" id="{BFCA5D51-CB5D-494E-BC3C-834915488689}"/>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10809662" y="6103783"/>
            <a:ext cx="963238" cy="419266"/>
          </a:xfrm>
          <a:prstGeom prst="rect">
            <a:avLst/>
          </a:prstGeom>
        </p:spPr>
      </p:pic>
      <p:sp>
        <p:nvSpPr>
          <p:cNvPr id="8" name="Content Placeholder 2">
            <a:extLst>
              <a:ext uri="{FF2B5EF4-FFF2-40B4-BE49-F238E27FC236}">
                <a16:creationId xmlns:a16="http://schemas.microsoft.com/office/drawing/2014/main" id="{80B0841D-3DAF-41F2-9918-6AE0685CF8FA}"/>
              </a:ext>
            </a:extLst>
          </p:cNvPr>
          <p:cNvSpPr>
            <a:spLocks noGrp="1"/>
          </p:cNvSpPr>
          <p:nvPr>
            <p:ph idx="13"/>
          </p:nvPr>
        </p:nvSpPr>
        <p:spPr>
          <a:xfrm>
            <a:off x="6096000" y="1825625"/>
            <a:ext cx="4980709"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0267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6D34E0-C3B9-6548-8457-1AC65B6CDDAA}"/>
              </a:ext>
            </a:extLst>
          </p:cNvPr>
          <p:cNvSpPr>
            <a:spLocks noGrp="1"/>
          </p:cNvSpPr>
          <p:nvPr>
            <p:ph type="title"/>
          </p:nvPr>
        </p:nvSpPr>
        <p:spPr>
          <a:xfrm>
            <a:off x="838200" y="411619"/>
            <a:ext cx="10515600" cy="10607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2BD83E7-3C9E-E946-BDF9-5CA78FB7AD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BE2F6D-47EF-7542-BD03-00201226E5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6F8839-423C-1541-BA9A-A38B5B6A10D1}" type="datetimeFigureOut">
              <a:rPr lang="en-US" smtClean="0"/>
              <a:t>9/28/2021</a:t>
            </a:fld>
            <a:endParaRPr lang="en-US"/>
          </a:p>
        </p:txBody>
      </p:sp>
      <p:sp>
        <p:nvSpPr>
          <p:cNvPr id="5" name="Footer Placeholder 4">
            <a:extLst>
              <a:ext uri="{FF2B5EF4-FFF2-40B4-BE49-F238E27FC236}">
                <a16:creationId xmlns:a16="http://schemas.microsoft.com/office/drawing/2014/main" id="{7BB4921A-1B8A-6445-82B7-CF0EEBC691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8C1E64-9273-8A40-8226-73C44E3552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54C938-4E89-CE4C-9B47-D3C6AB3E50AF}" type="slidenum">
              <a:rPr lang="en-US" smtClean="0"/>
              <a:t>‹#›</a:t>
            </a:fld>
            <a:endParaRPr lang="en-US"/>
          </a:p>
        </p:txBody>
      </p:sp>
    </p:spTree>
    <p:extLst>
      <p:ext uri="{BB962C8B-B14F-4D97-AF65-F5344CB8AC3E}">
        <p14:creationId xmlns:p14="http://schemas.microsoft.com/office/powerpoint/2010/main" val="6961450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8" r:id="rId7"/>
    <p:sldLayoutId id="2147483669" r:id="rId8"/>
    <p:sldLayoutId id="2147483670" r:id="rId9"/>
  </p:sldLayoutIdLst>
  <p:txStyles>
    <p:titleStyle>
      <a:lvl1pPr algn="l" defTabSz="914400" rtl="0" eaLnBrk="1" latinLnBrk="0" hangingPunct="1">
        <a:lnSpc>
          <a:spcPct val="90000"/>
        </a:lnSpc>
        <a:spcBef>
          <a:spcPct val="0"/>
        </a:spcBef>
        <a:buNone/>
        <a:defRPr sz="32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rmarkdown.rstudio.com/" TargetMode="External"/><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8.xml"/><Relationship Id="rId5" Type="http://schemas.openxmlformats.org/officeDocument/2006/relationships/hyperlink" Target="https://www.openscapes.org/blog/2020/10/12/tidy-data/" TargetMode="External"/><Relationship Id="rId4" Type="http://schemas.openxmlformats.org/officeDocument/2006/relationships/hyperlink" Target="https://www.openscapes.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www.tidytextmining.com/index.html" TargetMode="External"/><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hyperlink" Target="https://www.openscapes.org/blog/2020/10/12/tidy-data/" TargetMode="External"/><Relationship Id="rId4" Type="http://schemas.openxmlformats.org/officeDocument/2006/relationships/hyperlink" Target="https://www.openscapes.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98E96C-64BE-FC49-848F-A8C5DFBE2F4F}"/>
              </a:ext>
            </a:extLst>
          </p:cNvPr>
          <p:cNvSpPr>
            <a:spLocks noGrp="1"/>
          </p:cNvSpPr>
          <p:nvPr>
            <p:ph type="ctrTitle"/>
          </p:nvPr>
        </p:nvSpPr>
        <p:spPr/>
        <p:txBody>
          <a:bodyPr/>
          <a:lstStyle/>
          <a:p>
            <a:r>
              <a:rPr lang="en-US" dirty="0"/>
              <a:t>Sentiment Analysis in R</a:t>
            </a:r>
          </a:p>
        </p:txBody>
      </p:sp>
      <p:sp>
        <p:nvSpPr>
          <p:cNvPr id="5" name="Subtitle 4">
            <a:extLst>
              <a:ext uri="{FF2B5EF4-FFF2-40B4-BE49-F238E27FC236}">
                <a16:creationId xmlns:a16="http://schemas.microsoft.com/office/drawing/2014/main" id="{8FDA3654-1A1B-7749-B5C0-2D9829A8FDD8}"/>
              </a:ext>
            </a:extLst>
          </p:cNvPr>
          <p:cNvSpPr>
            <a:spLocks noGrp="1"/>
          </p:cNvSpPr>
          <p:nvPr>
            <p:ph type="subTitle" idx="1"/>
          </p:nvPr>
        </p:nvSpPr>
        <p:spPr/>
        <p:txBody>
          <a:bodyPr/>
          <a:lstStyle/>
          <a:p>
            <a:r>
              <a:rPr lang="en-US" dirty="0"/>
              <a:t>Jenn Schilling</a:t>
            </a:r>
          </a:p>
          <a:p>
            <a:r>
              <a:rPr lang="en-US" dirty="0"/>
              <a:t>October 20, 2021</a:t>
            </a:r>
          </a:p>
        </p:txBody>
      </p:sp>
    </p:spTree>
    <p:extLst>
      <p:ext uri="{BB962C8B-B14F-4D97-AF65-F5344CB8AC3E}">
        <p14:creationId xmlns:p14="http://schemas.microsoft.com/office/powerpoint/2010/main" val="3302109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A8286-B7CA-4F35-89FA-F6178820F7C2}"/>
              </a:ext>
            </a:extLst>
          </p:cNvPr>
          <p:cNvSpPr>
            <a:spLocks noGrp="1"/>
          </p:cNvSpPr>
          <p:nvPr>
            <p:ph type="title"/>
          </p:nvPr>
        </p:nvSpPr>
        <p:spPr/>
        <p:txBody>
          <a:bodyPr>
            <a:normAutofit/>
          </a:bodyPr>
          <a:lstStyle/>
          <a:p>
            <a:r>
              <a:rPr lang="en-US" sz="3600" dirty="0"/>
              <a:t>R Setup</a:t>
            </a:r>
          </a:p>
        </p:txBody>
      </p:sp>
      <p:sp>
        <p:nvSpPr>
          <p:cNvPr id="3" name="Content Placeholder 2">
            <a:extLst>
              <a:ext uri="{FF2B5EF4-FFF2-40B4-BE49-F238E27FC236}">
                <a16:creationId xmlns:a16="http://schemas.microsoft.com/office/drawing/2014/main" id="{D594763D-F8F1-4390-8C8F-6443B90B59F6}"/>
              </a:ext>
            </a:extLst>
          </p:cNvPr>
          <p:cNvSpPr>
            <a:spLocks noGrp="1"/>
          </p:cNvSpPr>
          <p:nvPr>
            <p:ph idx="1"/>
          </p:nvPr>
        </p:nvSpPr>
        <p:spPr/>
        <p:txBody>
          <a:bodyPr>
            <a:normAutofit/>
          </a:bodyPr>
          <a:lstStyle/>
          <a:p>
            <a:pPr marL="0" indent="0">
              <a:buNone/>
            </a:pPr>
            <a:r>
              <a:rPr lang="en-US" b="1" dirty="0"/>
              <a:t>General Setup</a:t>
            </a:r>
            <a:endParaRPr lang="en-US" b="1" dirty="0">
              <a:hlinkClick r:id="rId3"/>
            </a:endParaRPr>
          </a:p>
          <a:p>
            <a:r>
              <a:rPr lang="en-US" dirty="0">
                <a:hlinkClick r:id="rId3"/>
              </a:rPr>
              <a:t>R Markdown</a:t>
            </a:r>
            <a:endParaRPr lang="en-US" dirty="0"/>
          </a:p>
          <a:p>
            <a:r>
              <a:rPr lang="en-US" dirty="0" err="1"/>
              <a:t>tidyverse</a:t>
            </a:r>
            <a:r>
              <a:rPr lang="en-US" dirty="0"/>
              <a:t> package</a:t>
            </a:r>
          </a:p>
          <a:p>
            <a:r>
              <a:rPr lang="en-US" dirty="0" err="1"/>
              <a:t>tidytext</a:t>
            </a:r>
            <a:r>
              <a:rPr lang="en-US" dirty="0"/>
              <a:t> package</a:t>
            </a:r>
          </a:p>
          <a:p>
            <a:r>
              <a:rPr lang="en-US" dirty="0"/>
              <a:t>Text data</a:t>
            </a:r>
          </a:p>
          <a:p>
            <a:endParaRPr lang="en-US" dirty="0"/>
          </a:p>
        </p:txBody>
      </p:sp>
      <p:sp>
        <p:nvSpPr>
          <p:cNvPr id="4" name="Content Placeholder 3">
            <a:extLst>
              <a:ext uri="{FF2B5EF4-FFF2-40B4-BE49-F238E27FC236}">
                <a16:creationId xmlns:a16="http://schemas.microsoft.com/office/drawing/2014/main" id="{9CF57461-3B39-405F-B0EC-CF7B9C46B13A}"/>
              </a:ext>
            </a:extLst>
          </p:cNvPr>
          <p:cNvSpPr>
            <a:spLocks noGrp="1"/>
          </p:cNvSpPr>
          <p:nvPr>
            <p:ph idx="13"/>
          </p:nvPr>
        </p:nvSpPr>
        <p:spPr/>
        <p:txBody>
          <a:bodyPr>
            <a:normAutofit/>
          </a:bodyPr>
          <a:lstStyle/>
          <a:p>
            <a:pPr marL="0" indent="0">
              <a:buNone/>
            </a:pPr>
            <a:r>
              <a:rPr lang="en-US" b="1" dirty="0"/>
              <a:t>Webinar Materials</a:t>
            </a:r>
          </a:p>
          <a:p>
            <a:pPr>
              <a:buFont typeface="Calibri" panose="020F0502020204030204" pitchFamily="34" charset="0"/>
              <a:buChar char="-"/>
            </a:pPr>
            <a:r>
              <a:rPr lang="en-US" dirty="0"/>
              <a:t>code</a:t>
            </a:r>
          </a:p>
          <a:p>
            <a:pPr lvl="1">
              <a:buFont typeface="Calibri" panose="020F0502020204030204" pitchFamily="34" charset="0"/>
              <a:buChar char="-"/>
            </a:pPr>
            <a:r>
              <a:rPr lang="en-US" dirty="0"/>
              <a:t>sentiment-analysis-in-</a:t>
            </a:r>
            <a:r>
              <a:rPr lang="en-US" dirty="0" err="1"/>
              <a:t>r.Rmd</a:t>
            </a:r>
            <a:endParaRPr lang="en-US" dirty="0"/>
          </a:p>
          <a:p>
            <a:pPr>
              <a:buFont typeface="Calibri" panose="020F0502020204030204" pitchFamily="34" charset="0"/>
              <a:buChar char="-"/>
            </a:pPr>
            <a:r>
              <a:rPr lang="en-US" dirty="0"/>
              <a:t>data</a:t>
            </a:r>
          </a:p>
          <a:p>
            <a:pPr lvl="1">
              <a:buFont typeface="Calibri" panose="020F0502020204030204" pitchFamily="34" charset="0"/>
              <a:buChar char="-"/>
            </a:pPr>
            <a:r>
              <a:rPr lang="en-US" dirty="0"/>
              <a:t>uarizona_tweets.csv</a:t>
            </a:r>
          </a:p>
          <a:p>
            <a:pPr>
              <a:buFont typeface="Calibri" panose="020F0502020204030204" pitchFamily="34" charset="0"/>
              <a:buChar char="-"/>
            </a:pPr>
            <a:r>
              <a:rPr lang="en-US" dirty="0"/>
              <a:t>.here</a:t>
            </a:r>
          </a:p>
          <a:p>
            <a:pPr>
              <a:buFont typeface="Calibri" panose="020F0502020204030204" pitchFamily="34" charset="0"/>
              <a:buChar char="-"/>
            </a:pPr>
            <a:r>
              <a:rPr lang="en-US" dirty="0"/>
              <a:t>README.txt</a:t>
            </a:r>
          </a:p>
        </p:txBody>
      </p:sp>
    </p:spTree>
    <p:extLst>
      <p:ext uri="{BB962C8B-B14F-4D97-AF65-F5344CB8AC3E}">
        <p14:creationId xmlns:p14="http://schemas.microsoft.com/office/powerpoint/2010/main" val="1723584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F9F694B-1E6A-4882-AFAA-48A23661854E}"/>
              </a:ext>
            </a:extLst>
          </p:cNvPr>
          <p:cNvSpPr>
            <a:spLocks noGrp="1"/>
          </p:cNvSpPr>
          <p:nvPr>
            <p:ph type="ctrTitle"/>
          </p:nvPr>
        </p:nvSpPr>
        <p:spPr/>
        <p:txBody>
          <a:bodyPr/>
          <a:lstStyle/>
          <a:p>
            <a:r>
              <a:rPr lang="en-US" dirty="0"/>
              <a:t>R</a:t>
            </a:r>
          </a:p>
        </p:txBody>
      </p:sp>
      <p:sp>
        <p:nvSpPr>
          <p:cNvPr id="6" name="Subtitle 5">
            <a:extLst>
              <a:ext uri="{FF2B5EF4-FFF2-40B4-BE49-F238E27FC236}">
                <a16:creationId xmlns:a16="http://schemas.microsoft.com/office/drawing/2014/main" id="{6C14EA6E-06F0-4AF9-BE04-A0F737BE80F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16779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1388A-4824-4A29-ADD9-8CFCC321EE86}"/>
              </a:ext>
            </a:extLst>
          </p:cNvPr>
          <p:cNvSpPr>
            <a:spLocks noGrp="1"/>
          </p:cNvSpPr>
          <p:nvPr>
            <p:ph type="title"/>
          </p:nvPr>
        </p:nvSpPr>
        <p:spPr/>
        <p:txBody>
          <a:bodyPr>
            <a:normAutofit/>
          </a:bodyPr>
          <a:lstStyle/>
          <a:p>
            <a:r>
              <a:rPr lang="en-US" sz="3600" dirty="0"/>
              <a:t>What did we learn today?</a:t>
            </a:r>
          </a:p>
        </p:txBody>
      </p:sp>
      <p:sp>
        <p:nvSpPr>
          <p:cNvPr id="4" name="Content Placeholder 3">
            <a:extLst>
              <a:ext uri="{FF2B5EF4-FFF2-40B4-BE49-F238E27FC236}">
                <a16:creationId xmlns:a16="http://schemas.microsoft.com/office/drawing/2014/main" id="{52303F54-0DC7-424C-8C1B-1FA08412280A}"/>
              </a:ext>
            </a:extLst>
          </p:cNvPr>
          <p:cNvSpPr>
            <a:spLocks noGrp="1"/>
          </p:cNvSpPr>
          <p:nvPr>
            <p:ph idx="1"/>
          </p:nvPr>
        </p:nvSpPr>
        <p:spPr/>
        <p:txBody>
          <a:bodyPr/>
          <a:lstStyle/>
          <a:p>
            <a:r>
              <a:rPr lang="en-US" dirty="0"/>
              <a:t>Introduction to Text &amp; Sentiment Analysis</a:t>
            </a:r>
          </a:p>
          <a:p>
            <a:r>
              <a:rPr lang="en-US" dirty="0"/>
              <a:t>R Set-Up</a:t>
            </a:r>
          </a:p>
          <a:p>
            <a:r>
              <a:rPr lang="en-US" dirty="0"/>
              <a:t>Data Processing</a:t>
            </a:r>
          </a:p>
          <a:p>
            <a:r>
              <a:rPr lang="en-US" dirty="0"/>
              <a:t>Tokenizing</a:t>
            </a:r>
          </a:p>
          <a:p>
            <a:r>
              <a:rPr lang="en-US" dirty="0"/>
              <a:t>Word Frequencies </a:t>
            </a:r>
          </a:p>
        </p:txBody>
      </p:sp>
    </p:spTree>
    <p:extLst>
      <p:ext uri="{BB962C8B-B14F-4D97-AF65-F5344CB8AC3E}">
        <p14:creationId xmlns:p14="http://schemas.microsoft.com/office/powerpoint/2010/main" val="1722121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6A4B02-4000-49F6-A883-1F84DEF62767}"/>
              </a:ext>
            </a:extLst>
          </p:cNvPr>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4289990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98E96C-64BE-FC49-848F-A8C5DFBE2F4F}"/>
              </a:ext>
            </a:extLst>
          </p:cNvPr>
          <p:cNvSpPr>
            <a:spLocks noGrp="1"/>
          </p:cNvSpPr>
          <p:nvPr>
            <p:ph type="ctrTitle"/>
          </p:nvPr>
        </p:nvSpPr>
        <p:spPr/>
        <p:txBody>
          <a:bodyPr/>
          <a:lstStyle/>
          <a:p>
            <a:r>
              <a:rPr lang="en-US" dirty="0"/>
              <a:t>Sentiment Analysis in R</a:t>
            </a:r>
          </a:p>
        </p:txBody>
      </p:sp>
      <p:sp>
        <p:nvSpPr>
          <p:cNvPr id="5" name="Subtitle 4">
            <a:extLst>
              <a:ext uri="{FF2B5EF4-FFF2-40B4-BE49-F238E27FC236}">
                <a16:creationId xmlns:a16="http://schemas.microsoft.com/office/drawing/2014/main" id="{8FDA3654-1A1B-7749-B5C0-2D9829A8FDD8}"/>
              </a:ext>
            </a:extLst>
          </p:cNvPr>
          <p:cNvSpPr>
            <a:spLocks noGrp="1"/>
          </p:cNvSpPr>
          <p:nvPr>
            <p:ph type="subTitle" idx="1"/>
          </p:nvPr>
        </p:nvSpPr>
        <p:spPr/>
        <p:txBody>
          <a:bodyPr/>
          <a:lstStyle/>
          <a:p>
            <a:r>
              <a:rPr lang="en-US" dirty="0"/>
              <a:t>Jenn Schilling</a:t>
            </a:r>
          </a:p>
          <a:p>
            <a:r>
              <a:rPr lang="en-US" dirty="0"/>
              <a:t>October 22, 2021</a:t>
            </a:r>
          </a:p>
        </p:txBody>
      </p:sp>
    </p:spTree>
    <p:extLst>
      <p:ext uri="{BB962C8B-B14F-4D97-AF65-F5344CB8AC3E}">
        <p14:creationId xmlns:p14="http://schemas.microsoft.com/office/powerpoint/2010/main" val="3791872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F413-5848-4FF9-90FF-F4D1B37E4837}"/>
              </a:ext>
            </a:extLst>
          </p:cNvPr>
          <p:cNvSpPr>
            <a:spLocks noGrp="1"/>
          </p:cNvSpPr>
          <p:nvPr>
            <p:ph type="title"/>
          </p:nvPr>
        </p:nvSpPr>
        <p:spPr/>
        <p:txBody>
          <a:bodyPr>
            <a:normAutofit/>
          </a:bodyPr>
          <a:lstStyle/>
          <a:p>
            <a:r>
              <a:rPr lang="en-US" sz="3600" dirty="0"/>
              <a:t>Learning Outcomes</a:t>
            </a:r>
          </a:p>
        </p:txBody>
      </p:sp>
      <p:sp>
        <p:nvSpPr>
          <p:cNvPr id="3" name="Content Placeholder 2">
            <a:extLst>
              <a:ext uri="{FF2B5EF4-FFF2-40B4-BE49-F238E27FC236}">
                <a16:creationId xmlns:a16="http://schemas.microsoft.com/office/drawing/2014/main" id="{A366A98A-E3CA-4E30-9B3F-09E95FB08DB4}"/>
              </a:ext>
            </a:extLst>
          </p:cNvPr>
          <p:cNvSpPr>
            <a:spLocks noGrp="1"/>
          </p:cNvSpPr>
          <p:nvPr>
            <p:ph idx="1"/>
          </p:nvPr>
        </p:nvSpPr>
        <p:spPr/>
        <p:txBody>
          <a:bodyPr>
            <a:normAutofit/>
          </a:bodyPr>
          <a:lstStyle/>
          <a:p>
            <a:pPr>
              <a:buFont typeface="Arial" panose="020B0604020202020204" pitchFamily="34" charset="0"/>
              <a:buChar char="•"/>
            </a:pPr>
            <a:r>
              <a:rPr lang="en-US" dirty="0"/>
              <a:t>Prepare data for a text analysis in R</a:t>
            </a:r>
          </a:p>
          <a:p>
            <a:pPr>
              <a:buFont typeface="Arial" panose="020B0604020202020204" pitchFamily="34" charset="0"/>
              <a:buChar char="•"/>
            </a:pPr>
            <a:r>
              <a:rPr lang="en-US" dirty="0"/>
              <a:t>Conduct text mining in R</a:t>
            </a:r>
          </a:p>
          <a:p>
            <a:pPr>
              <a:buFont typeface="Arial" panose="020B0604020202020204" pitchFamily="34" charset="0"/>
              <a:buChar char="•"/>
            </a:pPr>
            <a:r>
              <a:rPr lang="en-US" dirty="0"/>
              <a:t>Complete sentiment analysis in R</a:t>
            </a:r>
          </a:p>
        </p:txBody>
      </p:sp>
    </p:spTree>
    <p:extLst>
      <p:ext uri="{BB962C8B-B14F-4D97-AF65-F5344CB8AC3E}">
        <p14:creationId xmlns:p14="http://schemas.microsoft.com/office/powerpoint/2010/main" val="386071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FC117-54AE-4231-8219-69E3526E2341}"/>
              </a:ext>
            </a:extLst>
          </p:cNvPr>
          <p:cNvSpPr>
            <a:spLocks noGrp="1"/>
          </p:cNvSpPr>
          <p:nvPr>
            <p:ph type="title"/>
          </p:nvPr>
        </p:nvSpPr>
        <p:spPr/>
        <p:txBody>
          <a:bodyPr>
            <a:normAutofit/>
          </a:bodyPr>
          <a:lstStyle/>
          <a:p>
            <a:r>
              <a:rPr lang="en-US" sz="3600" dirty="0"/>
              <a:t>Day 2 Agenda</a:t>
            </a:r>
          </a:p>
        </p:txBody>
      </p:sp>
      <p:sp>
        <p:nvSpPr>
          <p:cNvPr id="3" name="Content Placeholder 2">
            <a:extLst>
              <a:ext uri="{FF2B5EF4-FFF2-40B4-BE49-F238E27FC236}">
                <a16:creationId xmlns:a16="http://schemas.microsoft.com/office/drawing/2014/main" id="{BDAA0CD9-D632-4B6B-BF3C-73302529A4C9}"/>
              </a:ext>
            </a:extLst>
          </p:cNvPr>
          <p:cNvSpPr>
            <a:spLocks noGrp="1"/>
          </p:cNvSpPr>
          <p:nvPr>
            <p:ph idx="1"/>
          </p:nvPr>
        </p:nvSpPr>
        <p:spPr/>
        <p:txBody>
          <a:bodyPr>
            <a:normAutofit/>
          </a:bodyPr>
          <a:lstStyle/>
          <a:p>
            <a:r>
              <a:rPr lang="en-US" dirty="0"/>
              <a:t>Recap of previous session </a:t>
            </a:r>
          </a:p>
          <a:p>
            <a:r>
              <a:rPr lang="en-US" dirty="0"/>
              <a:t>Sentiment Analysis</a:t>
            </a:r>
          </a:p>
          <a:p>
            <a:r>
              <a:rPr lang="en-US" dirty="0"/>
              <a:t>Visualizing Results</a:t>
            </a:r>
          </a:p>
          <a:p>
            <a:r>
              <a:rPr lang="en-US" dirty="0"/>
              <a:t>Moving Beyond Words</a:t>
            </a:r>
          </a:p>
          <a:p>
            <a:r>
              <a:rPr lang="en-US" dirty="0"/>
              <a:t>Where to go from here </a:t>
            </a:r>
          </a:p>
          <a:p>
            <a:r>
              <a:rPr lang="en-US" dirty="0"/>
              <a:t>Questions</a:t>
            </a:r>
          </a:p>
        </p:txBody>
      </p:sp>
    </p:spTree>
    <p:extLst>
      <p:ext uri="{BB962C8B-B14F-4D97-AF65-F5344CB8AC3E}">
        <p14:creationId xmlns:p14="http://schemas.microsoft.com/office/powerpoint/2010/main" val="1105622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F413-5848-4FF9-90FF-F4D1B37E4837}"/>
              </a:ext>
            </a:extLst>
          </p:cNvPr>
          <p:cNvSpPr>
            <a:spLocks noGrp="1"/>
          </p:cNvSpPr>
          <p:nvPr>
            <p:ph type="title"/>
          </p:nvPr>
        </p:nvSpPr>
        <p:spPr/>
        <p:txBody>
          <a:bodyPr>
            <a:normAutofit/>
          </a:bodyPr>
          <a:lstStyle/>
          <a:p>
            <a:r>
              <a:rPr lang="en-US" sz="3600" dirty="0"/>
              <a:t>Quick Recap</a:t>
            </a:r>
          </a:p>
        </p:txBody>
      </p:sp>
      <p:sp>
        <p:nvSpPr>
          <p:cNvPr id="4" name="Content Placeholder 3">
            <a:extLst>
              <a:ext uri="{FF2B5EF4-FFF2-40B4-BE49-F238E27FC236}">
                <a16:creationId xmlns:a16="http://schemas.microsoft.com/office/drawing/2014/main" id="{E7B66255-171E-4E31-8F2E-799A0AAD221A}"/>
              </a:ext>
            </a:extLst>
          </p:cNvPr>
          <p:cNvSpPr>
            <a:spLocks noGrp="1"/>
          </p:cNvSpPr>
          <p:nvPr>
            <p:ph idx="1"/>
          </p:nvPr>
        </p:nvSpPr>
        <p:spPr/>
        <p:txBody>
          <a:bodyPr/>
          <a:lstStyle/>
          <a:p>
            <a:r>
              <a:rPr lang="en-US" dirty="0"/>
              <a:t>Introduction to Text &amp; Sentiment Analysis</a:t>
            </a:r>
          </a:p>
          <a:p>
            <a:r>
              <a:rPr lang="en-US" dirty="0"/>
              <a:t>R Set-Up</a:t>
            </a:r>
          </a:p>
          <a:p>
            <a:r>
              <a:rPr lang="en-US" dirty="0"/>
              <a:t>Data Processing</a:t>
            </a:r>
          </a:p>
          <a:p>
            <a:r>
              <a:rPr lang="en-US" dirty="0"/>
              <a:t>Tokenizing</a:t>
            </a:r>
          </a:p>
          <a:p>
            <a:r>
              <a:rPr lang="en-US" dirty="0"/>
              <a:t>Word Frequencies </a:t>
            </a:r>
          </a:p>
          <a:p>
            <a:pPr marL="0" indent="0">
              <a:buNone/>
            </a:pPr>
            <a:endParaRPr lang="en-US" dirty="0"/>
          </a:p>
        </p:txBody>
      </p:sp>
    </p:spTree>
    <p:extLst>
      <p:ext uri="{BB962C8B-B14F-4D97-AF65-F5344CB8AC3E}">
        <p14:creationId xmlns:p14="http://schemas.microsoft.com/office/powerpoint/2010/main" val="1063841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C03BEF-DFEA-411F-BBA1-F2A77CE386A1}"/>
              </a:ext>
            </a:extLst>
          </p:cNvPr>
          <p:cNvSpPr>
            <a:spLocks noGrp="1"/>
          </p:cNvSpPr>
          <p:nvPr>
            <p:ph type="title"/>
          </p:nvPr>
        </p:nvSpPr>
        <p:spPr/>
        <p:txBody>
          <a:bodyPr/>
          <a:lstStyle/>
          <a:p>
            <a:r>
              <a:rPr lang="en-US" dirty="0"/>
              <a:t>Terminology</a:t>
            </a:r>
          </a:p>
        </p:txBody>
      </p:sp>
      <p:sp>
        <p:nvSpPr>
          <p:cNvPr id="5" name="Content Placeholder 4">
            <a:extLst>
              <a:ext uri="{FF2B5EF4-FFF2-40B4-BE49-F238E27FC236}">
                <a16:creationId xmlns:a16="http://schemas.microsoft.com/office/drawing/2014/main" id="{42B101CC-F4FD-4C5E-B209-79763C8B004C}"/>
              </a:ext>
            </a:extLst>
          </p:cNvPr>
          <p:cNvSpPr>
            <a:spLocks noGrp="1"/>
          </p:cNvSpPr>
          <p:nvPr>
            <p:ph idx="1"/>
          </p:nvPr>
        </p:nvSpPr>
        <p:spPr/>
        <p:txBody>
          <a:bodyPr/>
          <a:lstStyle/>
          <a:p>
            <a:r>
              <a:rPr lang="en-US" dirty="0"/>
              <a:t>Corpus</a:t>
            </a:r>
          </a:p>
          <a:p>
            <a:r>
              <a:rPr lang="en-US" dirty="0"/>
              <a:t>Document</a:t>
            </a:r>
          </a:p>
          <a:p>
            <a:r>
              <a:rPr lang="en-US" dirty="0"/>
              <a:t>Token / Term / Word</a:t>
            </a:r>
          </a:p>
        </p:txBody>
      </p:sp>
    </p:spTree>
    <p:extLst>
      <p:ext uri="{BB962C8B-B14F-4D97-AF65-F5344CB8AC3E}">
        <p14:creationId xmlns:p14="http://schemas.microsoft.com/office/powerpoint/2010/main" val="207804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C186A01D-08FB-4F8C-AF97-9DD16D3655A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143942" y="460586"/>
            <a:ext cx="9904115"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C4A50008-FECC-4FDA-94B7-D1B3FA56D450}"/>
              </a:ext>
            </a:extLst>
          </p:cNvPr>
          <p:cNvSpPr/>
          <p:nvPr/>
        </p:nvSpPr>
        <p:spPr>
          <a:xfrm>
            <a:off x="0" y="6610231"/>
            <a:ext cx="8322802" cy="261610"/>
          </a:xfrm>
          <a:prstGeom prst="rect">
            <a:avLst/>
          </a:prstGeom>
        </p:spPr>
        <p:txBody>
          <a:bodyPr wrap="square">
            <a:spAutoFit/>
          </a:bodyPr>
          <a:lstStyle/>
          <a:p>
            <a:r>
              <a:rPr lang="en-US" sz="1100" dirty="0">
                <a:solidFill>
                  <a:srgbClr val="8B8B8B"/>
                </a:solidFill>
              </a:rPr>
              <a:t>Illustrations from the </a:t>
            </a:r>
            <a:r>
              <a:rPr lang="en-US" sz="1100" dirty="0" err="1">
                <a:solidFill>
                  <a:srgbClr val="8B8B8B"/>
                </a:solidFill>
                <a:hlinkClick r:id="rId4">
                  <a:extLst>
                    <a:ext uri="{A12FA001-AC4F-418D-AE19-62706E023703}">
                      <ahyp:hlinkClr xmlns:ahyp="http://schemas.microsoft.com/office/drawing/2018/hyperlinkcolor" val="tx"/>
                    </a:ext>
                  </a:extLst>
                </a:hlinkClick>
              </a:rPr>
              <a:t>Openscapes</a:t>
            </a:r>
            <a:r>
              <a:rPr lang="en-US" sz="1100" dirty="0">
                <a:solidFill>
                  <a:srgbClr val="8B8B8B"/>
                </a:solidFill>
              </a:rPr>
              <a:t> blog </a:t>
            </a:r>
            <a:r>
              <a:rPr lang="en-US" sz="1100" i="1" dirty="0">
                <a:solidFill>
                  <a:srgbClr val="8B8B8B"/>
                </a:solidFill>
                <a:hlinkClick r:id="rId5">
                  <a:extLst>
                    <a:ext uri="{A12FA001-AC4F-418D-AE19-62706E023703}">
                      <ahyp:hlinkClr xmlns:ahyp="http://schemas.microsoft.com/office/drawing/2018/hyperlinkcolor" val="tx"/>
                    </a:ext>
                  </a:extLst>
                </a:hlinkClick>
              </a:rPr>
              <a:t>Tidy Data for reproducibility, efficiency, and collaboration</a:t>
            </a:r>
            <a:r>
              <a:rPr lang="en-US" sz="1100" dirty="0">
                <a:solidFill>
                  <a:srgbClr val="8B8B8B"/>
                </a:solidFill>
              </a:rPr>
              <a:t> by Julia Lowndes and Allison Horst</a:t>
            </a:r>
          </a:p>
        </p:txBody>
      </p:sp>
    </p:spTree>
    <p:extLst>
      <p:ext uri="{BB962C8B-B14F-4D97-AF65-F5344CB8AC3E}">
        <p14:creationId xmlns:p14="http://schemas.microsoft.com/office/powerpoint/2010/main" val="2424924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E1AFD-598D-4189-9E4F-06066EAED01F}"/>
              </a:ext>
            </a:extLst>
          </p:cNvPr>
          <p:cNvSpPr>
            <a:spLocks noGrp="1"/>
          </p:cNvSpPr>
          <p:nvPr>
            <p:ph type="title"/>
          </p:nvPr>
        </p:nvSpPr>
        <p:spPr/>
        <p:txBody>
          <a:bodyPr>
            <a:normAutofit/>
          </a:bodyPr>
          <a:lstStyle/>
          <a:p>
            <a:r>
              <a:rPr lang="en-US" sz="3600" dirty="0"/>
              <a:t>Hello!</a:t>
            </a:r>
          </a:p>
        </p:txBody>
      </p:sp>
      <p:sp>
        <p:nvSpPr>
          <p:cNvPr id="3" name="Content Placeholder 2">
            <a:extLst>
              <a:ext uri="{FF2B5EF4-FFF2-40B4-BE49-F238E27FC236}">
                <a16:creationId xmlns:a16="http://schemas.microsoft.com/office/drawing/2014/main" id="{908907C5-255A-4920-A3C4-C80C128AD0BE}"/>
              </a:ext>
            </a:extLst>
          </p:cNvPr>
          <p:cNvSpPr>
            <a:spLocks noGrp="1"/>
          </p:cNvSpPr>
          <p:nvPr>
            <p:ph idx="1"/>
          </p:nvPr>
        </p:nvSpPr>
        <p:spPr>
          <a:xfrm>
            <a:off x="6096000" y="1253331"/>
            <a:ext cx="4980709" cy="4351338"/>
          </a:xfrm>
        </p:spPr>
        <p:txBody>
          <a:bodyPr anchor="ctr">
            <a:normAutofit/>
          </a:bodyPr>
          <a:lstStyle/>
          <a:p>
            <a:pPr marL="0" indent="0">
              <a:buNone/>
            </a:pPr>
            <a:r>
              <a:rPr lang="en-US" b="1" dirty="0"/>
              <a:t>Jenn Schilling</a:t>
            </a:r>
          </a:p>
          <a:p>
            <a:pPr marL="0" indent="0">
              <a:buNone/>
            </a:pPr>
            <a:r>
              <a:rPr lang="en-US" sz="2000" dirty="0"/>
              <a:t>she/her/hers</a:t>
            </a:r>
          </a:p>
          <a:p>
            <a:pPr marL="0" indent="0">
              <a:buNone/>
            </a:pPr>
            <a:r>
              <a:rPr lang="en-US" sz="2400" dirty="0"/>
              <a:t>Senior Data Analyst, University Analytics &amp; Institutional Research, University of Arizona</a:t>
            </a:r>
          </a:p>
          <a:p>
            <a:pPr marL="0" indent="0">
              <a:buNone/>
            </a:pPr>
            <a:r>
              <a:rPr lang="en-US" sz="2400" dirty="0"/>
              <a:t>Adjunct Faculty, College for Creative Studies</a:t>
            </a:r>
          </a:p>
          <a:p>
            <a:pPr marL="0" indent="0">
              <a:buNone/>
            </a:pPr>
            <a:endParaRPr lang="en-US" dirty="0"/>
          </a:p>
        </p:txBody>
      </p:sp>
      <p:pic>
        <p:nvPicPr>
          <p:cNvPr id="3074" name="Picture 2">
            <a:extLst>
              <a:ext uri="{FF2B5EF4-FFF2-40B4-BE49-F238E27FC236}">
                <a16:creationId xmlns:a16="http://schemas.microsoft.com/office/drawing/2014/main" id="{4495077C-E261-40E4-8746-C33486B136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25" r="7629" b="4"/>
          <a:stretch/>
        </p:blipFill>
        <p:spPr bwMode="auto">
          <a:xfrm>
            <a:off x="1115291" y="1255183"/>
            <a:ext cx="4347635" cy="4347635"/>
          </a:xfrm>
          <a:custGeom>
            <a:avLst/>
            <a:gdLst/>
            <a:ahLst/>
            <a:cxnLst/>
            <a:rect l="l" t="t" r="r" b="b"/>
            <a:pathLst>
              <a:path w="4291285" h="4291285">
                <a:moveTo>
                  <a:pt x="2145643" y="0"/>
                </a:moveTo>
                <a:lnTo>
                  <a:pt x="4291285" y="2145643"/>
                </a:lnTo>
                <a:lnTo>
                  <a:pt x="2145643" y="4291285"/>
                </a:lnTo>
                <a:lnTo>
                  <a:pt x="0" y="21456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2971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5D5C2E-C162-4046-888B-BA20EE8A4573}"/>
              </a:ext>
            </a:extLst>
          </p:cNvPr>
          <p:cNvSpPr>
            <a:spLocks noGrp="1"/>
          </p:cNvSpPr>
          <p:nvPr>
            <p:ph type="ctrTitle"/>
          </p:nvPr>
        </p:nvSpPr>
        <p:spPr/>
        <p:txBody>
          <a:bodyPr/>
          <a:lstStyle/>
          <a:p>
            <a:r>
              <a:rPr lang="en-US" dirty="0"/>
              <a:t>R</a:t>
            </a:r>
          </a:p>
        </p:txBody>
      </p:sp>
      <p:sp>
        <p:nvSpPr>
          <p:cNvPr id="5" name="Subtitle 4">
            <a:extLst>
              <a:ext uri="{FF2B5EF4-FFF2-40B4-BE49-F238E27FC236}">
                <a16:creationId xmlns:a16="http://schemas.microsoft.com/office/drawing/2014/main" id="{914AFCD0-D048-4149-8426-E2892F0A24E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3456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5568E-6A7C-412F-99C9-20C7929FFADE}"/>
              </a:ext>
            </a:extLst>
          </p:cNvPr>
          <p:cNvSpPr>
            <a:spLocks noGrp="1"/>
          </p:cNvSpPr>
          <p:nvPr>
            <p:ph type="ctrTitle"/>
          </p:nvPr>
        </p:nvSpPr>
        <p:spPr/>
        <p:txBody>
          <a:bodyPr>
            <a:normAutofit fontScale="90000"/>
          </a:bodyPr>
          <a:lstStyle/>
          <a:p>
            <a:r>
              <a:rPr lang="en-US" dirty="0"/>
              <a:t>What insights can be gained from text and sentiment analysis?</a:t>
            </a:r>
          </a:p>
        </p:txBody>
      </p:sp>
      <p:sp>
        <p:nvSpPr>
          <p:cNvPr id="5" name="Subtitle 4">
            <a:extLst>
              <a:ext uri="{FF2B5EF4-FFF2-40B4-BE49-F238E27FC236}">
                <a16:creationId xmlns:a16="http://schemas.microsoft.com/office/drawing/2014/main" id="{21983AF0-55D7-45A9-9464-4DB647757AD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04649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F413-5848-4FF9-90FF-F4D1B37E4837}"/>
              </a:ext>
            </a:extLst>
          </p:cNvPr>
          <p:cNvSpPr>
            <a:spLocks noGrp="1"/>
          </p:cNvSpPr>
          <p:nvPr>
            <p:ph type="title"/>
          </p:nvPr>
        </p:nvSpPr>
        <p:spPr/>
        <p:txBody>
          <a:bodyPr>
            <a:normAutofit/>
          </a:bodyPr>
          <a:lstStyle/>
          <a:p>
            <a:r>
              <a:rPr lang="en-US" sz="3600" dirty="0"/>
              <a:t>Where to go next</a:t>
            </a:r>
          </a:p>
        </p:txBody>
      </p:sp>
      <p:sp>
        <p:nvSpPr>
          <p:cNvPr id="3" name="Content Placeholder 2">
            <a:extLst>
              <a:ext uri="{FF2B5EF4-FFF2-40B4-BE49-F238E27FC236}">
                <a16:creationId xmlns:a16="http://schemas.microsoft.com/office/drawing/2014/main" id="{A366A98A-E3CA-4E30-9B3F-09E95FB08DB4}"/>
              </a:ext>
            </a:extLst>
          </p:cNvPr>
          <p:cNvSpPr>
            <a:spLocks noGrp="1"/>
          </p:cNvSpPr>
          <p:nvPr>
            <p:ph idx="1"/>
          </p:nvPr>
        </p:nvSpPr>
        <p:spPr/>
        <p:txBody>
          <a:bodyPr>
            <a:normAutofit/>
          </a:bodyPr>
          <a:lstStyle/>
          <a:p>
            <a:r>
              <a:rPr lang="en-US" dirty="0"/>
              <a:t>Try out a text analysis of your own. </a:t>
            </a:r>
          </a:p>
          <a:p>
            <a:r>
              <a:rPr lang="en-US" dirty="0"/>
              <a:t>Review </a:t>
            </a:r>
            <a:r>
              <a:rPr lang="en-US" i="1" dirty="0"/>
              <a:t>Text Mining with R </a:t>
            </a:r>
            <a:r>
              <a:rPr lang="en-US" dirty="0"/>
              <a:t>by Julia </a:t>
            </a:r>
            <a:r>
              <a:rPr lang="en-US" dirty="0" err="1"/>
              <a:t>Silge</a:t>
            </a:r>
            <a:r>
              <a:rPr lang="en-US" dirty="0"/>
              <a:t> and David Robinson</a:t>
            </a:r>
          </a:p>
          <a:p>
            <a:pPr lvl="1"/>
            <a:r>
              <a:rPr lang="en-US" dirty="0">
                <a:hlinkClick r:id="rId3"/>
              </a:rPr>
              <a:t>https://www.tidytextmining.com/index.html</a:t>
            </a:r>
            <a:r>
              <a:rPr lang="en-US" dirty="0"/>
              <a:t> </a:t>
            </a:r>
          </a:p>
          <a:p>
            <a:endParaRPr lang="en-US" dirty="0"/>
          </a:p>
        </p:txBody>
      </p:sp>
    </p:spTree>
    <p:extLst>
      <p:ext uri="{BB962C8B-B14F-4D97-AF65-F5344CB8AC3E}">
        <p14:creationId xmlns:p14="http://schemas.microsoft.com/office/powerpoint/2010/main" val="254307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1388A-4824-4A29-ADD9-8CFCC321EE86}"/>
              </a:ext>
            </a:extLst>
          </p:cNvPr>
          <p:cNvSpPr>
            <a:spLocks noGrp="1"/>
          </p:cNvSpPr>
          <p:nvPr>
            <p:ph type="title"/>
          </p:nvPr>
        </p:nvSpPr>
        <p:spPr/>
        <p:txBody>
          <a:bodyPr>
            <a:normAutofit/>
          </a:bodyPr>
          <a:lstStyle/>
          <a:p>
            <a:r>
              <a:rPr lang="en-US" sz="3600" dirty="0"/>
              <a:t>What did we learn today?</a:t>
            </a:r>
          </a:p>
        </p:txBody>
      </p:sp>
      <p:sp>
        <p:nvSpPr>
          <p:cNvPr id="5" name="Content Placeholder 4">
            <a:extLst>
              <a:ext uri="{FF2B5EF4-FFF2-40B4-BE49-F238E27FC236}">
                <a16:creationId xmlns:a16="http://schemas.microsoft.com/office/drawing/2014/main" id="{ACA1CE19-A37A-4A21-B36B-667FA4DF6063}"/>
              </a:ext>
            </a:extLst>
          </p:cNvPr>
          <p:cNvSpPr>
            <a:spLocks noGrp="1"/>
          </p:cNvSpPr>
          <p:nvPr>
            <p:ph idx="1"/>
          </p:nvPr>
        </p:nvSpPr>
        <p:spPr/>
        <p:txBody>
          <a:bodyPr/>
          <a:lstStyle/>
          <a:p>
            <a:r>
              <a:rPr lang="en-US" dirty="0"/>
              <a:t>Sentiment Analysis</a:t>
            </a:r>
          </a:p>
          <a:p>
            <a:r>
              <a:rPr lang="en-US" dirty="0"/>
              <a:t>Visualizing Results</a:t>
            </a:r>
          </a:p>
          <a:p>
            <a:r>
              <a:rPr lang="en-US" dirty="0"/>
              <a:t>Moving Beyond Words</a:t>
            </a:r>
          </a:p>
          <a:p>
            <a:r>
              <a:rPr lang="en-US" dirty="0"/>
              <a:t>Where to go from here </a:t>
            </a:r>
          </a:p>
        </p:txBody>
      </p:sp>
    </p:spTree>
    <p:extLst>
      <p:ext uri="{BB962C8B-B14F-4D97-AF65-F5344CB8AC3E}">
        <p14:creationId xmlns:p14="http://schemas.microsoft.com/office/powerpoint/2010/main" val="1823984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6A4B02-4000-49F6-A883-1F84DEF62767}"/>
              </a:ext>
            </a:extLst>
          </p:cNvPr>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2093359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1388A-4824-4A29-ADD9-8CFCC321EE86}"/>
              </a:ext>
            </a:extLst>
          </p:cNvPr>
          <p:cNvSpPr>
            <a:spLocks noGrp="1"/>
          </p:cNvSpPr>
          <p:nvPr>
            <p:ph type="title"/>
          </p:nvPr>
        </p:nvSpPr>
        <p:spPr/>
        <p:txBody>
          <a:bodyPr>
            <a:normAutofit/>
          </a:bodyPr>
          <a:lstStyle/>
          <a:p>
            <a:r>
              <a:rPr lang="en-US" sz="3600" dirty="0"/>
              <a:t>References</a:t>
            </a:r>
          </a:p>
        </p:txBody>
      </p:sp>
      <p:sp>
        <p:nvSpPr>
          <p:cNvPr id="3" name="Content Placeholder 2">
            <a:extLst>
              <a:ext uri="{FF2B5EF4-FFF2-40B4-BE49-F238E27FC236}">
                <a16:creationId xmlns:a16="http://schemas.microsoft.com/office/drawing/2014/main" id="{9CD29E42-4D8E-43A2-BF12-9FC55D34DB03}"/>
              </a:ext>
            </a:extLst>
          </p:cNvPr>
          <p:cNvSpPr>
            <a:spLocks noGrp="1"/>
          </p:cNvSpPr>
          <p:nvPr>
            <p:ph idx="1"/>
          </p:nvPr>
        </p:nvSpPr>
        <p:spPr/>
        <p:txBody>
          <a:bodyPr>
            <a:normAutofit/>
          </a:bodyPr>
          <a:lstStyle/>
          <a:p>
            <a:pPr marL="0" indent="0">
              <a:buNone/>
            </a:pPr>
            <a:r>
              <a:rPr lang="en-US" sz="2400" dirty="0" err="1">
                <a:effectLst/>
              </a:rPr>
              <a:t>Silge</a:t>
            </a:r>
            <a:r>
              <a:rPr lang="en-US" sz="2400" dirty="0">
                <a:effectLst/>
              </a:rPr>
              <a:t>, J., &amp; Robinson, D. (2017). </a:t>
            </a:r>
            <a:r>
              <a:rPr lang="en-US" sz="2400" i="1" dirty="0">
                <a:effectLst/>
              </a:rPr>
              <a:t>Text mining with R: A tidy approach</a:t>
            </a:r>
            <a:r>
              <a:rPr lang="en-US" sz="2400" dirty="0">
                <a:effectLst/>
              </a:rPr>
              <a:t>. O'Reilly Media.</a:t>
            </a:r>
          </a:p>
          <a:p>
            <a:pPr marL="0" indent="0">
              <a:buNone/>
            </a:pPr>
            <a:endParaRPr lang="en-US" sz="2400" dirty="0">
              <a:effectLst/>
            </a:endParaRPr>
          </a:p>
          <a:p>
            <a:pPr marL="0" indent="0">
              <a:buNone/>
            </a:pPr>
            <a:r>
              <a:rPr lang="en-US" sz="2400" dirty="0" err="1">
                <a:effectLst/>
              </a:rPr>
              <a:t>Silge</a:t>
            </a:r>
            <a:r>
              <a:rPr lang="en-US" sz="2400" dirty="0">
                <a:effectLst/>
              </a:rPr>
              <a:t>, J., &amp;amp; Robinson, D. (2021, April 10). Introduction to </a:t>
            </a:r>
            <a:r>
              <a:rPr lang="en-US" sz="2400" dirty="0" err="1">
                <a:effectLst/>
              </a:rPr>
              <a:t>tidytext</a:t>
            </a:r>
            <a:r>
              <a:rPr lang="en-US" sz="2400" dirty="0">
                <a:effectLst/>
              </a:rPr>
              <a:t>. Retrieved September 28, 2021, from https://cran.r-project.org/web/packages/tidytext/vignettes/tidytext.html. </a:t>
            </a:r>
          </a:p>
        </p:txBody>
      </p:sp>
    </p:spTree>
    <p:extLst>
      <p:ext uri="{BB962C8B-B14F-4D97-AF65-F5344CB8AC3E}">
        <p14:creationId xmlns:p14="http://schemas.microsoft.com/office/powerpoint/2010/main" val="3518840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F413-5848-4FF9-90FF-F4D1B37E4837}"/>
              </a:ext>
            </a:extLst>
          </p:cNvPr>
          <p:cNvSpPr>
            <a:spLocks noGrp="1"/>
          </p:cNvSpPr>
          <p:nvPr>
            <p:ph type="title"/>
          </p:nvPr>
        </p:nvSpPr>
        <p:spPr/>
        <p:txBody>
          <a:bodyPr>
            <a:normAutofit/>
          </a:bodyPr>
          <a:lstStyle/>
          <a:p>
            <a:r>
              <a:rPr lang="en-US" sz="3600" dirty="0"/>
              <a:t>Learning Outcomes</a:t>
            </a:r>
          </a:p>
        </p:txBody>
      </p:sp>
      <p:sp>
        <p:nvSpPr>
          <p:cNvPr id="3" name="Content Placeholder 2">
            <a:extLst>
              <a:ext uri="{FF2B5EF4-FFF2-40B4-BE49-F238E27FC236}">
                <a16:creationId xmlns:a16="http://schemas.microsoft.com/office/drawing/2014/main" id="{A366A98A-E3CA-4E30-9B3F-09E95FB08DB4}"/>
              </a:ext>
            </a:extLst>
          </p:cNvPr>
          <p:cNvSpPr>
            <a:spLocks noGrp="1"/>
          </p:cNvSpPr>
          <p:nvPr>
            <p:ph idx="1"/>
          </p:nvPr>
        </p:nvSpPr>
        <p:spPr/>
        <p:txBody>
          <a:bodyPr>
            <a:normAutofit/>
          </a:bodyPr>
          <a:lstStyle/>
          <a:p>
            <a:pPr>
              <a:buFont typeface="Arial" panose="020B0604020202020204" pitchFamily="34" charset="0"/>
              <a:buChar char="•"/>
            </a:pPr>
            <a:r>
              <a:rPr lang="en-US" dirty="0"/>
              <a:t>Prepare data for a text analysis in R</a:t>
            </a:r>
          </a:p>
          <a:p>
            <a:pPr>
              <a:buFont typeface="Arial" panose="020B0604020202020204" pitchFamily="34" charset="0"/>
              <a:buChar char="•"/>
            </a:pPr>
            <a:r>
              <a:rPr lang="en-US" dirty="0"/>
              <a:t>Conduct text mining in R</a:t>
            </a:r>
          </a:p>
          <a:p>
            <a:pPr>
              <a:buFont typeface="Arial" panose="020B0604020202020204" pitchFamily="34" charset="0"/>
              <a:buChar char="•"/>
            </a:pPr>
            <a:r>
              <a:rPr lang="en-US" dirty="0"/>
              <a:t>Complete sentiment analysis in R</a:t>
            </a:r>
          </a:p>
        </p:txBody>
      </p:sp>
    </p:spTree>
    <p:extLst>
      <p:ext uri="{BB962C8B-B14F-4D97-AF65-F5344CB8AC3E}">
        <p14:creationId xmlns:p14="http://schemas.microsoft.com/office/powerpoint/2010/main" val="3265437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FC117-54AE-4231-8219-69E3526E2341}"/>
              </a:ext>
            </a:extLst>
          </p:cNvPr>
          <p:cNvSpPr>
            <a:spLocks noGrp="1"/>
          </p:cNvSpPr>
          <p:nvPr>
            <p:ph type="title"/>
          </p:nvPr>
        </p:nvSpPr>
        <p:spPr/>
        <p:txBody>
          <a:bodyPr>
            <a:normAutofit/>
          </a:bodyPr>
          <a:lstStyle/>
          <a:p>
            <a:r>
              <a:rPr lang="en-US" sz="3600" dirty="0"/>
              <a:t>Day 1 Agenda</a:t>
            </a:r>
          </a:p>
        </p:txBody>
      </p:sp>
      <p:sp>
        <p:nvSpPr>
          <p:cNvPr id="3" name="Content Placeholder 2">
            <a:extLst>
              <a:ext uri="{FF2B5EF4-FFF2-40B4-BE49-F238E27FC236}">
                <a16:creationId xmlns:a16="http://schemas.microsoft.com/office/drawing/2014/main" id="{BDAA0CD9-D632-4B6B-BF3C-73302529A4C9}"/>
              </a:ext>
            </a:extLst>
          </p:cNvPr>
          <p:cNvSpPr>
            <a:spLocks noGrp="1"/>
          </p:cNvSpPr>
          <p:nvPr>
            <p:ph idx="1"/>
          </p:nvPr>
        </p:nvSpPr>
        <p:spPr/>
        <p:txBody>
          <a:bodyPr>
            <a:normAutofit/>
          </a:bodyPr>
          <a:lstStyle/>
          <a:p>
            <a:r>
              <a:rPr lang="en-US" dirty="0"/>
              <a:t>Introduction to Text &amp; Sentiment Analysis</a:t>
            </a:r>
          </a:p>
          <a:p>
            <a:r>
              <a:rPr lang="en-US" dirty="0"/>
              <a:t>R Set-Up</a:t>
            </a:r>
          </a:p>
          <a:p>
            <a:r>
              <a:rPr lang="en-US" dirty="0"/>
              <a:t>Data Processing</a:t>
            </a:r>
          </a:p>
          <a:p>
            <a:r>
              <a:rPr lang="en-US" dirty="0"/>
              <a:t>Tokenizing</a:t>
            </a:r>
          </a:p>
          <a:p>
            <a:r>
              <a:rPr lang="en-US" dirty="0"/>
              <a:t>Word Frequencies </a:t>
            </a:r>
          </a:p>
          <a:p>
            <a:r>
              <a:rPr lang="en-US" dirty="0"/>
              <a:t>Questions</a:t>
            </a:r>
          </a:p>
        </p:txBody>
      </p:sp>
    </p:spTree>
    <p:extLst>
      <p:ext uri="{BB962C8B-B14F-4D97-AF65-F5344CB8AC3E}">
        <p14:creationId xmlns:p14="http://schemas.microsoft.com/office/powerpoint/2010/main" val="1916753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F6C8D-C7C5-44B9-B201-1F96B16478C5}"/>
              </a:ext>
            </a:extLst>
          </p:cNvPr>
          <p:cNvSpPr>
            <a:spLocks noGrp="1"/>
          </p:cNvSpPr>
          <p:nvPr>
            <p:ph type="ctrTitle"/>
          </p:nvPr>
        </p:nvSpPr>
        <p:spPr/>
        <p:txBody>
          <a:bodyPr/>
          <a:lstStyle/>
          <a:p>
            <a:r>
              <a:rPr lang="en-US" dirty="0"/>
              <a:t>What is text analysis?</a:t>
            </a:r>
          </a:p>
        </p:txBody>
      </p:sp>
      <p:sp>
        <p:nvSpPr>
          <p:cNvPr id="4" name="Subtitle 3">
            <a:extLst>
              <a:ext uri="{FF2B5EF4-FFF2-40B4-BE49-F238E27FC236}">
                <a16:creationId xmlns:a16="http://schemas.microsoft.com/office/drawing/2014/main" id="{A4895290-8209-4102-B8F4-2A8AD83C8F4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92072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3DD11-BDBF-4438-A86A-88C077BFDD6A}"/>
              </a:ext>
            </a:extLst>
          </p:cNvPr>
          <p:cNvSpPr>
            <a:spLocks noGrp="1"/>
          </p:cNvSpPr>
          <p:nvPr>
            <p:ph type="ctrTitle"/>
          </p:nvPr>
        </p:nvSpPr>
        <p:spPr/>
        <p:txBody>
          <a:bodyPr/>
          <a:lstStyle/>
          <a:p>
            <a:r>
              <a:rPr lang="en-US" dirty="0"/>
              <a:t>What is sentiment analysis?</a:t>
            </a:r>
          </a:p>
        </p:txBody>
      </p:sp>
      <p:sp>
        <p:nvSpPr>
          <p:cNvPr id="4" name="Subtitle 3">
            <a:extLst>
              <a:ext uri="{FF2B5EF4-FFF2-40B4-BE49-F238E27FC236}">
                <a16:creationId xmlns:a16="http://schemas.microsoft.com/office/drawing/2014/main" id="{9899B9B8-42D3-420C-B136-760653B0EA3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84413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BA0B0-4B45-43E2-8946-767BD898F096}"/>
              </a:ext>
            </a:extLst>
          </p:cNvPr>
          <p:cNvSpPr>
            <a:spLocks noGrp="1"/>
          </p:cNvSpPr>
          <p:nvPr>
            <p:ph type="ctrTitle"/>
          </p:nvPr>
        </p:nvSpPr>
        <p:spPr/>
        <p:txBody>
          <a:bodyPr/>
          <a:lstStyle/>
          <a:p>
            <a:r>
              <a:rPr lang="en-US" dirty="0"/>
              <a:t>Why is it useful?</a:t>
            </a:r>
          </a:p>
        </p:txBody>
      </p:sp>
      <p:sp>
        <p:nvSpPr>
          <p:cNvPr id="3" name="Content Placeholder 2">
            <a:extLst>
              <a:ext uri="{FF2B5EF4-FFF2-40B4-BE49-F238E27FC236}">
                <a16:creationId xmlns:a16="http://schemas.microsoft.com/office/drawing/2014/main" id="{8CC0829B-D692-4887-BF13-96FB84145A6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936930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C03BEF-DFEA-411F-BBA1-F2A77CE386A1}"/>
              </a:ext>
            </a:extLst>
          </p:cNvPr>
          <p:cNvSpPr>
            <a:spLocks noGrp="1"/>
          </p:cNvSpPr>
          <p:nvPr>
            <p:ph type="title"/>
          </p:nvPr>
        </p:nvSpPr>
        <p:spPr/>
        <p:txBody>
          <a:bodyPr/>
          <a:lstStyle/>
          <a:p>
            <a:r>
              <a:rPr lang="en-US" dirty="0"/>
              <a:t>Terminology</a:t>
            </a:r>
          </a:p>
        </p:txBody>
      </p:sp>
      <p:sp>
        <p:nvSpPr>
          <p:cNvPr id="5" name="Content Placeholder 4">
            <a:extLst>
              <a:ext uri="{FF2B5EF4-FFF2-40B4-BE49-F238E27FC236}">
                <a16:creationId xmlns:a16="http://schemas.microsoft.com/office/drawing/2014/main" id="{42B101CC-F4FD-4C5E-B209-79763C8B004C}"/>
              </a:ext>
            </a:extLst>
          </p:cNvPr>
          <p:cNvSpPr>
            <a:spLocks noGrp="1"/>
          </p:cNvSpPr>
          <p:nvPr>
            <p:ph idx="1"/>
          </p:nvPr>
        </p:nvSpPr>
        <p:spPr/>
        <p:txBody>
          <a:bodyPr/>
          <a:lstStyle/>
          <a:p>
            <a:r>
              <a:rPr lang="en-US" dirty="0"/>
              <a:t>Corpus</a:t>
            </a:r>
          </a:p>
          <a:p>
            <a:r>
              <a:rPr lang="en-US" dirty="0"/>
              <a:t>Document</a:t>
            </a:r>
          </a:p>
          <a:p>
            <a:r>
              <a:rPr lang="en-US" dirty="0"/>
              <a:t>Token / Term / Word</a:t>
            </a:r>
          </a:p>
        </p:txBody>
      </p:sp>
    </p:spTree>
    <p:extLst>
      <p:ext uri="{BB962C8B-B14F-4D97-AF65-F5344CB8AC3E}">
        <p14:creationId xmlns:p14="http://schemas.microsoft.com/office/powerpoint/2010/main" val="3669800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C186A01D-08FB-4F8C-AF97-9DD16D3655A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143942" y="460586"/>
            <a:ext cx="9904115"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C4A50008-FECC-4FDA-94B7-D1B3FA56D450}"/>
              </a:ext>
            </a:extLst>
          </p:cNvPr>
          <p:cNvSpPr/>
          <p:nvPr/>
        </p:nvSpPr>
        <p:spPr>
          <a:xfrm>
            <a:off x="0" y="6610231"/>
            <a:ext cx="8322802" cy="261610"/>
          </a:xfrm>
          <a:prstGeom prst="rect">
            <a:avLst/>
          </a:prstGeom>
        </p:spPr>
        <p:txBody>
          <a:bodyPr wrap="square">
            <a:spAutoFit/>
          </a:bodyPr>
          <a:lstStyle/>
          <a:p>
            <a:r>
              <a:rPr lang="en-US" sz="1100" dirty="0">
                <a:solidFill>
                  <a:srgbClr val="8B8B8B"/>
                </a:solidFill>
              </a:rPr>
              <a:t>Illustrations from the </a:t>
            </a:r>
            <a:r>
              <a:rPr lang="en-US" sz="1100" dirty="0" err="1">
                <a:solidFill>
                  <a:srgbClr val="8B8B8B"/>
                </a:solidFill>
                <a:hlinkClick r:id="rId4">
                  <a:extLst>
                    <a:ext uri="{A12FA001-AC4F-418D-AE19-62706E023703}">
                      <ahyp:hlinkClr xmlns:ahyp="http://schemas.microsoft.com/office/drawing/2018/hyperlinkcolor" val="tx"/>
                    </a:ext>
                  </a:extLst>
                </a:hlinkClick>
              </a:rPr>
              <a:t>Openscapes</a:t>
            </a:r>
            <a:r>
              <a:rPr lang="en-US" sz="1100" dirty="0">
                <a:solidFill>
                  <a:srgbClr val="8B8B8B"/>
                </a:solidFill>
              </a:rPr>
              <a:t> blog </a:t>
            </a:r>
            <a:r>
              <a:rPr lang="en-US" sz="1100" i="1" dirty="0">
                <a:solidFill>
                  <a:srgbClr val="8B8B8B"/>
                </a:solidFill>
                <a:hlinkClick r:id="rId5">
                  <a:extLst>
                    <a:ext uri="{A12FA001-AC4F-418D-AE19-62706E023703}">
                      <ahyp:hlinkClr xmlns:ahyp="http://schemas.microsoft.com/office/drawing/2018/hyperlinkcolor" val="tx"/>
                    </a:ext>
                  </a:extLst>
                </a:hlinkClick>
              </a:rPr>
              <a:t>Tidy Data for reproducibility, efficiency, and collaboration</a:t>
            </a:r>
            <a:r>
              <a:rPr lang="en-US" sz="1100" dirty="0">
                <a:solidFill>
                  <a:srgbClr val="8B8B8B"/>
                </a:solidFill>
              </a:rPr>
              <a:t> by Julia Lowndes and Allison Horst</a:t>
            </a:r>
          </a:p>
        </p:txBody>
      </p:sp>
    </p:spTree>
    <p:extLst>
      <p:ext uri="{BB962C8B-B14F-4D97-AF65-F5344CB8AC3E}">
        <p14:creationId xmlns:p14="http://schemas.microsoft.com/office/powerpoint/2010/main" val="3685208553"/>
      </p:ext>
    </p:extLst>
  </p:cSld>
  <p:clrMapOvr>
    <a:masterClrMapping/>
  </p:clrMapOvr>
</p:sld>
</file>

<file path=ppt/theme/theme1.xml><?xml version="1.0" encoding="utf-8"?>
<a:theme xmlns:a="http://schemas.openxmlformats.org/drawingml/2006/main" name="1_Office Theme">
  <a:themeElements>
    <a:clrScheme name="Custom 1">
      <a:dk1>
        <a:srgbClr val="002045"/>
      </a:dk1>
      <a:lt1>
        <a:srgbClr val="FFFFFF"/>
      </a:lt1>
      <a:dk2>
        <a:srgbClr val="002045"/>
      </a:dk2>
      <a:lt2>
        <a:srgbClr val="FFFFFF"/>
      </a:lt2>
      <a:accent1>
        <a:srgbClr val="2C7F93"/>
      </a:accent1>
      <a:accent2>
        <a:srgbClr val="59DCE3"/>
      </a:accent2>
      <a:accent3>
        <a:srgbClr val="E5E036"/>
      </a:accent3>
      <a:accent4>
        <a:srgbClr val="F75C45"/>
      </a:accent4>
      <a:accent5>
        <a:srgbClr val="0C2244"/>
      </a:accent5>
      <a:accent6>
        <a:srgbClr val="939598"/>
      </a:accent6>
      <a:hlink>
        <a:srgbClr val="58DBE2"/>
      </a:hlink>
      <a:folHlink>
        <a:srgbClr val="FFFF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1099</TotalTime>
  <Words>2251</Words>
  <Application>Microsoft Office PowerPoint</Application>
  <PresentationFormat>Widescreen</PresentationFormat>
  <Paragraphs>170</Paragraphs>
  <Slides>25</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MiloWeb</vt:lpstr>
      <vt:lpstr>1_Office Theme</vt:lpstr>
      <vt:lpstr>Sentiment Analysis in R</vt:lpstr>
      <vt:lpstr>Hello!</vt:lpstr>
      <vt:lpstr>Learning Outcomes</vt:lpstr>
      <vt:lpstr>Day 1 Agenda</vt:lpstr>
      <vt:lpstr>What is text analysis?</vt:lpstr>
      <vt:lpstr>What is sentiment analysis?</vt:lpstr>
      <vt:lpstr>Why is it useful?</vt:lpstr>
      <vt:lpstr>Terminology</vt:lpstr>
      <vt:lpstr>PowerPoint Presentation</vt:lpstr>
      <vt:lpstr>R Setup</vt:lpstr>
      <vt:lpstr>R</vt:lpstr>
      <vt:lpstr>What did we learn today?</vt:lpstr>
      <vt:lpstr>Questions</vt:lpstr>
      <vt:lpstr>Sentiment Analysis in R</vt:lpstr>
      <vt:lpstr>Learning Outcomes</vt:lpstr>
      <vt:lpstr>Day 2 Agenda</vt:lpstr>
      <vt:lpstr>Quick Recap</vt:lpstr>
      <vt:lpstr>Terminology</vt:lpstr>
      <vt:lpstr>PowerPoint Presentation</vt:lpstr>
      <vt:lpstr>R</vt:lpstr>
      <vt:lpstr>What insights can be gained from text and sentiment analysis?</vt:lpstr>
      <vt:lpstr>Where to go next</vt:lpstr>
      <vt:lpstr>What did we learn today?</vt:lpstr>
      <vt:lpstr>Questions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in R</dc:title>
  <dc:creator>Schilling, Jenn - (jaschilling)</dc:creator>
  <cp:lastModifiedBy>Jenn Schilling</cp:lastModifiedBy>
  <cp:revision>128</cp:revision>
  <dcterms:created xsi:type="dcterms:W3CDTF">2021-03-06T21:07:36Z</dcterms:created>
  <dcterms:modified xsi:type="dcterms:W3CDTF">2021-09-28T21:00:25Z</dcterms:modified>
</cp:coreProperties>
</file>