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44" r:id="rId2"/>
    <p:sldId id="263" r:id="rId3"/>
    <p:sldId id="262" r:id="rId4"/>
    <p:sldId id="261" r:id="rId5"/>
    <p:sldId id="349" r:id="rId6"/>
    <p:sldId id="350" r:id="rId7"/>
    <p:sldId id="351" r:id="rId8"/>
    <p:sldId id="354" r:id="rId9"/>
    <p:sldId id="274" r:id="rId10"/>
    <p:sldId id="267" r:id="rId11"/>
    <p:sldId id="358" r:id="rId12"/>
    <p:sldId id="269" r:id="rId13"/>
    <p:sldId id="346" r:id="rId14"/>
    <p:sldId id="345" r:id="rId15"/>
    <p:sldId id="359" r:id="rId16"/>
    <p:sldId id="348" r:id="rId17"/>
    <p:sldId id="284" r:id="rId18"/>
    <p:sldId id="286" r:id="rId19"/>
    <p:sldId id="355" r:id="rId20"/>
    <p:sldId id="356" r:id="rId21"/>
    <p:sldId id="357" r:id="rId22"/>
    <p:sldId id="353" r:id="rId23"/>
    <p:sldId id="360" r:id="rId24"/>
    <p:sldId id="291" r:id="rId25"/>
    <p:sldId id="342" r:id="rId26"/>
    <p:sldId id="361" r:id="rId27"/>
    <p:sldId id="34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69800" autoAdjust="0"/>
  </p:normalViewPr>
  <p:slideViewPr>
    <p:cSldViewPr snapToGrid="0">
      <p:cViewPr varScale="1">
        <p:scale>
          <a:sx n="79" d="100"/>
          <a:sy n="79" d="100"/>
        </p:scale>
        <p:origin x="18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064E-05FC-4E18-9D0C-A4994F368CAC}"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A7C7-CA8D-4C49-BCFB-55E6C5267475}" type="slidenum">
              <a:rPr lang="en-US" smtClean="0"/>
              <a:t>‹#›</a:t>
            </a:fld>
            <a:endParaRPr lang="en-US"/>
          </a:p>
        </p:txBody>
      </p:sp>
    </p:spTree>
    <p:extLst>
      <p:ext uri="{BB962C8B-B14F-4D97-AF65-F5344CB8AC3E}">
        <p14:creationId xmlns:p14="http://schemas.microsoft.com/office/powerpoint/2010/main" val="428236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Day 1 of the Sentiment Analysis in R webinar. I am so happy you’re here.</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7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set up in R, all you will need is the </a:t>
            </a:r>
            <a:r>
              <a:rPr lang="en-US" dirty="0" err="1"/>
              <a:t>tidyverse</a:t>
            </a:r>
            <a:r>
              <a:rPr lang="en-US" dirty="0"/>
              <a:t> and </a:t>
            </a:r>
            <a:r>
              <a:rPr lang="en-US" dirty="0" err="1"/>
              <a:t>tidytext</a:t>
            </a:r>
            <a:r>
              <a:rPr lang="en-US" dirty="0"/>
              <a:t> packages installed and a set of text data. We will also use the </a:t>
            </a:r>
            <a:r>
              <a:rPr lang="en-US" dirty="0" err="1"/>
              <a:t>wordcloud</a:t>
            </a:r>
            <a:r>
              <a:rPr lang="en-US" dirty="0"/>
              <a:t> package in this webinar, but it not necessarily required for a text analysis. </a:t>
            </a:r>
          </a:p>
          <a:p>
            <a:endParaRPr lang="en-US" dirty="0"/>
          </a:p>
          <a:p>
            <a:r>
              <a:rPr lang="en-US" dirty="0"/>
              <a:t>R Markdown is a very useful tool/file format that can be used to create documentation along with your code. This is ideal for reproducibility.</a:t>
            </a:r>
          </a:p>
          <a:p>
            <a:r>
              <a:rPr lang="en-US" b="0" dirty="0">
                <a:highlight>
                  <a:srgbClr val="FFFF00"/>
                </a:highlight>
              </a:rPr>
              <a:t> </a:t>
            </a:r>
          </a:p>
          <a:p>
            <a:r>
              <a:rPr lang="en-US" b="0" dirty="0">
                <a:highlight>
                  <a:srgbClr val="FFFF00"/>
                </a:highlight>
              </a:rPr>
              <a:t>The webinar materials provided include an R Markdown file with all the code to process the data and complete the text analysis and the data file used. The .here file is needed so that the R Markdown code knows where to find the data file. The README file contains more information about each individual file and the structure of the folder.</a:t>
            </a:r>
          </a:p>
        </p:txBody>
      </p:sp>
      <p:sp>
        <p:nvSpPr>
          <p:cNvPr id="4" name="Slide Number Placeholder 3"/>
          <p:cNvSpPr>
            <a:spLocks noGrp="1"/>
          </p:cNvSpPr>
          <p:nvPr>
            <p:ph type="sldNum" sz="quarter" idx="5"/>
          </p:nvPr>
        </p:nvSpPr>
        <p:spPr/>
        <p:txBody>
          <a:bodyPr/>
          <a:lstStyle/>
          <a:p>
            <a:fld id="{3C20A7C7-CA8D-4C49-BCFB-55E6C5267475}" type="slidenum">
              <a:rPr lang="en-US" smtClean="0"/>
              <a:t>10</a:t>
            </a:fld>
            <a:endParaRPr lang="en-US"/>
          </a:p>
        </p:txBody>
      </p:sp>
    </p:spTree>
    <p:extLst>
      <p:ext uri="{BB962C8B-B14F-4D97-AF65-F5344CB8AC3E}">
        <p14:creationId xmlns:p14="http://schemas.microsoft.com/office/powerpoint/2010/main" val="15367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 text analysis and sentiment analysis and how they can be used. Then we discussed how to set up R for text analysis. In R, we jumped into processing and preparing the data for text analysis. Next, we covered tokenizing and computing word frequencies. </a:t>
            </a:r>
          </a:p>
          <a:p>
            <a:endParaRPr lang="en-US" dirty="0"/>
          </a:p>
          <a:p>
            <a:r>
              <a:rPr lang="en-US" dirty="0"/>
              <a:t>One thing we did not talk about today is stemming. Stemming can be a useful technique in text analysis and is usually completed as part of the tokenizing process. Stemming is reducing words down to their root. So, a set of words like consult, consultant, consulting, consulted, consultants, would all be reduced to the stem word consult. It can be a useful way to bring down the word list and identify key themes in a set of documents. If a set of documents uses a common root but different words (as in the example just mentioned with consult), then stemming can be very useful. Stemming can also be completed in R, and would most likely be done after the tokenizing process, before computing any word frequencies.</a:t>
            </a:r>
          </a:p>
        </p:txBody>
      </p:sp>
      <p:sp>
        <p:nvSpPr>
          <p:cNvPr id="4" name="Slide Number Placeholder 3"/>
          <p:cNvSpPr>
            <a:spLocks noGrp="1"/>
          </p:cNvSpPr>
          <p:nvPr>
            <p:ph type="sldNum" sz="quarter" idx="5"/>
          </p:nvPr>
        </p:nvSpPr>
        <p:spPr/>
        <p:txBody>
          <a:bodyPr/>
          <a:lstStyle/>
          <a:p>
            <a:fld id="{3C20A7C7-CA8D-4C49-BCFB-55E6C5267475}" type="slidenum">
              <a:rPr lang="en-US" smtClean="0"/>
              <a:t>12</a:t>
            </a:fld>
            <a:endParaRPr lang="en-US"/>
          </a:p>
        </p:txBody>
      </p:sp>
    </p:spTree>
    <p:extLst>
      <p:ext uri="{BB962C8B-B14F-4D97-AF65-F5344CB8AC3E}">
        <p14:creationId xmlns:p14="http://schemas.microsoft.com/office/powerpoint/2010/main" val="192332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I look forward to seeing you in Part 2. Thank you to AIR and Emily and Elaine for their support and </a:t>
            </a:r>
            <a:r>
              <a:rPr lang="en-US"/>
              <a:t>for having me. </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13</a:t>
            </a:fld>
            <a:endParaRPr lang="en-US"/>
          </a:p>
        </p:txBody>
      </p:sp>
    </p:spTree>
    <p:extLst>
      <p:ext uri="{BB962C8B-B14F-4D97-AF65-F5344CB8AC3E}">
        <p14:creationId xmlns:p14="http://schemas.microsoft.com/office/powerpoint/2010/main" val="258199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to Day 2 of the Sentiment Analysis in R webinar. I am so happy you’re here.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412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Jenn Schilling, my pronouns are she/her/hers. I am a senior data analyst at the University of Arizona, and an adjunct faculty member at the College for Creative Studies where I teach graduate classes on data visualization. Thank you for being here, and I hope you will find this webinar beneficial. </a:t>
            </a:r>
          </a:p>
        </p:txBody>
      </p:sp>
      <p:sp>
        <p:nvSpPr>
          <p:cNvPr id="4" name="Slide Number Placeholder 3"/>
          <p:cNvSpPr>
            <a:spLocks noGrp="1"/>
          </p:cNvSpPr>
          <p:nvPr>
            <p:ph type="sldNum" sz="quarter" idx="5"/>
          </p:nvPr>
        </p:nvSpPr>
        <p:spPr/>
        <p:txBody>
          <a:bodyPr/>
          <a:lstStyle/>
          <a:p>
            <a:fld id="{3C20A7C7-CA8D-4C49-BCFB-55E6C5267475}" type="slidenum">
              <a:rPr lang="en-US" smtClean="0"/>
              <a:t>15</a:t>
            </a:fld>
            <a:endParaRPr lang="en-US"/>
          </a:p>
        </p:txBody>
      </p:sp>
    </p:spTree>
    <p:extLst>
      <p:ext uri="{BB962C8B-B14F-4D97-AF65-F5344CB8AC3E}">
        <p14:creationId xmlns:p14="http://schemas.microsoft.com/office/powerpoint/2010/main" val="1838861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16</a:t>
            </a:fld>
            <a:endParaRPr lang="en-US"/>
          </a:p>
        </p:txBody>
      </p:sp>
    </p:spTree>
    <p:extLst>
      <p:ext uri="{BB962C8B-B14F-4D97-AF65-F5344CB8AC3E}">
        <p14:creationId xmlns:p14="http://schemas.microsoft.com/office/powerpoint/2010/main" val="136348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endParaRPr lang="en-US" dirty="0"/>
          </a:p>
          <a:p>
            <a:endParaRPr lang="en-US" dirty="0"/>
          </a:p>
          <a:p>
            <a:r>
              <a:rPr lang="en-US" dirty="0"/>
              <a:t>Here’s today’s agenda…</a:t>
            </a:r>
          </a:p>
        </p:txBody>
      </p:sp>
      <p:sp>
        <p:nvSpPr>
          <p:cNvPr id="4" name="Slide Number Placeholder 3"/>
          <p:cNvSpPr>
            <a:spLocks noGrp="1"/>
          </p:cNvSpPr>
          <p:nvPr>
            <p:ph type="sldNum" sz="quarter" idx="5"/>
          </p:nvPr>
        </p:nvSpPr>
        <p:spPr/>
        <p:txBody>
          <a:bodyPr/>
          <a:lstStyle/>
          <a:p>
            <a:fld id="{3C20A7C7-CA8D-4C49-BCFB-55E6C5267475}" type="slidenum">
              <a:rPr lang="en-US" smtClean="0"/>
              <a:t>17</a:t>
            </a:fld>
            <a:endParaRPr lang="en-US"/>
          </a:p>
        </p:txBody>
      </p:sp>
    </p:spTree>
    <p:extLst>
      <p:ext uri="{BB962C8B-B14F-4D97-AF65-F5344CB8AC3E}">
        <p14:creationId xmlns:p14="http://schemas.microsoft.com/office/powerpoint/2010/main" val="4038417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Day 1, we talked about text analysis and sentiment analysis and how they can be used. Then we discussed how to set up R for text analysis. In R, we jumped into processing and preparing the data for text analysis. Next, we covered tokenizing and computing word frequencies.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reminder, in R you need the {</a:t>
            </a:r>
            <a:r>
              <a:rPr lang="en-US" dirty="0" err="1"/>
              <a:t>tidyverse</a:t>
            </a:r>
            <a:r>
              <a:rPr lang="en-US" dirty="0"/>
              <a:t>} and {</a:t>
            </a:r>
            <a:r>
              <a:rPr lang="en-US" dirty="0" err="1"/>
              <a:t>tidytext</a:t>
            </a:r>
            <a:r>
              <a:rPr lang="en-US" dirty="0"/>
              <a:t>} packages for data processing and text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18</a:t>
            </a:fld>
            <a:endParaRPr lang="en-US"/>
          </a:p>
        </p:txBody>
      </p:sp>
    </p:spTree>
    <p:extLst>
      <p:ext uri="{BB962C8B-B14F-4D97-AF65-F5344CB8AC3E}">
        <p14:creationId xmlns:p14="http://schemas.microsoft.com/office/powerpoint/2010/main" val="3336625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review of some of the terminology used in text analysis.</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19</a:t>
            </a:fld>
            <a:endParaRPr lang="en-US"/>
          </a:p>
        </p:txBody>
      </p:sp>
    </p:spTree>
    <p:extLst>
      <p:ext uri="{BB962C8B-B14F-4D97-AF65-F5344CB8AC3E}">
        <p14:creationId xmlns:p14="http://schemas.microsoft.com/office/powerpoint/2010/main" val="736614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reminder of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20</a:t>
            </a:fld>
            <a:endParaRPr lang="en-US"/>
          </a:p>
        </p:txBody>
      </p:sp>
    </p:spTree>
    <p:extLst>
      <p:ext uri="{BB962C8B-B14F-4D97-AF65-F5344CB8AC3E}">
        <p14:creationId xmlns:p14="http://schemas.microsoft.com/office/powerpoint/2010/main" val="425255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Jenn Schilling, my pronouns are she/her/hers. I am a senior data analyst at the University of Arizona, and an adjunct faculty member at the College for Creative Studies where I teach graduate classes on data visualization. </a:t>
            </a:r>
          </a:p>
          <a:p>
            <a:endParaRPr lang="en-US" dirty="0"/>
          </a:p>
          <a:p>
            <a:r>
              <a:rPr lang="en-US" sz="1800" i="0" dirty="0">
                <a:solidFill>
                  <a:srgbClr val="333333"/>
                </a:solidFill>
                <a:effectLst/>
                <a:latin typeface="Calibri" panose="020F0502020204030204" pitchFamily="34" charset="0"/>
                <a:ea typeface="Calibri" panose="020F0502020204030204" pitchFamily="34" charset="0"/>
              </a:rPr>
              <a:t>Today I’m presenting from The University of Arizona [which] is on the land and territories of Indigenous peoples. Today, Arizona is home to 22 federally recognized tribes, with Tucson being home to the O’odham and the Yaqui. Committed to diversity and inclusion, the University strives to build sustainable relationships with sovereign Native Nations and Indigenous communities through education offerings, partnerships, and community service.</a:t>
            </a:r>
          </a:p>
          <a:p>
            <a:endParaRPr lang="en-US" sz="1800" i="0" dirty="0">
              <a:solidFill>
                <a:srgbClr val="333333"/>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being here, and I hope you will find this webinar beneficial. </a:t>
            </a:r>
          </a:p>
          <a:p>
            <a:endParaRPr lang="en-US" i="0" dirty="0"/>
          </a:p>
        </p:txBody>
      </p:sp>
      <p:sp>
        <p:nvSpPr>
          <p:cNvPr id="4" name="Slide Number Placeholder 3"/>
          <p:cNvSpPr>
            <a:spLocks noGrp="1"/>
          </p:cNvSpPr>
          <p:nvPr>
            <p:ph type="sldNum" sz="quarter" idx="5"/>
          </p:nvPr>
        </p:nvSpPr>
        <p:spPr/>
        <p:txBody>
          <a:bodyPr/>
          <a:lstStyle/>
          <a:p>
            <a:fld id="{3C20A7C7-CA8D-4C49-BCFB-55E6C5267475}" type="slidenum">
              <a:rPr lang="en-US" smtClean="0"/>
              <a:t>2</a:t>
            </a:fld>
            <a:endParaRPr lang="en-US"/>
          </a:p>
        </p:txBody>
      </p:sp>
    </p:spTree>
    <p:extLst>
      <p:ext uri="{BB962C8B-B14F-4D97-AF65-F5344CB8AC3E}">
        <p14:creationId xmlns:p14="http://schemas.microsoft.com/office/powerpoint/2010/main" val="841766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used in this webinar, I analyzed tweets that use the University of Arizona hashtag.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found sentiment and word frequencies by day as well as overall the tweets. We could see when the University of Arizona football team was not performing well, and when other topics such as Hispanic Heritage Month or Cancer Awareness were being discussed. </a:t>
            </a:r>
          </a:p>
        </p:txBody>
      </p:sp>
      <p:sp>
        <p:nvSpPr>
          <p:cNvPr id="4" name="Slide Number Placeholder 3"/>
          <p:cNvSpPr>
            <a:spLocks noGrp="1"/>
          </p:cNvSpPr>
          <p:nvPr>
            <p:ph type="sldNum" sz="quarter" idx="5"/>
          </p:nvPr>
        </p:nvSpPr>
        <p:spPr/>
        <p:txBody>
          <a:bodyPr/>
          <a:lstStyle/>
          <a:p>
            <a:fld id="{3C20A7C7-CA8D-4C49-BCFB-55E6C5267475}" type="slidenum">
              <a:rPr lang="en-US" smtClean="0"/>
              <a:t>22</a:t>
            </a:fld>
            <a:endParaRPr lang="en-US"/>
          </a:p>
        </p:txBody>
      </p:sp>
    </p:spTree>
    <p:extLst>
      <p:ext uri="{BB962C8B-B14F-4D97-AF65-F5344CB8AC3E}">
        <p14:creationId xmlns:p14="http://schemas.microsoft.com/office/powerpoint/2010/main" val="2920543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the National Association for College Admission Counseling’s national conference had an opening keynote by Randi Zuckerberg that was widely criticized. A colleague of mine, Brad Weiner, currently the interim Chief Data Officer at the University of Colorado Boulder u</a:t>
            </a:r>
            <a:r>
              <a:rPr lang="en-US" b="0" i="0" dirty="0">
                <a:solidFill>
                  <a:srgbClr val="1D1C1D"/>
                </a:solidFill>
                <a:effectLst/>
                <a:latin typeface="Slack-Lato"/>
              </a:rPr>
              <a:t>sed to do fairly real time analytics on Twitter from the NACAC conference. He shared his example with me from an analysis he did of the sentiments of tweets using the #nacac19, you can see a pretty significant increase in the anger, disgust, fear, and sadness sentiments while there’s a decline in anticipation, joy, and trust around the time of the opening keynote. This is just one more example of how sentiment analysis can be interesting and useful. </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23</a:t>
            </a:fld>
            <a:endParaRPr lang="en-US"/>
          </a:p>
        </p:txBody>
      </p:sp>
    </p:spTree>
    <p:extLst>
      <p:ext uri="{BB962C8B-B14F-4D97-AF65-F5344CB8AC3E}">
        <p14:creationId xmlns:p14="http://schemas.microsoft.com/office/powerpoint/2010/main" val="37271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provided code, switch out the example tweet data for text data of your own. Then try out the code and see what insights you can find in your own text analysis.</a:t>
            </a:r>
          </a:p>
          <a:p>
            <a:endParaRPr lang="en-US" dirty="0"/>
          </a:p>
          <a:p>
            <a:r>
              <a:rPr lang="en-US" dirty="0"/>
              <a:t>The book </a:t>
            </a:r>
            <a:r>
              <a:rPr lang="en-US" i="1" dirty="0"/>
              <a:t>Text Mining with R </a:t>
            </a:r>
            <a:r>
              <a:rPr lang="en-US" dirty="0"/>
              <a:t>by Julia </a:t>
            </a:r>
            <a:r>
              <a:rPr lang="en-US" dirty="0" err="1"/>
              <a:t>Silge</a:t>
            </a:r>
            <a:r>
              <a:rPr lang="en-US" dirty="0"/>
              <a:t> and David Robinson is available online at the URL provided above. This is an extensive resource for text analysis in R and contains lots of examples. If you want to go further with the analysis of Twitter data, it includes a whole case study comparing tweets from each of the authors. There is also a chapter on analyzing n-grams, which expands text analysis from 1 word to multiple words. The book also contains information on how to do some modeling with text data. It is a very comprehensive resource if you’d like to learn more about text analysis in R.</a:t>
            </a:r>
          </a:p>
        </p:txBody>
      </p:sp>
      <p:sp>
        <p:nvSpPr>
          <p:cNvPr id="4" name="Slide Number Placeholder 3"/>
          <p:cNvSpPr>
            <a:spLocks noGrp="1"/>
          </p:cNvSpPr>
          <p:nvPr>
            <p:ph type="sldNum" sz="quarter" idx="5"/>
          </p:nvPr>
        </p:nvSpPr>
        <p:spPr/>
        <p:txBody>
          <a:bodyPr/>
          <a:lstStyle/>
          <a:p>
            <a:fld id="{3C20A7C7-CA8D-4C49-BCFB-55E6C5267475}" type="slidenum">
              <a:rPr lang="en-US" smtClean="0"/>
              <a:t>24</a:t>
            </a:fld>
            <a:endParaRPr lang="en-US"/>
          </a:p>
        </p:txBody>
      </p:sp>
    </p:spTree>
    <p:extLst>
      <p:ext uri="{BB962C8B-B14F-4D97-AF65-F5344CB8AC3E}">
        <p14:creationId xmlns:p14="http://schemas.microsoft.com/office/powerpoint/2010/main" val="4098988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recapping the previous session, we dove into a complete sentiment analysis and visualized the findings. We also discussed how to move beyond individual words in a text analysis and went through a short example of two-word phrases. Finally, we reviewed the insights that can be gained from text and sentiment analysis and discussed how to go further. </a:t>
            </a:r>
          </a:p>
        </p:txBody>
      </p:sp>
      <p:sp>
        <p:nvSpPr>
          <p:cNvPr id="4" name="Slide Number Placeholder 3"/>
          <p:cNvSpPr>
            <a:spLocks noGrp="1"/>
          </p:cNvSpPr>
          <p:nvPr>
            <p:ph type="sldNum" sz="quarter" idx="5"/>
          </p:nvPr>
        </p:nvSpPr>
        <p:spPr/>
        <p:txBody>
          <a:bodyPr/>
          <a:lstStyle/>
          <a:p>
            <a:fld id="{3C20A7C7-CA8D-4C49-BCFB-55E6C5267475}" type="slidenum">
              <a:rPr lang="en-US" smtClean="0"/>
              <a:t>25</a:t>
            </a:fld>
            <a:endParaRPr lang="en-US"/>
          </a:p>
        </p:txBody>
      </p:sp>
    </p:spTree>
    <p:extLst>
      <p:ext uri="{BB962C8B-B14F-4D97-AF65-F5344CB8AC3E}">
        <p14:creationId xmlns:p14="http://schemas.microsoft.com/office/powerpoint/2010/main" val="838260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I look forward to seeing you in Part 2. Thank you to AIR and Emily and Elaine for their support and </a:t>
            </a:r>
            <a:r>
              <a:rPr lang="en-US"/>
              <a:t>for having me. </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26</a:t>
            </a:fld>
            <a:endParaRPr lang="en-US"/>
          </a:p>
        </p:txBody>
      </p:sp>
    </p:spTree>
    <p:extLst>
      <p:ext uri="{BB962C8B-B14F-4D97-AF65-F5344CB8AC3E}">
        <p14:creationId xmlns:p14="http://schemas.microsoft.com/office/powerpoint/2010/main" val="872062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again for joining this webinar. I hope you found it beneficial and helpful. I am so glad I got to spend a couple of hours with you this week.</a:t>
            </a:r>
          </a:p>
        </p:txBody>
      </p:sp>
      <p:sp>
        <p:nvSpPr>
          <p:cNvPr id="4" name="Slide Number Placeholder 3"/>
          <p:cNvSpPr>
            <a:spLocks noGrp="1"/>
          </p:cNvSpPr>
          <p:nvPr>
            <p:ph type="sldNum" sz="quarter" idx="5"/>
          </p:nvPr>
        </p:nvSpPr>
        <p:spPr/>
        <p:txBody>
          <a:bodyPr/>
          <a:lstStyle/>
          <a:p>
            <a:fld id="{3C20A7C7-CA8D-4C49-BCFB-55E6C5267475}" type="slidenum">
              <a:rPr lang="en-US" smtClean="0"/>
              <a:t>27</a:t>
            </a:fld>
            <a:endParaRPr lang="en-US"/>
          </a:p>
        </p:txBody>
      </p:sp>
    </p:spTree>
    <p:extLst>
      <p:ext uri="{BB962C8B-B14F-4D97-AF65-F5344CB8AC3E}">
        <p14:creationId xmlns:p14="http://schemas.microsoft.com/office/powerpoint/2010/main" val="253202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3</a:t>
            </a:fld>
            <a:endParaRPr lang="en-US"/>
          </a:p>
        </p:txBody>
      </p:sp>
    </p:spTree>
    <p:extLst>
      <p:ext uri="{BB962C8B-B14F-4D97-AF65-F5344CB8AC3E}">
        <p14:creationId xmlns:p14="http://schemas.microsoft.com/office/powerpoint/2010/main" val="268660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p>
          <a:p>
            <a:pPr marL="0" marR="0">
              <a:lnSpc>
                <a:spcPct val="107000"/>
              </a:lnSpc>
              <a:spcBef>
                <a:spcPts val="0"/>
              </a:spcBef>
              <a:spcAft>
                <a:spcPts val="0"/>
              </a:spcAft>
            </a:pP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Today we will go over…</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4</a:t>
            </a:fld>
            <a:endParaRPr lang="en-US"/>
          </a:p>
        </p:txBody>
      </p:sp>
    </p:spTree>
    <p:extLst>
      <p:ext uri="{BB962C8B-B14F-4D97-AF65-F5344CB8AC3E}">
        <p14:creationId xmlns:p14="http://schemas.microsoft.com/office/powerpoint/2010/main" val="391411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analysis is the processing and analyzing of text data. We frequently encounter text data in higher education through course descriptions, student feedback on surveys or course evaluations, and social media posts. Text analysis allows us to analyze that data to determine word frequencies, common themes, and patterns.</a:t>
            </a:r>
          </a:p>
          <a:p>
            <a:endParaRPr lang="en-US" dirty="0"/>
          </a:p>
          <a:p>
            <a:r>
              <a:rPr lang="en-US" dirty="0"/>
              <a:t>One challenge with text analysis is that words can have multiple meanings depending on context and interpretation. Text analysis and sentiment analysis do not pick up on sarcasm, tone, or context. However, they can be useful to find broad commonalities and overarching themes.</a:t>
            </a:r>
          </a:p>
        </p:txBody>
      </p:sp>
      <p:sp>
        <p:nvSpPr>
          <p:cNvPr id="4" name="Slide Number Placeholder 3"/>
          <p:cNvSpPr>
            <a:spLocks noGrp="1"/>
          </p:cNvSpPr>
          <p:nvPr>
            <p:ph type="sldNum" sz="quarter" idx="5"/>
          </p:nvPr>
        </p:nvSpPr>
        <p:spPr/>
        <p:txBody>
          <a:bodyPr/>
          <a:lstStyle/>
          <a:p>
            <a:fld id="{3C20A7C7-CA8D-4C49-BCFB-55E6C5267475}" type="slidenum">
              <a:rPr lang="en-US" smtClean="0"/>
              <a:t>5</a:t>
            </a:fld>
            <a:endParaRPr lang="en-US"/>
          </a:p>
        </p:txBody>
      </p:sp>
    </p:spTree>
    <p:extLst>
      <p:ext uri="{BB962C8B-B14F-4D97-AF65-F5344CB8AC3E}">
        <p14:creationId xmlns:p14="http://schemas.microsoft.com/office/powerpoint/2010/main" val="29849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of text analysis is sentiment analysis which aims to determine the sentiment of a piece of text – is it positive or negative? Does it invoke joy or sadness? There are a few different dictionaries of word sentiments that can be used to determine the feeling behind a piece of text. Again, the sentiment can sometimes be off due to context, sarcasm, etc. but it can be a useful analysis for approximating the broad feelings behind text.</a:t>
            </a:r>
          </a:p>
        </p:txBody>
      </p:sp>
      <p:sp>
        <p:nvSpPr>
          <p:cNvPr id="4" name="Slide Number Placeholder 3"/>
          <p:cNvSpPr>
            <a:spLocks noGrp="1"/>
          </p:cNvSpPr>
          <p:nvPr>
            <p:ph type="sldNum" sz="quarter" idx="5"/>
          </p:nvPr>
        </p:nvSpPr>
        <p:spPr/>
        <p:txBody>
          <a:bodyPr/>
          <a:lstStyle/>
          <a:p>
            <a:fld id="{3C20A7C7-CA8D-4C49-BCFB-55E6C5267475}" type="slidenum">
              <a:rPr lang="en-US" smtClean="0"/>
              <a:t>6</a:t>
            </a:fld>
            <a:endParaRPr lang="en-US"/>
          </a:p>
        </p:txBody>
      </p:sp>
    </p:spTree>
    <p:extLst>
      <p:ext uri="{BB962C8B-B14F-4D97-AF65-F5344CB8AC3E}">
        <p14:creationId xmlns:p14="http://schemas.microsoft.com/office/powerpoint/2010/main" val="377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will walk through in this webinar, I will be analyzing tweets that use the University of Arizona hashtag.</a:t>
            </a:r>
          </a:p>
        </p:txBody>
      </p:sp>
      <p:sp>
        <p:nvSpPr>
          <p:cNvPr id="4" name="Slide Number Placeholder 3"/>
          <p:cNvSpPr>
            <a:spLocks noGrp="1"/>
          </p:cNvSpPr>
          <p:nvPr>
            <p:ph type="sldNum" sz="quarter" idx="5"/>
          </p:nvPr>
        </p:nvSpPr>
        <p:spPr/>
        <p:txBody>
          <a:bodyPr/>
          <a:lstStyle/>
          <a:p>
            <a:fld id="{3C20A7C7-CA8D-4C49-BCFB-55E6C5267475}" type="slidenum">
              <a:rPr lang="en-US" smtClean="0"/>
              <a:t>7</a:t>
            </a:fld>
            <a:endParaRPr lang="en-US"/>
          </a:p>
        </p:txBody>
      </p:sp>
    </p:spTree>
    <p:extLst>
      <p:ext uri="{BB962C8B-B14F-4D97-AF65-F5344CB8AC3E}">
        <p14:creationId xmlns:p14="http://schemas.microsoft.com/office/powerpoint/2010/main" val="223466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R, I first want to go over a couple of pieces of terminology that we will be using.</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8</a:t>
            </a:fld>
            <a:endParaRPr lang="en-US"/>
          </a:p>
        </p:txBody>
      </p:sp>
    </p:spTree>
    <p:extLst>
      <p:ext uri="{BB962C8B-B14F-4D97-AF65-F5344CB8AC3E}">
        <p14:creationId xmlns:p14="http://schemas.microsoft.com/office/powerpoint/2010/main" val="105694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would like to define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9</a:t>
            </a:fld>
            <a:endParaRPr lang="en-US"/>
          </a:p>
        </p:txBody>
      </p:sp>
    </p:spTree>
    <p:extLst>
      <p:ext uri="{BB962C8B-B14F-4D97-AF65-F5344CB8AC3E}">
        <p14:creationId xmlns:p14="http://schemas.microsoft.com/office/powerpoint/2010/main" val="252622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solidFill>
          <a:srgbClr val="002145"/>
        </a:solidFill>
        <a:effectLst/>
      </p:bgPr>
    </p:bg>
    <p:spTree>
      <p:nvGrpSpPr>
        <p:cNvPr id="1" name=""/>
        <p:cNvGrpSpPr/>
        <p:nvPr/>
      </p:nvGrpSpPr>
      <p:grpSpPr>
        <a:xfrm>
          <a:off x="0" y="0"/>
          <a:ext cx="0" cy="0"/>
          <a:chOff x="0" y="0"/>
          <a:chExt cx="0" cy="0"/>
        </a:xfrm>
      </p:grpSpPr>
      <p:pic>
        <p:nvPicPr>
          <p:cNvPr id="10" name="Picture 9" descr="AIR">
            <a:extLst>
              <a:ext uri="{FF2B5EF4-FFF2-40B4-BE49-F238E27FC236}">
                <a16:creationId xmlns:a16="http://schemas.microsoft.com/office/drawing/2014/main" id="{CCE145F4-7517-E94E-97D3-33C9E1C53FE5}"/>
              </a:ext>
            </a:extLst>
          </p:cNvPr>
          <p:cNvPicPr>
            <a:picLocks noChangeAspect="1"/>
          </p:cNvPicPr>
          <p:nvPr userDrawn="1"/>
        </p:nvPicPr>
        <p:blipFill>
          <a:blip r:embed="rId2"/>
          <a:stretch>
            <a:fillRect/>
          </a:stretch>
        </p:blipFill>
        <p:spPr>
          <a:xfrm>
            <a:off x="1206821" y="608516"/>
            <a:ext cx="1131724" cy="480509"/>
          </a:xfrm>
          <a:prstGeom prst="rect">
            <a:avLst/>
          </a:prstGeom>
        </p:spPr>
      </p:pic>
      <p:sp>
        <p:nvSpPr>
          <p:cNvPr id="11" name="Title 1">
            <a:extLst>
              <a:ext uri="{FF2B5EF4-FFF2-40B4-BE49-F238E27FC236}">
                <a16:creationId xmlns:a16="http://schemas.microsoft.com/office/drawing/2014/main" id="{997F49E3-3ECC-B548-9ECA-B55485ED45F4}"/>
              </a:ext>
            </a:extLst>
          </p:cNvPr>
          <p:cNvSpPr>
            <a:spLocks noGrp="1"/>
          </p:cNvSpPr>
          <p:nvPr>
            <p:ph type="ctrTitle" hasCustomPrompt="1"/>
          </p:nvPr>
        </p:nvSpPr>
        <p:spPr>
          <a:xfrm>
            <a:off x="1058687" y="1241854"/>
            <a:ext cx="10062100" cy="2252589"/>
          </a:xfrm>
        </p:spPr>
        <p:txBody>
          <a:bodyPr anchor="b">
            <a:normAutofit/>
          </a:bodyPr>
          <a:lstStyle>
            <a:lvl1pPr algn="l">
              <a:defRPr sz="5000" b="1">
                <a:solidFill>
                  <a:srgbClr val="E5E135"/>
                </a:solidFill>
                <a:latin typeface="+mn-lt"/>
              </a:defRPr>
            </a:lvl1pPr>
          </a:lstStyle>
          <a:p>
            <a:r>
              <a:rPr lang="en-US"/>
              <a:t>Insert Title Here</a:t>
            </a:r>
          </a:p>
        </p:txBody>
      </p:sp>
      <p:sp>
        <p:nvSpPr>
          <p:cNvPr id="12" name="Subtitle 2">
            <a:extLst>
              <a:ext uri="{FF2B5EF4-FFF2-40B4-BE49-F238E27FC236}">
                <a16:creationId xmlns:a16="http://schemas.microsoft.com/office/drawing/2014/main" id="{CAB37339-8F69-CF44-B0DD-6158C6794F40}"/>
              </a:ext>
            </a:extLst>
          </p:cNvPr>
          <p:cNvSpPr>
            <a:spLocks noGrp="1"/>
          </p:cNvSpPr>
          <p:nvPr>
            <p:ph type="subTitle" idx="1" hasCustomPrompt="1"/>
          </p:nvPr>
        </p:nvSpPr>
        <p:spPr>
          <a:xfrm>
            <a:off x="1061012" y="3769541"/>
            <a:ext cx="6248010" cy="1672542"/>
          </a:xfrm>
        </p:spPr>
        <p:txBody>
          <a:bodyPr>
            <a:noAutofit/>
          </a:bodyPr>
          <a:lstStyle>
            <a:lvl1pPr marL="0" indent="0" algn="l">
              <a:lnSpc>
                <a:spcPts val="15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Subhead Here</a:t>
            </a:r>
          </a:p>
        </p:txBody>
      </p:sp>
    </p:spTree>
    <p:extLst>
      <p:ext uri="{BB962C8B-B14F-4D97-AF65-F5344CB8AC3E}">
        <p14:creationId xmlns:p14="http://schemas.microsoft.com/office/powerpoint/2010/main" val="36027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00214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695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rgbClr val="00708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57118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rgbClr val="00708F"/>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26043-5855-864B-B68D-1285AEDE5BA6}"/>
              </a:ext>
            </a:extLst>
          </p:cNvPr>
          <p:cNvSpPr>
            <a:spLocks noGrp="1"/>
          </p:cNvSpPr>
          <p:nvPr>
            <p:ph type="title" hasCustomPrompt="1"/>
          </p:nvPr>
        </p:nvSpPr>
        <p:spPr>
          <a:xfrm>
            <a:off x="1055619" y="2130914"/>
            <a:ext cx="7948896" cy="2853068"/>
          </a:xfrm>
        </p:spPr>
        <p:txBody>
          <a:bodyPr>
            <a:normAutofit/>
          </a:bodyPr>
          <a:lstStyle>
            <a:lvl1pPr>
              <a:defRPr sz="4800" b="0">
                <a:solidFill>
                  <a:schemeClr val="bg1"/>
                </a:solidFill>
              </a:defRPr>
            </a:lvl1pPr>
          </a:lstStyle>
          <a:p>
            <a:pPr lvl="0"/>
            <a:r>
              <a:rPr lang="en-US" dirty="0"/>
              <a:t>Section Divider</a:t>
            </a:r>
          </a:p>
        </p:txBody>
      </p:sp>
      <p:pic>
        <p:nvPicPr>
          <p:cNvPr id="11" name="Picture 10" descr="AIR">
            <a:extLst>
              <a:ext uri="{FF2B5EF4-FFF2-40B4-BE49-F238E27FC236}">
                <a16:creationId xmlns:a16="http://schemas.microsoft.com/office/drawing/2014/main" id="{458FBFE0-AB0C-3446-B412-C5A596332D97}"/>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6472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rgbClr val="002145"/>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rgbClr val="00214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pic>
        <p:nvPicPr>
          <p:cNvPr id="5" name="Picture 4" descr="AIR">
            <a:extLst>
              <a:ext uri="{FF2B5EF4-FFF2-40B4-BE49-F238E27FC236}">
                <a16:creationId xmlns:a16="http://schemas.microsoft.com/office/drawing/2014/main" id="{5E2CE73A-0329-4F4A-B09C-2AFD0D4BAD5A}"/>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39646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DD76E-8D07-AD47-AEB2-15C855816262}"/>
              </a:ext>
              <a:ext uri="{C183D7F6-B498-43B3-948B-1728B52AA6E4}">
                <adec:decorative xmlns:adec="http://schemas.microsoft.com/office/drawing/2017/decorative" val="1"/>
              </a:ext>
            </a:extLst>
          </p:cNvPr>
          <p:cNvSpPr/>
          <p:nvPr userDrawn="1"/>
        </p:nvSpPr>
        <p:spPr>
          <a:xfrm>
            <a:off x="6109479" y="0"/>
            <a:ext cx="60960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F2FAE-30D3-AA4D-BC8F-4AF33B375954}"/>
              </a:ext>
            </a:extLst>
          </p:cNvPr>
          <p:cNvSpPr>
            <a:spLocks noGrp="1"/>
          </p:cNvSpPr>
          <p:nvPr>
            <p:ph type="title"/>
          </p:nvPr>
        </p:nvSpPr>
        <p:spPr>
          <a:xfrm>
            <a:off x="610546" y="411619"/>
            <a:ext cx="10743254" cy="1060719"/>
          </a:xfrm>
        </p:spPr>
        <p:txBody>
          <a:bodyPr/>
          <a:lstStyle/>
          <a:p>
            <a:r>
              <a:rPr lang="en-US" dirty="0"/>
              <a:t>Click to edit Master title style</a:t>
            </a:r>
          </a:p>
        </p:txBody>
      </p:sp>
      <p:sp>
        <p:nvSpPr>
          <p:cNvPr id="13" name="Section 1 Header">
            <a:extLst>
              <a:ext uri="{FF2B5EF4-FFF2-40B4-BE49-F238E27FC236}">
                <a16:creationId xmlns:a16="http://schemas.microsoft.com/office/drawing/2014/main" id="{7101C711-08C4-8B40-8040-043E3C34DFA0}"/>
              </a:ext>
            </a:extLst>
          </p:cNvPr>
          <p:cNvSpPr>
            <a:spLocks noGrp="1"/>
          </p:cNvSpPr>
          <p:nvPr>
            <p:ph type="body" sz="quarter" idx="23" hasCustomPrompt="1"/>
          </p:nvPr>
        </p:nvSpPr>
        <p:spPr>
          <a:xfrm>
            <a:off x="610546" y="1515143"/>
            <a:ext cx="4954885" cy="533400"/>
          </a:xfrm>
        </p:spPr>
        <p:txBody>
          <a:bodyPr anchor="ctr">
            <a:noAutofit/>
          </a:bodyPr>
          <a:lstStyle>
            <a:lvl1pPr marL="0" indent="0" algn="ctr">
              <a:buNone/>
              <a:defRPr sz="2500">
                <a:solidFill>
                  <a:schemeClr val="tx1"/>
                </a:solidFill>
              </a:defRPr>
            </a:lvl1pPr>
          </a:lstStyle>
          <a:p>
            <a:pPr lvl="0"/>
            <a:r>
              <a:rPr lang="en-US" dirty="0"/>
              <a:t>Basic Knowledge of Process</a:t>
            </a:r>
          </a:p>
        </p:txBody>
      </p:sp>
      <p:sp>
        <p:nvSpPr>
          <p:cNvPr id="26" name="Text Placeholder 2">
            <a:extLst>
              <a:ext uri="{FF2B5EF4-FFF2-40B4-BE49-F238E27FC236}">
                <a16:creationId xmlns:a16="http://schemas.microsoft.com/office/drawing/2014/main" id="{1745A66E-DC4E-5A43-A13D-3A3A4677FDDE}"/>
              </a:ext>
            </a:extLst>
          </p:cNvPr>
          <p:cNvSpPr>
            <a:spLocks noGrp="1"/>
          </p:cNvSpPr>
          <p:nvPr>
            <p:ph type="body" sz="quarter" idx="33" hasCustomPrompt="1"/>
          </p:nvPr>
        </p:nvSpPr>
        <p:spPr>
          <a:xfrm>
            <a:off x="615950"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1" name="Text Placeholder 12">
            <a:extLst>
              <a:ext uri="{FF2B5EF4-FFF2-40B4-BE49-F238E27FC236}">
                <a16:creationId xmlns:a16="http://schemas.microsoft.com/office/drawing/2014/main" id="{E89A3236-6F55-F74C-8F4C-2FA496AF4682}"/>
              </a:ext>
            </a:extLst>
          </p:cNvPr>
          <p:cNvSpPr>
            <a:spLocks noGrp="1"/>
          </p:cNvSpPr>
          <p:nvPr>
            <p:ph type="body" sz="quarter" idx="25" hasCustomPrompt="1"/>
          </p:nvPr>
        </p:nvSpPr>
        <p:spPr>
          <a:xfrm>
            <a:off x="1537359"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28" name="Text Placeholder 2">
            <a:extLst>
              <a:ext uri="{FF2B5EF4-FFF2-40B4-BE49-F238E27FC236}">
                <a16:creationId xmlns:a16="http://schemas.microsoft.com/office/drawing/2014/main" id="{F31DC342-D7D2-D44B-9F66-D5A40C1097F3}"/>
              </a:ext>
            </a:extLst>
          </p:cNvPr>
          <p:cNvSpPr>
            <a:spLocks noGrp="1"/>
          </p:cNvSpPr>
          <p:nvPr>
            <p:ph type="body" sz="quarter" idx="34" hasCustomPrompt="1"/>
          </p:nvPr>
        </p:nvSpPr>
        <p:spPr>
          <a:xfrm>
            <a:off x="610546"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2" name="Text Placeholder 12">
            <a:extLst>
              <a:ext uri="{FF2B5EF4-FFF2-40B4-BE49-F238E27FC236}">
                <a16:creationId xmlns:a16="http://schemas.microsoft.com/office/drawing/2014/main" id="{473AAA15-64C0-EF4C-AE95-344CBBF690D4}"/>
              </a:ext>
            </a:extLst>
          </p:cNvPr>
          <p:cNvSpPr>
            <a:spLocks noGrp="1"/>
          </p:cNvSpPr>
          <p:nvPr>
            <p:ph type="body" sz="quarter" idx="26" hasCustomPrompt="1"/>
          </p:nvPr>
        </p:nvSpPr>
        <p:spPr>
          <a:xfrm>
            <a:off x="1537359"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30" name="Text Placeholder 2">
            <a:extLst>
              <a:ext uri="{FF2B5EF4-FFF2-40B4-BE49-F238E27FC236}">
                <a16:creationId xmlns:a16="http://schemas.microsoft.com/office/drawing/2014/main" id="{E48AF855-1613-B04C-8BC9-4074C7739B64}"/>
              </a:ext>
            </a:extLst>
          </p:cNvPr>
          <p:cNvSpPr>
            <a:spLocks noGrp="1"/>
          </p:cNvSpPr>
          <p:nvPr>
            <p:ph type="body" sz="quarter" idx="35" hasCustomPrompt="1"/>
          </p:nvPr>
        </p:nvSpPr>
        <p:spPr>
          <a:xfrm>
            <a:off x="610546"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3" name="Text Placeholder 12">
            <a:extLst>
              <a:ext uri="{FF2B5EF4-FFF2-40B4-BE49-F238E27FC236}">
                <a16:creationId xmlns:a16="http://schemas.microsoft.com/office/drawing/2014/main" id="{8AC8DE67-A1F7-FA43-B4F7-1B503D6EC9B8}"/>
              </a:ext>
            </a:extLst>
          </p:cNvPr>
          <p:cNvSpPr>
            <a:spLocks noGrp="1"/>
          </p:cNvSpPr>
          <p:nvPr>
            <p:ph type="body" sz="quarter" idx="27" hasCustomPrompt="1"/>
          </p:nvPr>
        </p:nvSpPr>
        <p:spPr>
          <a:xfrm>
            <a:off x="1537359" y="4057649"/>
            <a:ext cx="4028072" cy="679382"/>
          </a:xfrm>
        </p:spPr>
        <p:txBody>
          <a:bodyPr anchor="t">
            <a:noAutofit/>
          </a:bodyPr>
          <a:lstStyle>
            <a:lvl1pPr marL="0" indent="0" algn="l">
              <a:buNone/>
              <a:defRPr sz="1500">
                <a:solidFill>
                  <a:schemeClr val="tx1"/>
                </a:solidFill>
              </a:defRPr>
            </a:lvl1pPr>
          </a:lstStyle>
          <a:p>
            <a:pPr lvl="0"/>
            <a:r>
              <a:rPr lang="en-US"/>
              <a:t>Ability to develop measurable learning outcomes</a:t>
            </a:r>
          </a:p>
        </p:txBody>
      </p:sp>
      <p:sp>
        <p:nvSpPr>
          <p:cNvPr id="41" name="Text Placeholder 2">
            <a:extLst>
              <a:ext uri="{FF2B5EF4-FFF2-40B4-BE49-F238E27FC236}">
                <a16:creationId xmlns:a16="http://schemas.microsoft.com/office/drawing/2014/main" id="{1166D6CB-67A7-B346-A6AA-7E85182E7371}"/>
              </a:ext>
            </a:extLst>
          </p:cNvPr>
          <p:cNvSpPr>
            <a:spLocks noGrp="1"/>
          </p:cNvSpPr>
          <p:nvPr>
            <p:ph type="body" sz="quarter" idx="36" hasCustomPrompt="1"/>
          </p:nvPr>
        </p:nvSpPr>
        <p:spPr>
          <a:xfrm>
            <a:off x="610546" y="4779115"/>
            <a:ext cx="850900" cy="847311"/>
          </a:xfrm>
        </p:spPr>
        <p:txBody>
          <a:bodyPr anchor="ctr">
            <a:noAutofit/>
          </a:bodyPr>
          <a:lstStyle>
            <a:lvl1pPr marL="0" indent="0" algn="ctr">
              <a:buNone/>
              <a:defRPr sz="4800">
                <a:solidFill>
                  <a:srgbClr val="F85C44"/>
                </a:solidFill>
                <a:latin typeface="+mj-lt"/>
              </a:defRPr>
            </a:lvl1pPr>
          </a:lstStyle>
          <a:p>
            <a:pPr lvl="0"/>
            <a:r>
              <a:rPr lang="en-US" dirty="0"/>
              <a:t>04</a:t>
            </a:r>
          </a:p>
        </p:txBody>
      </p:sp>
      <p:sp>
        <p:nvSpPr>
          <p:cNvPr id="34" name="Text Placeholder 12">
            <a:extLst>
              <a:ext uri="{FF2B5EF4-FFF2-40B4-BE49-F238E27FC236}">
                <a16:creationId xmlns:a16="http://schemas.microsoft.com/office/drawing/2014/main" id="{55CD69D9-3856-8548-A20B-DA279F663F08}"/>
              </a:ext>
            </a:extLst>
          </p:cNvPr>
          <p:cNvSpPr>
            <a:spLocks noGrp="1"/>
          </p:cNvSpPr>
          <p:nvPr>
            <p:ph type="body" sz="quarter" idx="28" hasCustomPrompt="1"/>
          </p:nvPr>
        </p:nvSpPr>
        <p:spPr>
          <a:xfrm>
            <a:off x="1537359"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sp>
        <p:nvSpPr>
          <p:cNvPr id="15" name="Section 2 Header">
            <a:extLst>
              <a:ext uri="{FF2B5EF4-FFF2-40B4-BE49-F238E27FC236}">
                <a16:creationId xmlns:a16="http://schemas.microsoft.com/office/drawing/2014/main" id="{4CF78AE8-38A7-1C4C-ABAC-F82626D0C20C}"/>
              </a:ext>
            </a:extLst>
          </p:cNvPr>
          <p:cNvSpPr>
            <a:spLocks noGrp="1"/>
          </p:cNvSpPr>
          <p:nvPr>
            <p:ph type="body" sz="quarter" idx="24" hasCustomPrompt="1"/>
          </p:nvPr>
        </p:nvSpPr>
        <p:spPr>
          <a:xfrm>
            <a:off x="6518287" y="1515143"/>
            <a:ext cx="4925736" cy="533400"/>
          </a:xfrm>
        </p:spPr>
        <p:txBody>
          <a:bodyPr anchor="ctr">
            <a:noAutofit/>
          </a:bodyPr>
          <a:lstStyle>
            <a:lvl1pPr marL="0" indent="0" algn="ctr">
              <a:buNone/>
              <a:defRPr sz="2500">
                <a:solidFill>
                  <a:schemeClr val="tx1"/>
                </a:solidFill>
              </a:defRPr>
            </a:lvl1pPr>
          </a:lstStyle>
          <a:p>
            <a:pPr lvl="0"/>
            <a:r>
              <a:rPr lang="en-US" dirty="0"/>
              <a:t>Interpersonal Skills</a:t>
            </a:r>
          </a:p>
        </p:txBody>
      </p:sp>
      <p:sp>
        <p:nvSpPr>
          <p:cNvPr id="46" name="Text Placeholder 2">
            <a:extLst>
              <a:ext uri="{FF2B5EF4-FFF2-40B4-BE49-F238E27FC236}">
                <a16:creationId xmlns:a16="http://schemas.microsoft.com/office/drawing/2014/main" id="{EC293214-F581-324F-8958-2A5FACC8D06A}"/>
              </a:ext>
            </a:extLst>
          </p:cNvPr>
          <p:cNvSpPr>
            <a:spLocks noGrp="1"/>
          </p:cNvSpPr>
          <p:nvPr>
            <p:ph type="body" sz="quarter" idx="37" hasCustomPrompt="1"/>
          </p:nvPr>
        </p:nvSpPr>
        <p:spPr>
          <a:xfrm>
            <a:off x="6523691"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7" name="Text Placeholder 12">
            <a:extLst>
              <a:ext uri="{FF2B5EF4-FFF2-40B4-BE49-F238E27FC236}">
                <a16:creationId xmlns:a16="http://schemas.microsoft.com/office/drawing/2014/main" id="{ADB7F84C-34E9-814C-930E-2FDC1B38A4C4}"/>
              </a:ext>
            </a:extLst>
          </p:cNvPr>
          <p:cNvSpPr>
            <a:spLocks noGrp="1"/>
          </p:cNvSpPr>
          <p:nvPr>
            <p:ph type="body" sz="quarter" idx="29" hasCustomPrompt="1"/>
          </p:nvPr>
        </p:nvSpPr>
        <p:spPr>
          <a:xfrm>
            <a:off x="7415951"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47" name="Text Placeholder 2">
            <a:extLst>
              <a:ext uri="{FF2B5EF4-FFF2-40B4-BE49-F238E27FC236}">
                <a16:creationId xmlns:a16="http://schemas.microsoft.com/office/drawing/2014/main" id="{A99C731B-1ED0-F046-B1D1-9D1F4D043B13}"/>
              </a:ext>
            </a:extLst>
          </p:cNvPr>
          <p:cNvSpPr>
            <a:spLocks noGrp="1"/>
          </p:cNvSpPr>
          <p:nvPr>
            <p:ph type="body" sz="quarter" idx="38" hasCustomPrompt="1"/>
          </p:nvPr>
        </p:nvSpPr>
        <p:spPr>
          <a:xfrm>
            <a:off x="6518287"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8" name="Text Placeholder 12">
            <a:extLst>
              <a:ext uri="{FF2B5EF4-FFF2-40B4-BE49-F238E27FC236}">
                <a16:creationId xmlns:a16="http://schemas.microsoft.com/office/drawing/2014/main" id="{00EA7DC9-80C0-424C-BFD4-EC1437C349D9}"/>
              </a:ext>
            </a:extLst>
          </p:cNvPr>
          <p:cNvSpPr>
            <a:spLocks noGrp="1"/>
          </p:cNvSpPr>
          <p:nvPr>
            <p:ph type="body" sz="quarter" idx="30" hasCustomPrompt="1"/>
          </p:nvPr>
        </p:nvSpPr>
        <p:spPr>
          <a:xfrm>
            <a:off x="7415951"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48" name="Text Placeholder 2">
            <a:extLst>
              <a:ext uri="{FF2B5EF4-FFF2-40B4-BE49-F238E27FC236}">
                <a16:creationId xmlns:a16="http://schemas.microsoft.com/office/drawing/2014/main" id="{EC321125-A5C4-6249-AA0D-793CD48F624B}"/>
              </a:ext>
            </a:extLst>
          </p:cNvPr>
          <p:cNvSpPr>
            <a:spLocks noGrp="1"/>
          </p:cNvSpPr>
          <p:nvPr>
            <p:ph type="body" sz="quarter" idx="39" hasCustomPrompt="1"/>
          </p:nvPr>
        </p:nvSpPr>
        <p:spPr>
          <a:xfrm>
            <a:off x="6518287"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9" name="Text Placeholder 12">
            <a:extLst>
              <a:ext uri="{FF2B5EF4-FFF2-40B4-BE49-F238E27FC236}">
                <a16:creationId xmlns:a16="http://schemas.microsoft.com/office/drawing/2014/main" id="{5E84FE30-43AE-F04C-B0A3-A6AE9FA6CB37}"/>
              </a:ext>
            </a:extLst>
          </p:cNvPr>
          <p:cNvSpPr>
            <a:spLocks noGrp="1"/>
          </p:cNvSpPr>
          <p:nvPr>
            <p:ph type="body" sz="quarter" idx="31" hasCustomPrompt="1"/>
          </p:nvPr>
        </p:nvSpPr>
        <p:spPr>
          <a:xfrm>
            <a:off x="7415951" y="4057649"/>
            <a:ext cx="4028072" cy="679382"/>
          </a:xfrm>
        </p:spPr>
        <p:txBody>
          <a:bodyPr anchor="t">
            <a:noAutofit/>
          </a:bodyPr>
          <a:lstStyle>
            <a:lvl1pPr marL="0" indent="0" algn="l">
              <a:buNone/>
              <a:defRPr sz="1500">
                <a:solidFill>
                  <a:schemeClr val="tx1"/>
                </a:solidFill>
              </a:defRPr>
            </a:lvl1pPr>
          </a:lstStyle>
          <a:p>
            <a:pPr lvl="0"/>
            <a:r>
              <a:rPr lang="en-US" dirty="0"/>
              <a:t>Ability to develop measurable learning outcomes</a:t>
            </a:r>
          </a:p>
        </p:txBody>
      </p:sp>
      <p:sp>
        <p:nvSpPr>
          <p:cNvPr id="49" name="Text Placeholder 2">
            <a:extLst>
              <a:ext uri="{FF2B5EF4-FFF2-40B4-BE49-F238E27FC236}">
                <a16:creationId xmlns:a16="http://schemas.microsoft.com/office/drawing/2014/main" id="{D55D2065-736E-F941-B551-98A596414EAC}"/>
              </a:ext>
            </a:extLst>
          </p:cNvPr>
          <p:cNvSpPr>
            <a:spLocks noGrp="1"/>
          </p:cNvSpPr>
          <p:nvPr>
            <p:ph type="body" sz="quarter" idx="40" hasCustomPrompt="1"/>
          </p:nvPr>
        </p:nvSpPr>
        <p:spPr>
          <a:xfrm>
            <a:off x="6518287" y="4779115"/>
            <a:ext cx="850900" cy="847311"/>
          </a:xfrm>
        </p:spPr>
        <p:txBody>
          <a:bodyPr anchor="ctr">
            <a:noAutofit/>
          </a:bodyPr>
          <a:lstStyle>
            <a:lvl1pPr marL="0" indent="0" algn="ctr">
              <a:buNone/>
              <a:defRPr sz="4800">
                <a:solidFill>
                  <a:srgbClr val="F85C44"/>
                </a:solidFill>
                <a:latin typeface="+mj-lt"/>
              </a:defRPr>
            </a:lvl1pPr>
          </a:lstStyle>
          <a:p>
            <a:pPr lvl="0"/>
            <a:r>
              <a:rPr lang="en-US"/>
              <a:t>04</a:t>
            </a:r>
          </a:p>
        </p:txBody>
      </p:sp>
      <p:sp>
        <p:nvSpPr>
          <p:cNvPr id="40" name="Text Placeholder 12">
            <a:extLst>
              <a:ext uri="{FF2B5EF4-FFF2-40B4-BE49-F238E27FC236}">
                <a16:creationId xmlns:a16="http://schemas.microsoft.com/office/drawing/2014/main" id="{951D9BA6-C3C9-3D45-A0E5-F4651AD2E136}"/>
              </a:ext>
            </a:extLst>
          </p:cNvPr>
          <p:cNvSpPr>
            <a:spLocks noGrp="1"/>
          </p:cNvSpPr>
          <p:nvPr>
            <p:ph type="body" sz="quarter" idx="32" hasCustomPrompt="1"/>
          </p:nvPr>
        </p:nvSpPr>
        <p:spPr>
          <a:xfrm>
            <a:off x="7415951"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pic>
        <p:nvPicPr>
          <p:cNvPr id="36" name="Picture 35" descr="AIR">
            <a:extLst>
              <a:ext uri="{FF2B5EF4-FFF2-40B4-BE49-F238E27FC236}">
                <a16:creationId xmlns:a16="http://schemas.microsoft.com/office/drawing/2014/main" id="{0FD70B2E-49A0-7947-A477-483AAECAFA2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298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2873-41B8-4344-BBCD-3AF680B6E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C46F2-E50A-4A52-9BD0-D6CE0A88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8D275-F924-48BC-A949-84C5E4D64A38}"/>
              </a:ext>
            </a:extLst>
          </p:cNvPr>
          <p:cNvSpPr>
            <a:spLocks noGrp="1"/>
          </p:cNvSpPr>
          <p:nvPr>
            <p:ph type="dt" sz="half" idx="10"/>
          </p:nvPr>
        </p:nvSpPr>
        <p:spPr/>
        <p:txBody>
          <a:bodyPr/>
          <a:lstStyle/>
          <a:p>
            <a:fld id="{C9727A96-7105-44AE-B9F0-3BA74D06A54C}" type="datetimeFigureOut">
              <a:rPr lang="en-US" smtClean="0"/>
              <a:t>10/20/2021</a:t>
            </a:fld>
            <a:endParaRPr lang="en-US"/>
          </a:p>
        </p:txBody>
      </p:sp>
      <p:sp>
        <p:nvSpPr>
          <p:cNvPr id="5" name="Footer Placeholder 4">
            <a:extLst>
              <a:ext uri="{FF2B5EF4-FFF2-40B4-BE49-F238E27FC236}">
                <a16:creationId xmlns:a16="http://schemas.microsoft.com/office/drawing/2014/main" id="{57183A1E-5C21-4908-96D0-09D899B4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029-E0E7-4AD4-9250-E4BBDFE993A2}"/>
              </a:ext>
            </a:extLst>
          </p:cNvPr>
          <p:cNvSpPr>
            <a:spLocks noGrp="1"/>
          </p:cNvSpPr>
          <p:nvPr>
            <p:ph type="sldNum" sz="quarter" idx="12"/>
          </p:nvPr>
        </p:nvSpPr>
        <p:spPr/>
        <p:txBody>
          <a:bodyPr/>
          <a:lstStyle/>
          <a:p>
            <a:fld id="{90C4A55A-18D4-410A-9B8A-4F15794384AB}" type="slidenum">
              <a:rPr lang="en-US" smtClean="0"/>
              <a:t>‹#›</a:t>
            </a:fld>
            <a:endParaRPr lang="en-US"/>
          </a:p>
        </p:txBody>
      </p:sp>
    </p:spTree>
    <p:extLst>
      <p:ext uri="{BB962C8B-B14F-4D97-AF65-F5344CB8AC3E}">
        <p14:creationId xmlns:p14="http://schemas.microsoft.com/office/powerpoint/2010/main" val="13595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10/20/2021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73413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a:xfrm>
            <a:off x="8382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10/20/2021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
        <p:nvSpPr>
          <p:cNvPr id="8" name="Content Placeholder 2">
            <a:extLst>
              <a:ext uri="{FF2B5EF4-FFF2-40B4-BE49-F238E27FC236}">
                <a16:creationId xmlns:a16="http://schemas.microsoft.com/office/drawing/2014/main" id="{80B0841D-3DAF-41F2-9918-6AE0685CF8FA}"/>
              </a:ext>
            </a:extLst>
          </p:cNvPr>
          <p:cNvSpPr>
            <a:spLocks noGrp="1"/>
          </p:cNvSpPr>
          <p:nvPr>
            <p:ph idx="13"/>
          </p:nvPr>
        </p:nvSpPr>
        <p:spPr>
          <a:xfrm>
            <a:off x="60960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2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D34E0-C3B9-6548-8457-1AC65B6CDDAA}"/>
              </a:ext>
            </a:extLst>
          </p:cNvPr>
          <p:cNvSpPr>
            <a:spLocks noGrp="1"/>
          </p:cNvSpPr>
          <p:nvPr>
            <p:ph type="title"/>
          </p:nvPr>
        </p:nvSpPr>
        <p:spPr>
          <a:xfrm>
            <a:off x="838200" y="411619"/>
            <a:ext cx="10515600" cy="10607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BD83E7-3C9E-E946-BDF9-5CA78FB7A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2F6D-47EF-7542-BD03-00201226E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F8839-423C-1541-BA9A-A38B5B6A10D1}" type="datetimeFigureOut">
              <a:rPr lang="en-US" smtClean="0"/>
              <a:t>10/20/2021</a:t>
            </a:fld>
            <a:endParaRPr lang="en-US"/>
          </a:p>
        </p:txBody>
      </p:sp>
      <p:sp>
        <p:nvSpPr>
          <p:cNvPr id="5" name="Footer Placeholder 4">
            <a:extLst>
              <a:ext uri="{FF2B5EF4-FFF2-40B4-BE49-F238E27FC236}">
                <a16:creationId xmlns:a16="http://schemas.microsoft.com/office/drawing/2014/main" id="{7BB4921A-1B8A-6445-82B7-CF0EEBC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C1E64-9273-8A40-8226-73C44E355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C938-4E89-CE4C-9B47-D3C6AB3E50AF}" type="slidenum">
              <a:rPr lang="en-US" smtClean="0"/>
              <a:t>‹#›</a:t>
            </a:fld>
            <a:endParaRPr lang="en-US"/>
          </a:p>
        </p:txBody>
      </p:sp>
    </p:spTree>
    <p:extLst>
      <p:ext uri="{BB962C8B-B14F-4D97-AF65-F5344CB8AC3E}">
        <p14:creationId xmlns:p14="http://schemas.microsoft.com/office/powerpoint/2010/main" val="696145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hyperlink" Target="https://www.tidytextmining.com/index.html"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Part 1 | October 20, 2021</a:t>
            </a:r>
          </a:p>
        </p:txBody>
      </p:sp>
    </p:spTree>
    <p:extLst>
      <p:ext uri="{BB962C8B-B14F-4D97-AF65-F5344CB8AC3E}">
        <p14:creationId xmlns:p14="http://schemas.microsoft.com/office/powerpoint/2010/main" val="330210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8286-B7CA-4F35-89FA-F6178820F7C2}"/>
              </a:ext>
            </a:extLst>
          </p:cNvPr>
          <p:cNvSpPr>
            <a:spLocks noGrp="1"/>
          </p:cNvSpPr>
          <p:nvPr>
            <p:ph type="title"/>
          </p:nvPr>
        </p:nvSpPr>
        <p:spPr/>
        <p:txBody>
          <a:bodyPr>
            <a:normAutofit/>
          </a:bodyPr>
          <a:lstStyle/>
          <a:p>
            <a:r>
              <a:rPr lang="en-US" sz="3600" dirty="0"/>
              <a:t>R Setup</a:t>
            </a:r>
          </a:p>
        </p:txBody>
      </p:sp>
      <p:sp>
        <p:nvSpPr>
          <p:cNvPr id="3" name="Content Placeholder 2">
            <a:extLst>
              <a:ext uri="{FF2B5EF4-FFF2-40B4-BE49-F238E27FC236}">
                <a16:creationId xmlns:a16="http://schemas.microsoft.com/office/drawing/2014/main" id="{D594763D-F8F1-4390-8C8F-6443B90B59F6}"/>
              </a:ext>
            </a:extLst>
          </p:cNvPr>
          <p:cNvSpPr>
            <a:spLocks noGrp="1"/>
          </p:cNvSpPr>
          <p:nvPr>
            <p:ph idx="1"/>
          </p:nvPr>
        </p:nvSpPr>
        <p:spPr/>
        <p:txBody>
          <a:bodyPr>
            <a:normAutofit/>
          </a:bodyPr>
          <a:lstStyle/>
          <a:p>
            <a:pPr marL="0" indent="0">
              <a:buNone/>
            </a:pPr>
            <a:r>
              <a:rPr lang="en-US" b="1" dirty="0"/>
              <a:t>General Setup</a:t>
            </a:r>
            <a:endParaRPr lang="en-US" b="1" dirty="0">
              <a:hlinkClick r:id="rId3"/>
            </a:endParaRPr>
          </a:p>
          <a:p>
            <a:r>
              <a:rPr lang="en-US" dirty="0">
                <a:hlinkClick r:id="rId3"/>
              </a:rPr>
              <a:t>R Markdown</a:t>
            </a:r>
            <a:endParaRPr lang="en-US" dirty="0"/>
          </a:p>
          <a:p>
            <a:r>
              <a:rPr lang="en-US" dirty="0" err="1"/>
              <a:t>tidyverse</a:t>
            </a:r>
            <a:r>
              <a:rPr lang="en-US" dirty="0"/>
              <a:t> package</a:t>
            </a:r>
          </a:p>
          <a:p>
            <a:r>
              <a:rPr lang="en-US" dirty="0" err="1"/>
              <a:t>tidytext</a:t>
            </a:r>
            <a:r>
              <a:rPr lang="en-US" dirty="0"/>
              <a:t> package</a:t>
            </a:r>
          </a:p>
          <a:p>
            <a:r>
              <a:rPr lang="en-US" dirty="0"/>
              <a:t>Text data</a:t>
            </a:r>
          </a:p>
          <a:p>
            <a:endParaRPr lang="en-US" dirty="0"/>
          </a:p>
        </p:txBody>
      </p:sp>
      <p:sp>
        <p:nvSpPr>
          <p:cNvPr id="4" name="Content Placeholder 3">
            <a:extLst>
              <a:ext uri="{FF2B5EF4-FFF2-40B4-BE49-F238E27FC236}">
                <a16:creationId xmlns:a16="http://schemas.microsoft.com/office/drawing/2014/main" id="{9CF57461-3B39-405F-B0EC-CF7B9C46B13A}"/>
              </a:ext>
            </a:extLst>
          </p:cNvPr>
          <p:cNvSpPr>
            <a:spLocks noGrp="1"/>
          </p:cNvSpPr>
          <p:nvPr>
            <p:ph idx="13"/>
          </p:nvPr>
        </p:nvSpPr>
        <p:spPr/>
        <p:txBody>
          <a:bodyPr>
            <a:normAutofit/>
          </a:bodyPr>
          <a:lstStyle/>
          <a:p>
            <a:pPr marL="0" indent="0">
              <a:buNone/>
            </a:pPr>
            <a:r>
              <a:rPr lang="en-US" b="1" dirty="0"/>
              <a:t>Webinar Materials</a:t>
            </a:r>
          </a:p>
          <a:p>
            <a:pPr>
              <a:buFont typeface="Calibri" panose="020F0502020204030204" pitchFamily="34" charset="0"/>
              <a:buChar char="-"/>
            </a:pPr>
            <a:r>
              <a:rPr lang="en-US" dirty="0"/>
              <a:t>code</a:t>
            </a:r>
          </a:p>
          <a:p>
            <a:pPr lvl="1">
              <a:buFont typeface="Calibri" panose="020F0502020204030204" pitchFamily="34" charset="0"/>
              <a:buChar char="-"/>
            </a:pPr>
            <a:r>
              <a:rPr lang="en-US" dirty="0"/>
              <a:t>sentiment-analysis-in-</a:t>
            </a:r>
            <a:r>
              <a:rPr lang="en-US" dirty="0" err="1"/>
              <a:t>r.Rmd</a:t>
            </a:r>
            <a:endParaRPr lang="en-US" dirty="0"/>
          </a:p>
          <a:p>
            <a:pPr>
              <a:buFont typeface="Calibri" panose="020F0502020204030204" pitchFamily="34" charset="0"/>
              <a:buChar char="-"/>
            </a:pPr>
            <a:r>
              <a:rPr lang="en-US" dirty="0"/>
              <a:t>data</a:t>
            </a:r>
          </a:p>
          <a:p>
            <a:pPr lvl="1">
              <a:buFont typeface="Calibri" panose="020F0502020204030204" pitchFamily="34" charset="0"/>
              <a:buChar char="-"/>
            </a:pPr>
            <a:r>
              <a:rPr lang="en-US" dirty="0"/>
              <a:t>uarizona_tweets.csv</a:t>
            </a:r>
          </a:p>
          <a:p>
            <a:pPr>
              <a:buFont typeface="Calibri" panose="020F0502020204030204" pitchFamily="34" charset="0"/>
              <a:buChar char="-"/>
            </a:pPr>
            <a:r>
              <a:rPr lang="en-US" dirty="0"/>
              <a:t>.here</a:t>
            </a:r>
          </a:p>
          <a:p>
            <a:pPr>
              <a:buFont typeface="Calibri" panose="020F0502020204030204" pitchFamily="34" charset="0"/>
              <a:buChar char="-"/>
            </a:pPr>
            <a:r>
              <a:rPr lang="en-US" dirty="0"/>
              <a:t>README.txt</a:t>
            </a:r>
          </a:p>
        </p:txBody>
      </p:sp>
    </p:spTree>
    <p:extLst>
      <p:ext uri="{BB962C8B-B14F-4D97-AF65-F5344CB8AC3E}">
        <p14:creationId xmlns:p14="http://schemas.microsoft.com/office/powerpoint/2010/main" val="172358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F694B-1E6A-4882-AFAA-48A23661854E}"/>
              </a:ext>
            </a:extLst>
          </p:cNvPr>
          <p:cNvSpPr>
            <a:spLocks noGrp="1"/>
          </p:cNvSpPr>
          <p:nvPr>
            <p:ph type="ctrTitle"/>
          </p:nvPr>
        </p:nvSpPr>
        <p:spPr/>
        <p:txBody>
          <a:bodyPr/>
          <a:lstStyle/>
          <a:p>
            <a:r>
              <a:rPr lang="en-US" dirty="0"/>
              <a:t>R</a:t>
            </a:r>
          </a:p>
        </p:txBody>
      </p:sp>
      <p:sp>
        <p:nvSpPr>
          <p:cNvPr id="6" name="Subtitle 5">
            <a:extLst>
              <a:ext uri="{FF2B5EF4-FFF2-40B4-BE49-F238E27FC236}">
                <a16:creationId xmlns:a16="http://schemas.microsoft.com/office/drawing/2014/main" id="{6C14EA6E-06F0-4AF9-BE04-A0F737BE80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677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4" name="Content Placeholder 3">
            <a:extLst>
              <a:ext uri="{FF2B5EF4-FFF2-40B4-BE49-F238E27FC236}">
                <a16:creationId xmlns:a16="http://schemas.microsoft.com/office/drawing/2014/main" id="{52303F54-0DC7-424C-8C1B-1FA08412280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p:txBody>
      </p:sp>
    </p:spTree>
    <p:extLst>
      <p:ext uri="{BB962C8B-B14F-4D97-AF65-F5344CB8AC3E}">
        <p14:creationId xmlns:p14="http://schemas.microsoft.com/office/powerpoint/2010/main" val="172212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a:xfrm>
            <a:off x="1058687" y="1241854"/>
            <a:ext cx="10062100" cy="3671522"/>
          </a:xfrm>
        </p:spPr>
        <p:txBody>
          <a:bodyPr/>
          <a:lstStyle/>
          <a:p>
            <a:r>
              <a:rPr lang="en-US" dirty="0"/>
              <a:t>Questions</a:t>
            </a:r>
            <a:br>
              <a:rPr lang="en-US" dirty="0"/>
            </a:br>
            <a:br>
              <a:rPr lang="en-US" dirty="0"/>
            </a:br>
            <a:r>
              <a:rPr lang="en-US" sz="3200" b="0" dirty="0">
                <a:solidFill>
                  <a:schemeClr val="bg1"/>
                </a:solidFill>
              </a:rPr>
              <a:t>Email: jaschilling@arizona.edu</a:t>
            </a:r>
            <a:br>
              <a:rPr lang="en-US" sz="3200" b="0" dirty="0">
                <a:solidFill>
                  <a:schemeClr val="bg1"/>
                </a:solidFill>
              </a:rPr>
            </a:br>
            <a:r>
              <a:rPr lang="en-US" sz="3200" b="0" dirty="0">
                <a:solidFill>
                  <a:schemeClr val="bg1"/>
                </a:solidFill>
              </a:rPr>
              <a:t>Twitter: @datasciencejenn</a:t>
            </a:r>
            <a:endParaRPr lang="en-US" b="0" dirty="0"/>
          </a:p>
        </p:txBody>
      </p:sp>
    </p:spTree>
    <p:extLst>
      <p:ext uri="{BB962C8B-B14F-4D97-AF65-F5344CB8AC3E}">
        <p14:creationId xmlns:p14="http://schemas.microsoft.com/office/powerpoint/2010/main" val="428999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Part 2 | October 22, 2021</a:t>
            </a:r>
          </a:p>
        </p:txBody>
      </p:sp>
    </p:spTree>
    <p:extLst>
      <p:ext uri="{BB962C8B-B14F-4D97-AF65-F5344CB8AC3E}">
        <p14:creationId xmlns:p14="http://schemas.microsoft.com/office/powerpoint/2010/main" val="37918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67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8607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2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Recap of previous session </a:t>
            </a:r>
          </a:p>
          <a:p>
            <a:r>
              <a:rPr lang="en-US" dirty="0"/>
              <a:t>Sentiment Analysis</a:t>
            </a:r>
          </a:p>
          <a:p>
            <a:r>
              <a:rPr lang="en-US" dirty="0"/>
              <a:t>Visualizing Results</a:t>
            </a:r>
          </a:p>
          <a:p>
            <a:r>
              <a:rPr lang="en-US" dirty="0"/>
              <a:t>Moving Beyond Words</a:t>
            </a:r>
          </a:p>
          <a:p>
            <a:r>
              <a:rPr lang="en-US" dirty="0"/>
              <a:t>Where to go from here </a:t>
            </a:r>
          </a:p>
          <a:p>
            <a:r>
              <a:rPr lang="en-US" dirty="0"/>
              <a:t>Questions</a:t>
            </a:r>
          </a:p>
        </p:txBody>
      </p:sp>
    </p:spTree>
    <p:extLst>
      <p:ext uri="{BB962C8B-B14F-4D97-AF65-F5344CB8AC3E}">
        <p14:creationId xmlns:p14="http://schemas.microsoft.com/office/powerpoint/2010/main" val="110562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Quick Recap</a:t>
            </a:r>
          </a:p>
        </p:txBody>
      </p:sp>
      <p:sp>
        <p:nvSpPr>
          <p:cNvPr id="4" name="Content Placeholder 3">
            <a:extLst>
              <a:ext uri="{FF2B5EF4-FFF2-40B4-BE49-F238E27FC236}">
                <a16:creationId xmlns:a16="http://schemas.microsoft.com/office/drawing/2014/main" id="{E7B66255-171E-4E31-8F2E-799A0AAD221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pPr marL="0" indent="0">
              <a:buNone/>
            </a:pPr>
            <a:endParaRPr lang="en-US" dirty="0"/>
          </a:p>
        </p:txBody>
      </p:sp>
    </p:spTree>
    <p:extLst>
      <p:ext uri="{BB962C8B-B14F-4D97-AF65-F5344CB8AC3E}">
        <p14:creationId xmlns:p14="http://schemas.microsoft.com/office/powerpoint/2010/main" val="1063841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20780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2424924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D5C2E-C162-4046-888B-BA20EE8A4573}"/>
              </a:ext>
            </a:extLst>
          </p:cNvPr>
          <p:cNvSpPr>
            <a:spLocks noGrp="1"/>
          </p:cNvSpPr>
          <p:nvPr>
            <p:ph type="ctrTitle"/>
          </p:nvPr>
        </p:nvSpPr>
        <p:spPr/>
        <p:txBody>
          <a:bodyPr/>
          <a:lstStyle/>
          <a:p>
            <a:r>
              <a:rPr lang="en-US" dirty="0"/>
              <a:t>R</a:t>
            </a:r>
          </a:p>
        </p:txBody>
      </p:sp>
      <p:sp>
        <p:nvSpPr>
          <p:cNvPr id="5" name="Subtitle 4">
            <a:extLst>
              <a:ext uri="{FF2B5EF4-FFF2-40B4-BE49-F238E27FC236}">
                <a16:creationId xmlns:a16="http://schemas.microsoft.com/office/drawing/2014/main" id="{914AFCD0-D048-4149-8426-E2892F0A2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456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568E-6A7C-412F-99C9-20C7929FFADE}"/>
              </a:ext>
            </a:extLst>
          </p:cNvPr>
          <p:cNvSpPr>
            <a:spLocks noGrp="1"/>
          </p:cNvSpPr>
          <p:nvPr>
            <p:ph type="ctrTitle"/>
          </p:nvPr>
        </p:nvSpPr>
        <p:spPr/>
        <p:txBody>
          <a:bodyPr>
            <a:normAutofit fontScale="90000"/>
          </a:bodyPr>
          <a:lstStyle/>
          <a:p>
            <a:r>
              <a:rPr lang="en-US" dirty="0"/>
              <a:t>What insights can be gained from text and sentiment analysis?</a:t>
            </a:r>
          </a:p>
        </p:txBody>
      </p:sp>
      <p:sp>
        <p:nvSpPr>
          <p:cNvPr id="5" name="Subtitle 4">
            <a:extLst>
              <a:ext uri="{FF2B5EF4-FFF2-40B4-BE49-F238E27FC236}">
                <a16:creationId xmlns:a16="http://schemas.microsoft.com/office/drawing/2014/main" id="{21983AF0-55D7-45A9-9464-4DB647757A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4649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5F6D-0132-40F6-B592-832E9063ACA9}"/>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C8DA7000-B6A7-4406-8D98-23B622F5378A}"/>
              </a:ext>
            </a:extLst>
          </p:cNvPr>
          <p:cNvPicPr>
            <a:picLocks noChangeAspect="1"/>
          </p:cNvPicPr>
          <p:nvPr/>
        </p:nvPicPr>
        <p:blipFill>
          <a:blip r:embed="rId3"/>
          <a:stretch>
            <a:fillRect/>
          </a:stretch>
        </p:blipFill>
        <p:spPr>
          <a:xfrm>
            <a:off x="661395" y="1287108"/>
            <a:ext cx="5756828" cy="5029200"/>
          </a:xfrm>
          <a:prstGeom prst="rect">
            <a:avLst/>
          </a:prstGeom>
        </p:spPr>
      </p:pic>
      <p:pic>
        <p:nvPicPr>
          <p:cNvPr id="7" name="Picture 6">
            <a:extLst>
              <a:ext uri="{FF2B5EF4-FFF2-40B4-BE49-F238E27FC236}">
                <a16:creationId xmlns:a16="http://schemas.microsoft.com/office/drawing/2014/main" id="{AF7E185D-48F0-499E-B128-02F0A86EB4EC}"/>
              </a:ext>
            </a:extLst>
          </p:cNvPr>
          <p:cNvPicPr>
            <a:picLocks noChangeAspect="1"/>
          </p:cNvPicPr>
          <p:nvPr/>
        </p:nvPicPr>
        <p:blipFill>
          <a:blip r:embed="rId4"/>
          <a:stretch>
            <a:fillRect/>
          </a:stretch>
        </p:blipFill>
        <p:spPr>
          <a:xfrm>
            <a:off x="7079618" y="1297594"/>
            <a:ext cx="4450987" cy="5018714"/>
          </a:xfrm>
          <a:prstGeom prst="rect">
            <a:avLst/>
          </a:prstGeom>
        </p:spPr>
      </p:pic>
    </p:spTree>
    <p:extLst>
      <p:ext uri="{BB962C8B-B14F-4D97-AF65-F5344CB8AC3E}">
        <p14:creationId xmlns:p14="http://schemas.microsoft.com/office/powerpoint/2010/main" val="289252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Where to go next</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r>
              <a:rPr lang="en-US" dirty="0"/>
              <a:t>Try out a text analysis of your own. </a:t>
            </a:r>
          </a:p>
          <a:p>
            <a:r>
              <a:rPr lang="en-US" dirty="0"/>
              <a:t>Review </a:t>
            </a:r>
            <a:r>
              <a:rPr lang="en-US" i="1" dirty="0"/>
              <a:t>Text Mining with R </a:t>
            </a:r>
            <a:r>
              <a:rPr lang="en-US" dirty="0"/>
              <a:t>by Julia </a:t>
            </a:r>
            <a:r>
              <a:rPr lang="en-US" dirty="0" err="1"/>
              <a:t>Silge</a:t>
            </a:r>
            <a:r>
              <a:rPr lang="en-US" dirty="0"/>
              <a:t> and David Robinson</a:t>
            </a:r>
          </a:p>
          <a:p>
            <a:pPr lvl="1"/>
            <a:r>
              <a:rPr lang="en-US" dirty="0">
                <a:hlinkClick r:id="rId3"/>
              </a:rPr>
              <a:t>https://www.tidytextmining.com/index.html</a:t>
            </a:r>
            <a:r>
              <a:rPr lang="en-US" dirty="0"/>
              <a:t> </a:t>
            </a:r>
          </a:p>
          <a:p>
            <a:endParaRPr lang="en-US" dirty="0"/>
          </a:p>
        </p:txBody>
      </p:sp>
    </p:spTree>
    <p:extLst>
      <p:ext uri="{BB962C8B-B14F-4D97-AF65-F5344CB8AC3E}">
        <p14:creationId xmlns:p14="http://schemas.microsoft.com/office/powerpoint/2010/main" val="25430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5" name="Content Placeholder 4">
            <a:extLst>
              <a:ext uri="{FF2B5EF4-FFF2-40B4-BE49-F238E27FC236}">
                <a16:creationId xmlns:a16="http://schemas.microsoft.com/office/drawing/2014/main" id="{ACA1CE19-A37A-4A21-B36B-667FA4DF6063}"/>
              </a:ext>
            </a:extLst>
          </p:cNvPr>
          <p:cNvSpPr>
            <a:spLocks noGrp="1"/>
          </p:cNvSpPr>
          <p:nvPr>
            <p:ph idx="1"/>
          </p:nvPr>
        </p:nvSpPr>
        <p:spPr/>
        <p:txBody>
          <a:bodyPr/>
          <a:lstStyle/>
          <a:p>
            <a:r>
              <a:rPr lang="en-US" dirty="0"/>
              <a:t>Sentiment Analysis</a:t>
            </a:r>
          </a:p>
          <a:p>
            <a:r>
              <a:rPr lang="en-US" dirty="0"/>
              <a:t>Visualizing Results</a:t>
            </a:r>
          </a:p>
          <a:p>
            <a:r>
              <a:rPr lang="en-US" dirty="0"/>
              <a:t>Moving Beyond Words</a:t>
            </a:r>
          </a:p>
          <a:p>
            <a:r>
              <a:rPr lang="en-US" dirty="0"/>
              <a:t>Where to go from here </a:t>
            </a:r>
          </a:p>
        </p:txBody>
      </p:sp>
    </p:spTree>
    <p:extLst>
      <p:ext uri="{BB962C8B-B14F-4D97-AF65-F5344CB8AC3E}">
        <p14:creationId xmlns:p14="http://schemas.microsoft.com/office/powerpoint/2010/main" val="182398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a:xfrm>
            <a:off x="1058687" y="1241854"/>
            <a:ext cx="10062100" cy="3671522"/>
          </a:xfrm>
        </p:spPr>
        <p:txBody>
          <a:bodyPr/>
          <a:lstStyle/>
          <a:p>
            <a:r>
              <a:rPr lang="en-US" dirty="0"/>
              <a:t>Questions</a:t>
            </a:r>
            <a:br>
              <a:rPr lang="en-US" dirty="0"/>
            </a:br>
            <a:br>
              <a:rPr lang="en-US" dirty="0"/>
            </a:br>
            <a:r>
              <a:rPr lang="en-US" sz="3200" b="0" dirty="0">
                <a:solidFill>
                  <a:schemeClr val="bg1"/>
                </a:solidFill>
              </a:rPr>
              <a:t>Email: jaschilling@arizona.edu</a:t>
            </a:r>
            <a:br>
              <a:rPr lang="en-US" sz="3200" b="0" dirty="0">
                <a:solidFill>
                  <a:schemeClr val="bg1"/>
                </a:solidFill>
              </a:rPr>
            </a:br>
            <a:r>
              <a:rPr lang="en-US" sz="3200" b="0" dirty="0">
                <a:solidFill>
                  <a:schemeClr val="bg1"/>
                </a:solidFill>
              </a:rPr>
              <a:t>Twitter: @datasciencejenn</a:t>
            </a:r>
            <a:endParaRPr lang="en-US" b="0" dirty="0"/>
          </a:p>
        </p:txBody>
      </p:sp>
    </p:spTree>
    <p:extLst>
      <p:ext uri="{BB962C8B-B14F-4D97-AF65-F5344CB8AC3E}">
        <p14:creationId xmlns:p14="http://schemas.microsoft.com/office/powerpoint/2010/main" val="4251848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p:txBody>
          <a:bodyPr>
            <a:normAutofit/>
          </a:bodyPr>
          <a:lstStyle/>
          <a:p>
            <a:pPr marL="0" indent="0">
              <a:buNone/>
            </a:pPr>
            <a:r>
              <a:rPr lang="en-US" sz="2400" dirty="0" err="1">
                <a:effectLst/>
              </a:rPr>
              <a:t>Silge</a:t>
            </a:r>
            <a:r>
              <a:rPr lang="en-US" sz="2400" dirty="0">
                <a:effectLst/>
              </a:rPr>
              <a:t>, J., &amp; Robinson, D. (2017). </a:t>
            </a:r>
            <a:r>
              <a:rPr lang="en-US" sz="2400" i="1" dirty="0">
                <a:effectLst/>
              </a:rPr>
              <a:t>Text mining with R: A tidy approach</a:t>
            </a:r>
            <a:r>
              <a:rPr lang="en-US" sz="2400" dirty="0">
                <a:effectLst/>
              </a:rPr>
              <a:t>. O'Reilly Media.</a:t>
            </a:r>
          </a:p>
          <a:p>
            <a:pPr marL="0" indent="0">
              <a:buNone/>
            </a:pPr>
            <a:endParaRPr lang="en-US" sz="2400" dirty="0">
              <a:effectLst/>
            </a:endParaRPr>
          </a:p>
          <a:p>
            <a:pPr marL="0" indent="0">
              <a:buNone/>
            </a:pPr>
            <a:r>
              <a:rPr lang="en-US" sz="2400" dirty="0" err="1">
                <a:effectLst/>
              </a:rPr>
              <a:t>Silge</a:t>
            </a:r>
            <a:r>
              <a:rPr lang="en-US" sz="2400" dirty="0">
                <a:effectLst/>
              </a:rPr>
              <a:t>, J., &amp;amp; Robinson, D. (2021, April 10). Introduction to </a:t>
            </a:r>
            <a:r>
              <a:rPr lang="en-US" sz="2400" dirty="0" err="1">
                <a:effectLst/>
              </a:rPr>
              <a:t>tidytext</a:t>
            </a:r>
            <a:r>
              <a:rPr lang="en-US" sz="2400" dirty="0">
                <a:effectLst/>
              </a:rPr>
              <a:t>. Retrieved September 28, 2021, from https://cran.r-project.org/web/packages/tidytext/vignettes/tidytext.html. </a:t>
            </a:r>
          </a:p>
        </p:txBody>
      </p:sp>
    </p:spTree>
    <p:extLst>
      <p:ext uri="{BB962C8B-B14F-4D97-AF65-F5344CB8AC3E}">
        <p14:creationId xmlns:p14="http://schemas.microsoft.com/office/powerpoint/2010/main" val="35188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2654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1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r>
              <a:rPr lang="en-US" dirty="0"/>
              <a:t>Questions</a:t>
            </a:r>
          </a:p>
        </p:txBody>
      </p:sp>
    </p:spTree>
    <p:extLst>
      <p:ext uri="{BB962C8B-B14F-4D97-AF65-F5344CB8AC3E}">
        <p14:creationId xmlns:p14="http://schemas.microsoft.com/office/powerpoint/2010/main" val="19167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C8D-C7C5-44B9-B201-1F96B16478C5}"/>
              </a:ext>
            </a:extLst>
          </p:cNvPr>
          <p:cNvSpPr>
            <a:spLocks noGrp="1"/>
          </p:cNvSpPr>
          <p:nvPr>
            <p:ph type="ctrTitle"/>
          </p:nvPr>
        </p:nvSpPr>
        <p:spPr/>
        <p:txBody>
          <a:bodyPr/>
          <a:lstStyle/>
          <a:p>
            <a:r>
              <a:rPr lang="en-US" dirty="0"/>
              <a:t>What is text analysis?</a:t>
            </a:r>
          </a:p>
        </p:txBody>
      </p:sp>
      <p:sp>
        <p:nvSpPr>
          <p:cNvPr id="4" name="Subtitle 3">
            <a:extLst>
              <a:ext uri="{FF2B5EF4-FFF2-40B4-BE49-F238E27FC236}">
                <a16:creationId xmlns:a16="http://schemas.microsoft.com/office/drawing/2014/main" id="{A4895290-8209-4102-B8F4-2A8AD83C8F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20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DD11-BDBF-4438-A86A-88C077BFDD6A}"/>
              </a:ext>
            </a:extLst>
          </p:cNvPr>
          <p:cNvSpPr>
            <a:spLocks noGrp="1"/>
          </p:cNvSpPr>
          <p:nvPr>
            <p:ph type="ctrTitle"/>
          </p:nvPr>
        </p:nvSpPr>
        <p:spPr/>
        <p:txBody>
          <a:bodyPr/>
          <a:lstStyle/>
          <a:p>
            <a:r>
              <a:rPr lang="en-US" dirty="0"/>
              <a:t>What is sentiment analysis?</a:t>
            </a:r>
          </a:p>
        </p:txBody>
      </p:sp>
      <p:sp>
        <p:nvSpPr>
          <p:cNvPr id="4" name="Subtitle 3">
            <a:extLst>
              <a:ext uri="{FF2B5EF4-FFF2-40B4-BE49-F238E27FC236}">
                <a16:creationId xmlns:a16="http://schemas.microsoft.com/office/drawing/2014/main" id="{9899B9B8-42D3-420C-B136-760653B0EA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41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A0B0-4B45-43E2-8946-767BD898F096}"/>
              </a:ext>
            </a:extLst>
          </p:cNvPr>
          <p:cNvSpPr>
            <a:spLocks noGrp="1"/>
          </p:cNvSpPr>
          <p:nvPr>
            <p:ph type="ctrTitle"/>
          </p:nvPr>
        </p:nvSpPr>
        <p:spPr/>
        <p:txBody>
          <a:bodyPr/>
          <a:lstStyle/>
          <a:p>
            <a:r>
              <a:rPr lang="en-US" dirty="0"/>
              <a:t>Why is it useful?</a:t>
            </a:r>
          </a:p>
        </p:txBody>
      </p:sp>
      <p:sp>
        <p:nvSpPr>
          <p:cNvPr id="3" name="Content Placeholder 2">
            <a:extLst>
              <a:ext uri="{FF2B5EF4-FFF2-40B4-BE49-F238E27FC236}">
                <a16:creationId xmlns:a16="http://schemas.microsoft.com/office/drawing/2014/main" id="{8CC0829B-D692-4887-BF13-96FB84145A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69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36698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3685208553"/>
      </p:ext>
    </p:extLst>
  </p:cSld>
  <p:clrMapOvr>
    <a:masterClrMapping/>
  </p:clrMapOvr>
</p:sld>
</file>

<file path=ppt/theme/theme1.xml><?xml version="1.0" encoding="utf-8"?>
<a:theme xmlns:a="http://schemas.openxmlformats.org/drawingml/2006/main" name="1_Office Theme">
  <a:themeElements>
    <a:clrScheme name="Custom 1">
      <a:dk1>
        <a:srgbClr val="002045"/>
      </a:dk1>
      <a:lt1>
        <a:srgbClr val="FFFFFF"/>
      </a:lt1>
      <a:dk2>
        <a:srgbClr val="002045"/>
      </a:dk2>
      <a:lt2>
        <a:srgbClr val="FFFFFF"/>
      </a:lt2>
      <a:accent1>
        <a:srgbClr val="2C7F93"/>
      </a:accent1>
      <a:accent2>
        <a:srgbClr val="59DCE3"/>
      </a:accent2>
      <a:accent3>
        <a:srgbClr val="E5E036"/>
      </a:accent3>
      <a:accent4>
        <a:srgbClr val="F75C45"/>
      </a:accent4>
      <a:accent5>
        <a:srgbClr val="0C2244"/>
      </a:accent5>
      <a:accent6>
        <a:srgbClr val="939598"/>
      </a:accent6>
      <a:hlink>
        <a:srgbClr val="58DBE2"/>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TotalTime>
  <Words>2642</Words>
  <Application>Microsoft Office PowerPoint</Application>
  <PresentationFormat>Widescreen</PresentationFormat>
  <Paragraphs>184</Paragraphs>
  <Slides>27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Slack-Lato</vt:lpstr>
      <vt:lpstr>1_Office Theme</vt:lpstr>
      <vt:lpstr>Sentiment Analysis in R</vt:lpstr>
      <vt:lpstr>Hello!</vt:lpstr>
      <vt:lpstr>Learning Outcomes</vt:lpstr>
      <vt:lpstr>Day 1 Agenda</vt:lpstr>
      <vt:lpstr>What is text analysis?</vt:lpstr>
      <vt:lpstr>What is sentiment analysis?</vt:lpstr>
      <vt:lpstr>Why is it useful?</vt:lpstr>
      <vt:lpstr>Terminology</vt:lpstr>
      <vt:lpstr>PowerPoint Presentation</vt:lpstr>
      <vt:lpstr>R Setup</vt:lpstr>
      <vt:lpstr>R</vt:lpstr>
      <vt:lpstr>What did we learn today?</vt:lpstr>
      <vt:lpstr>Questions  Email: jaschilling@arizona.edu Twitter: @datasciencejenn</vt:lpstr>
      <vt:lpstr>Sentiment Analysis in R</vt:lpstr>
      <vt:lpstr>Hello!</vt:lpstr>
      <vt:lpstr>Learning Outcomes</vt:lpstr>
      <vt:lpstr>Day 2 Agenda</vt:lpstr>
      <vt:lpstr>Quick Recap</vt:lpstr>
      <vt:lpstr>Terminology</vt:lpstr>
      <vt:lpstr>PowerPoint Presentation</vt:lpstr>
      <vt:lpstr>R</vt:lpstr>
      <vt:lpstr>What insights can be gained from text and sentiment analysis?</vt:lpstr>
      <vt:lpstr>Example</vt:lpstr>
      <vt:lpstr>Where to go next</vt:lpstr>
      <vt:lpstr>What did we learn today?</vt:lpstr>
      <vt:lpstr>Questions  Email: jaschilling@arizona.edu Twitter: @datasciencejenn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R</dc:title>
  <dc:creator>Schilling, Jenn - (jaschilling)</dc:creator>
  <cp:lastModifiedBy>Schilling, Jenn - (jaschilling)</cp:lastModifiedBy>
  <cp:revision>137</cp:revision>
  <dcterms:created xsi:type="dcterms:W3CDTF">2021-03-06T21:07:36Z</dcterms:created>
  <dcterms:modified xsi:type="dcterms:W3CDTF">2021-10-20T18:48:14Z</dcterms:modified>
</cp:coreProperties>
</file>