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44" r:id="rId2"/>
    <p:sldId id="263" r:id="rId3"/>
    <p:sldId id="261" r:id="rId4"/>
    <p:sldId id="349" r:id="rId5"/>
    <p:sldId id="350" r:id="rId6"/>
    <p:sldId id="351" r:id="rId7"/>
    <p:sldId id="352" r:id="rId8"/>
    <p:sldId id="262" r:id="rId9"/>
    <p:sldId id="269" r:id="rId10"/>
    <p:sldId id="346" r:id="rId11"/>
    <p:sldId id="345" r:id="rId12"/>
    <p:sldId id="284" r:id="rId13"/>
    <p:sldId id="348" r:id="rId14"/>
    <p:sldId id="286" r:id="rId15"/>
    <p:sldId id="353" r:id="rId16"/>
    <p:sldId id="291" r:id="rId17"/>
    <p:sldId id="342" r:id="rId18"/>
    <p:sldId id="347" r:id="rId19"/>
    <p:sldId id="3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69800" autoAdjust="0"/>
  </p:normalViewPr>
  <p:slideViewPr>
    <p:cSldViewPr snapToGrid="0">
      <p:cViewPr varScale="1">
        <p:scale>
          <a:sx n="79" d="100"/>
          <a:sy n="79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D064E-05FC-4E18-9D0C-A4994F368CA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A7C7-CA8D-4C49-BCFB-55E6C52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Your notes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5BBCB-F412-3A49-8ADF-0FEE62D95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87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Day 1 of the Sentiment Analysis in R webinar. I’m Jenn Schilling, my pronouns are she/her/hers, and I am so happy you’re here. I am a senior data analyst at the University of Arizona, and an adjunct faculty member at the College for Creative Studies where I teach graduate classes on data visualization. Thank you for being here, and I hope you will find this webinar beneficial. Before I begin, I would like acknowledge that I am on the </a:t>
            </a:r>
            <a:r>
              <a:rPr lang="en-US" b="0" i="0" dirty="0">
                <a:solidFill>
                  <a:srgbClr val="403635"/>
                </a:solidFill>
                <a:effectLst/>
                <a:latin typeface="MiloWeb"/>
              </a:rPr>
              <a:t>ancestral lands of the Tohono O'odham and Pascua Yaqui nations, indigenous peoples who have occupied this land since time immemorial. </a:t>
            </a:r>
          </a:p>
          <a:p>
            <a:endParaRPr lang="en-US" b="0" i="0" dirty="0">
              <a:solidFill>
                <a:srgbClr val="403635"/>
              </a:solidFill>
              <a:effectLst/>
              <a:latin typeface="MiloWeb"/>
            </a:endParaRPr>
          </a:p>
          <a:p>
            <a:r>
              <a:rPr lang="en-US" b="0" i="0" dirty="0">
                <a:solidFill>
                  <a:srgbClr val="403635"/>
                </a:solidFill>
                <a:effectLst/>
                <a:latin typeface="MiloWeb"/>
              </a:rPr>
              <a:t>Territory acknowledgements are one small part of disrupting and dismantling colonial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6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outcomes of this webinar are that participants will be able to prepare data for a text analysis, conduct text mining, and complete a sentiment analysis in 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Your notes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C5BBCB-F412-3A49-8ADF-0FEE62D95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41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 to Day 2 of the Data Visualization in R webinar. It is an honor and a joy to be with you today. Here’s today’s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outcomes of this webinar are that participants will be able to prepare data for a text analysis, conduct text mining, and complete a sentiment analysis in 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recap from yesterday. We covered some principles of data visualization, including the pre-attentive attributes, gestalt principles, and Alberto Cairo’s five qualities of effective data visualization. We then briefly covered tidy data and some motivation for using R and ggplot2. We learned how to make a basic scatterplot in R and then we went over how to make a line graph and add labels to it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0A7C7-CA8D-4C49-BCFB-55E6C5267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rgbClr val="002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IR">
            <a:extLst>
              <a:ext uri="{FF2B5EF4-FFF2-40B4-BE49-F238E27FC236}">
                <a16:creationId xmlns:a16="http://schemas.microsoft.com/office/drawing/2014/main" id="{CCE145F4-7517-E94E-97D3-33C9E1C53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6821" y="608516"/>
            <a:ext cx="1131724" cy="4805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7F49E3-3ECC-B548-9ECA-B55485ED4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8687" y="1241854"/>
            <a:ext cx="10062100" cy="2252589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rgbClr val="E5E135"/>
                </a:solidFill>
                <a:latin typeface="+mn-lt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AB37339-8F69-CF44-B0DD-6158C6794F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1012" y="3769541"/>
            <a:ext cx="6248010" cy="1672542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Subhead Here</a:t>
            </a:r>
          </a:p>
        </p:txBody>
      </p:sp>
    </p:spTree>
    <p:extLst>
      <p:ext uri="{BB962C8B-B14F-4D97-AF65-F5344CB8AC3E}">
        <p14:creationId xmlns:p14="http://schemas.microsoft.com/office/powerpoint/2010/main" val="36027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rgbClr val="002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E9328-B6C1-F74E-93DF-A2BCE3AD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8B90-FA89-8B42-8F26-E812FD9CC8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9150" y="1550988"/>
            <a:ext cx="10518775" cy="4033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8" name="Picture 7" descr="AIR">
            <a:extLst>
              <a:ext uri="{FF2B5EF4-FFF2-40B4-BE49-F238E27FC236}">
                <a16:creationId xmlns:a16="http://schemas.microsoft.com/office/drawing/2014/main" id="{BF9CBFA7-B46F-8949-817D-8C9DBDD740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8208" y="6108192"/>
            <a:ext cx="960120" cy="4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bg>
      <p:bgPr>
        <a:solidFill>
          <a:srgbClr val="00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E9328-B6C1-F74E-93DF-A2BCE3AD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8B90-FA89-8B42-8F26-E812FD9CC8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9150" y="1550988"/>
            <a:ext cx="10518775" cy="4033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Insert Text Here</a:t>
            </a:r>
          </a:p>
        </p:txBody>
      </p:sp>
      <p:pic>
        <p:nvPicPr>
          <p:cNvPr id="8" name="Picture 7" descr="AIR">
            <a:extLst>
              <a:ext uri="{FF2B5EF4-FFF2-40B4-BE49-F238E27FC236}">
                <a16:creationId xmlns:a16="http://schemas.microsoft.com/office/drawing/2014/main" id="{BF9CBFA7-B46F-8949-817D-8C9DBDD740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8208" y="6108192"/>
            <a:ext cx="960120" cy="4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rgbClr val="00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726043-5855-864B-B68D-1285AEDE5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19" y="2130914"/>
            <a:ext cx="7948896" cy="2853068"/>
          </a:xfrm>
        </p:spPr>
        <p:txBody>
          <a:bodyPr>
            <a:normAutofit/>
          </a:bodyPr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pic>
        <p:nvPicPr>
          <p:cNvPr id="11" name="Picture 10" descr="AIR">
            <a:extLst>
              <a:ext uri="{FF2B5EF4-FFF2-40B4-BE49-F238E27FC236}">
                <a16:creationId xmlns:a16="http://schemas.microsoft.com/office/drawing/2014/main" id="{458FBFE0-AB0C-3446-B412-C5A596332D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8208" y="6108192"/>
            <a:ext cx="960120" cy="4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E9328-B6C1-F74E-93DF-A2BCE3AD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8B90-FA89-8B42-8F26-E812FD9CC8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9150" y="1550988"/>
            <a:ext cx="10518775" cy="4033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14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8" name="Picture 7" descr="AIR">
            <a:extLst>
              <a:ext uri="{FF2B5EF4-FFF2-40B4-BE49-F238E27FC236}">
                <a16:creationId xmlns:a16="http://schemas.microsoft.com/office/drawing/2014/main" id="{BF9CBFA7-B46F-8949-817D-8C9DBDD740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8208" y="6108192"/>
            <a:ext cx="960120" cy="417910"/>
          </a:xfrm>
          <a:prstGeom prst="rect">
            <a:avLst/>
          </a:prstGeom>
        </p:spPr>
      </p:pic>
      <p:pic>
        <p:nvPicPr>
          <p:cNvPr id="5" name="Picture 4" descr="AIR">
            <a:extLst>
              <a:ext uri="{FF2B5EF4-FFF2-40B4-BE49-F238E27FC236}">
                <a16:creationId xmlns:a16="http://schemas.microsoft.com/office/drawing/2014/main" id="{5E2CE73A-0329-4F4A-B09C-2AFD0D4BAD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09662" y="6103783"/>
            <a:ext cx="963238" cy="4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0DD76E-8D07-AD47-AEB2-15C855816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9479" y="0"/>
            <a:ext cx="609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F2FAE-30D3-AA4D-BC8F-4AF33B37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46" y="411619"/>
            <a:ext cx="10743254" cy="10607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ection 1 Header">
            <a:extLst>
              <a:ext uri="{FF2B5EF4-FFF2-40B4-BE49-F238E27FC236}">
                <a16:creationId xmlns:a16="http://schemas.microsoft.com/office/drawing/2014/main" id="{7101C711-08C4-8B40-8040-043E3C34DF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546" y="1515143"/>
            <a:ext cx="4954885" cy="533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Basic Knowledge of Process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5A66E-DC4E-5A43-A13D-3A3A4677F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950" y="2096951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E89A3236-6F55-F74C-8F4C-2FA496AF468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37359" y="2364138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Knowing the institutional mission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1DC342-D7D2-D44B-9F66-D5A40C1097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0546" y="2984673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473AAA15-64C0-EF4C-AE95-344CBBF690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37359" y="3213665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Ability to develop a clear purpose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48AF855-1613-B04C-8BC9-4074C7739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546" y="3881894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8AC8DE67-A1F7-FA43-B4F7-1B503D6EC9B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37359" y="4057649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Ability to develop measurable learning outcomes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166D6CB-67A7-B346-A6AA-7E85182E73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0546" y="4779115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5CD69D9-3856-8548-A20B-DA279F663F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7359" y="4897133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Ability to articulate a feasible and consistent plan and skills to carry out the plan</a:t>
            </a:r>
          </a:p>
        </p:txBody>
      </p:sp>
      <p:sp>
        <p:nvSpPr>
          <p:cNvPr id="15" name="Section 2 Header">
            <a:extLst>
              <a:ext uri="{FF2B5EF4-FFF2-40B4-BE49-F238E27FC236}">
                <a16:creationId xmlns:a16="http://schemas.microsoft.com/office/drawing/2014/main" id="{4CF78AE8-38A7-1C4C-ABAC-F82626D0C2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18287" y="1515143"/>
            <a:ext cx="4925736" cy="533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Interpersonal Skills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C293214-F581-324F-8958-2A5FACC8D0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23691" y="2096951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DB7F84C-34E9-814C-930E-2FDC1B38A4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15951" y="2364138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Knowing the institutional mission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99C731B-1ED0-F046-B1D1-9D1F4D043B1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8287" y="2984673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00EA7DC9-80C0-424C-BFD4-EC1437C349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415951" y="3213665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Ability to develop a clear purpose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21125-A5C4-6249-AA0D-793CD48F62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18287" y="3881894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5E84FE30-43AE-F04C-B0A3-A6AE9FA6CB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415951" y="4057649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Ability to develop measurable learning outcomes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55D2065-736E-F941-B551-98A596414E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8287" y="4779115"/>
            <a:ext cx="850900" cy="847311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rgbClr val="F85C44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951D9BA6-C3C9-3D45-A0E5-F4651AD2E1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15951" y="4897133"/>
            <a:ext cx="4028072" cy="67938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Ability to articulate a feasible and consistent plan and skills to carry out the plan</a:t>
            </a:r>
          </a:p>
        </p:txBody>
      </p:sp>
      <p:pic>
        <p:nvPicPr>
          <p:cNvPr id="36" name="Picture 35" descr="AIR">
            <a:extLst>
              <a:ext uri="{FF2B5EF4-FFF2-40B4-BE49-F238E27FC236}">
                <a16:creationId xmlns:a16="http://schemas.microsoft.com/office/drawing/2014/main" id="{0FD70B2E-49A0-7947-A477-483AAECAFA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662" y="6103783"/>
            <a:ext cx="963238" cy="4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2873-41B8-4344-BBCD-3AF680B6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46F2-E50A-4A52-9BD0-D6CE0A88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D275-F924-48BC-A949-84C5E4D6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7A96-7105-44AE-B9F0-3BA74D06A5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3A1E-5C21-4908-96D0-09D899B4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C029-E0E7-4AD4-9250-E4BBDFE9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A55A-18D4-410A-9B8A-4F157943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23A8-A10F-438D-B66A-154A0184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B05E-9AAC-45B8-9A6F-799B1543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6E29-3B2B-4866-B093-53BF878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7A96-7105-44AE-B9F0-3BA74D06A5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603E-8E3B-4566-BF1D-A1207B8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FD09-4E9A-407F-A517-4ABD6D35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A55A-18D4-410A-9B8A-4F15794384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IR">
            <a:extLst>
              <a:ext uri="{FF2B5EF4-FFF2-40B4-BE49-F238E27FC236}">
                <a16:creationId xmlns:a16="http://schemas.microsoft.com/office/drawing/2014/main" id="{BFCA5D51-CB5D-494E-BC3C-8349154886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662" y="6103783"/>
            <a:ext cx="963238" cy="4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23A8-A10F-438D-B66A-154A0184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B05E-9AAC-45B8-9A6F-799B154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6E29-3B2B-4866-B093-53BF878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7A96-7105-44AE-B9F0-3BA74D06A5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603E-8E3B-4566-BF1D-A1207B8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FD09-4E9A-407F-A517-4ABD6D35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A55A-18D4-410A-9B8A-4F15794384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IR">
            <a:extLst>
              <a:ext uri="{FF2B5EF4-FFF2-40B4-BE49-F238E27FC236}">
                <a16:creationId xmlns:a16="http://schemas.microsoft.com/office/drawing/2014/main" id="{BFCA5D51-CB5D-494E-BC3C-8349154886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662" y="6103783"/>
            <a:ext cx="963238" cy="419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B0841D-3DAF-41F2-9918-6AE0685CF8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49807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2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D34E0-C3B9-6548-8457-1AC65B6C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619"/>
            <a:ext cx="10515600" cy="1060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D83E7-3C9E-E946-BDF9-5CA78FB7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2F6D-47EF-7542-BD03-00201226E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8839-423C-1541-BA9A-A38B5B6A10D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921A-1B8A-6445-82B7-CF0EEBC6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1E64-9273-8A40-8226-73C44E35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C938-4E89-CE4C-9B47-D3C6AB3E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98E96C-64BE-FC49-848F-A8C5DFBE2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A3654-1A1B-7749-B5C0-2D9829A8F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 Schilling</a:t>
            </a:r>
          </a:p>
          <a:p>
            <a:r>
              <a:rPr lang="en-US" dirty="0"/>
              <a:t>October 20, 2021</a:t>
            </a:r>
          </a:p>
        </p:txBody>
      </p:sp>
    </p:spTree>
    <p:extLst>
      <p:ext uri="{BB962C8B-B14F-4D97-AF65-F5344CB8AC3E}">
        <p14:creationId xmlns:p14="http://schemas.microsoft.com/office/powerpoint/2010/main" val="33021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A4B02-4000-49F6-A883-1F84DEF62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999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98E96C-64BE-FC49-848F-A8C5DFBE2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A3654-1A1B-7749-B5C0-2D9829A8F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 Schilling</a:t>
            </a:r>
          </a:p>
          <a:p>
            <a:r>
              <a:rPr lang="en-US" dirty="0"/>
              <a:t>October 22, 2021</a:t>
            </a:r>
          </a:p>
        </p:txBody>
      </p:sp>
    </p:spTree>
    <p:extLst>
      <p:ext uri="{BB962C8B-B14F-4D97-AF65-F5344CB8AC3E}">
        <p14:creationId xmlns:p14="http://schemas.microsoft.com/office/powerpoint/2010/main" val="379187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C117-54AE-4231-8219-69E3526E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Day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0CD9-D632-4B6B-BF3C-73302529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Recap of previous session </a:t>
            </a:r>
          </a:p>
          <a:p>
            <a:r>
              <a:rPr lang="en-US" dirty="0"/>
              <a:t>Evaluating Sentiment</a:t>
            </a:r>
          </a:p>
          <a:p>
            <a:r>
              <a:rPr lang="en-US" dirty="0"/>
              <a:t>Visualizing Results</a:t>
            </a:r>
          </a:p>
          <a:p>
            <a:r>
              <a:rPr lang="en-US" dirty="0"/>
              <a:t>Moving Beyond Words</a:t>
            </a:r>
          </a:p>
          <a:p>
            <a:r>
              <a:rPr lang="en-US" dirty="0"/>
              <a:t>Where to go from here 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0562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413-5848-4FF9-90FF-F4D1B37E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A98A-E3CA-4E30-9B3F-09E95F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Prepare data for a text analysis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text mining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sentiment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8607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413-5848-4FF9-90FF-F4D1B37E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A98A-E3CA-4E30-9B3F-09E95F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4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568E-6A7C-412F-99C9-20C7929F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insights can be gained from text and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DB23-05E2-4531-A642-95D222FF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413-5848-4FF9-90FF-F4D1B37E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Where to go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A98A-E3CA-4E30-9B3F-09E95F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Experiment with the provided code and data sources. </a:t>
            </a:r>
          </a:p>
          <a:p>
            <a:pPr marL="0" indent="0">
              <a:buNone/>
            </a:pPr>
            <a:r>
              <a:rPr lang="en-US" dirty="0"/>
              <a:t>Some Resources:</a:t>
            </a:r>
            <a:endParaRPr lang="en-US" dirty="0">
              <a:hlinkClick r:id="rId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88A-4824-4A29-ADD9-8CFCC321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What did we learn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9E42-4D8E-43A2-BF12-9FC55D3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A4B02-4000-49F6-A883-1F84DEF62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9335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88A-4824-4A29-ADD9-8CFCC321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9E42-4D8E-43A2-BF12-9FC55D3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82981"/>
            <a:ext cx="990490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8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1AFD-598D-4189-9E4F-06066EAE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07C5-255A-4920-A3C4-C80C128A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53331"/>
            <a:ext cx="4980709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Jenn Schilling</a:t>
            </a:r>
          </a:p>
          <a:p>
            <a:pPr marL="0" indent="0">
              <a:buNone/>
            </a:pPr>
            <a:r>
              <a:rPr lang="en-US" sz="2000" dirty="0"/>
              <a:t>she/her/hers</a:t>
            </a:r>
          </a:p>
          <a:p>
            <a:pPr marL="0" indent="0">
              <a:buNone/>
            </a:pPr>
            <a:r>
              <a:rPr lang="en-US" sz="2400" dirty="0"/>
              <a:t>Senior Data Analyst, University Analytics &amp; Institutional Research, University of Arizona</a:t>
            </a:r>
          </a:p>
          <a:p>
            <a:pPr marL="0" indent="0">
              <a:buNone/>
            </a:pPr>
            <a:r>
              <a:rPr lang="en-US" sz="2400" dirty="0"/>
              <a:t>Adjunct Faculty, College for Creative Studies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95077C-E261-40E4-8746-C33486B13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r="7629" b="4"/>
          <a:stretch/>
        </p:blipFill>
        <p:spPr bwMode="auto">
          <a:xfrm>
            <a:off x="1115291" y="1255183"/>
            <a:ext cx="4347635" cy="4347635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C117-54AE-4231-8219-69E3526E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Day 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0CD9-D632-4B6B-BF3C-73302529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Text &amp; Sentiment Analysis</a:t>
            </a:r>
          </a:p>
          <a:p>
            <a:r>
              <a:rPr lang="en-US" dirty="0"/>
              <a:t>R Set-Up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Tokenizing</a:t>
            </a:r>
          </a:p>
          <a:p>
            <a:r>
              <a:rPr lang="en-US" dirty="0"/>
              <a:t>Word Frequencies 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167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6C8D-C7C5-44B9-B201-1F96B164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DE67-868B-4DE7-9C92-72769257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DD11-BDBF-4438-A86A-88C077BF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34A2-2FED-4904-816B-E8EF6801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0B0-4B45-43E2-8946-767BD89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829B-D692-4887-BF13-96FB8414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to IR</a:t>
            </a:r>
          </a:p>
        </p:txBody>
      </p:sp>
    </p:spTree>
    <p:extLst>
      <p:ext uri="{BB962C8B-B14F-4D97-AF65-F5344CB8AC3E}">
        <p14:creationId xmlns:p14="http://schemas.microsoft.com/office/powerpoint/2010/main" val="393693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827B-A758-47AC-85C0-91057C86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F62F-B79A-41BA-B3B4-E2AB85BC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F413-5848-4FF9-90FF-F4D1B37E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A98A-E3CA-4E30-9B3F-09E95F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Prepare data for a text analysis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text mining in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sentiment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26543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88A-4824-4A29-ADD9-8CFCC321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What did we learn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9E42-4D8E-43A2-BF12-9FC55D3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1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2045"/>
      </a:dk1>
      <a:lt1>
        <a:srgbClr val="FFFFFF"/>
      </a:lt1>
      <a:dk2>
        <a:srgbClr val="002045"/>
      </a:dk2>
      <a:lt2>
        <a:srgbClr val="FFFFFF"/>
      </a:lt2>
      <a:accent1>
        <a:srgbClr val="2C7F93"/>
      </a:accent1>
      <a:accent2>
        <a:srgbClr val="59DCE3"/>
      </a:accent2>
      <a:accent3>
        <a:srgbClr val="E5E036"/>
      </a:accent3>
      <a:accent4>
        <a:srgbClr val="F75C45"/>
      </a:accent4>
      <a:accent5>
        <a:srgbClr val="0C2244"/>
      </a:accent5>
      <a:accent6>
        <a:srgbClr val="939598"/>
      </a:accent6>
      <a:hlink>
        <a:srgbClr val="58DBE2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503</Words>
  <Application>Microsoft Office PowerPoint</Application>
  <PresentationFormat>Widescreen</PresentationFormat>
  <Paragraphs>68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MiloWeb</vt:lpstr>
      <vt:lpstr>1_Office Theme</vt:lpstr>
      <vt:lpstr>Sentiment Analysis in R</vt:lpstr>
      <vt:lpstr>Hello!</vt:lpstr>
      <vt:lpstr>Day 1 Agenda</vt:lpstr>
      <vt:lpstr>What is text analysis?</vt:lpstr>
      <vt:lpstr>What is sentiment analysis?</vt:lpstr>
      <vt:lpstr>Why is it useful?</vt:lpstr>
      <vt:lpstr>PowerPoint Presentation</vt:lpstr>
      <vt:lpstr>Learning Outcomes</vt:lpstr>
      <vt:lpstr>What did we learn today?</vt:lpstr>
      <vt:lpstr>Questions</vt:lpstr>
      <vt:lpstr>Sentiment Analysis in R</vt:lpstr>
      <vt:lpstr>Day 2 Agenda</vt:lpstr>
      <vt:lpstr>Learning Outcomes</vt:lpstr>
      <vt:lpstr>Quick Recap</vt:lpstr>
      <vt:lpstr>What insights can be gained from text and sentiment analysis?</vt:lpstr>
      <vt:lpstr>Where to go next</vt:lpstr>
      <vt:lpstr>What did we learn today?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Schilling, Jenn - (jaschilling)</dc:creator>
  <cp:lastModifiedBy>Schilling, Jenn - (jaschilling)</cp:lastModifiedBy>
  <cp:revision>109</cp:revision>
  <dcterms:created xsi:type="dcterms:W3CDTF">2021-03-06T21:07:36Z</dcterms:created>
  <dcterms:modified xsi:type="dcterms:W3CDTF">2021-08-30T23:40:57Z</dcterms:modified>
</cp:coreProperties>
</file>