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59" r:id="rId16"/>
    <p:sldId id="348" r:id="rId17"/>
    <p:sldId id="284" r:id="rId18"/>
    <p:sldId id="286" r:id="rId19"/>
    <p:sldId id="356" r:id="rId20"/>
    <p:sldId id="357" r:id="rId21"/>
    <p:sldId id="353" r:id="rId22"/>
    <p:sldId id="360" r:id="rId23"/>
    <p:sldId id="291" r:id="rId24"/>
    <p:sldId id="342" r:id="rId25"/>
    <p:sldId id="361" r:id="rId26"/>
    <p:sldId id="3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79" d="100"/>
          <a:sy n="79" d="100"/>
        </p:scale>
        <p:origin x="1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 am so happy you’re here.</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computing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look forward to seeing you in Part 2. Thank you to AIR and Emily and Elaine for their support and </a:t>
            </a:r>
            <a:r>
              <a:rPr lang="en-US"/>
              <a:t>for having me.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258199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Part 2 of the Sentiment Analysis in R webinar. I am so happy you’re here.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a:t>
            </a:r>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83886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Part 1, we talked about text analysis and sentiment analysis and how they can be used. Then we discussed how to set up R for text analysis. In R, we jumped into processing and preparing the data for text analysis. Next, we covered tokenizing and computing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 We found sentiment and word frequencies by day as well as over all the tweets. We could see when the University of Arizona football team was not performing well, and when other topics such as Hispanic Heritage Month or Cancer Awareness were being discussed. </a:t>
            </a:r>
          </a:p>
        </p:txBody>
      </p:sp>
      <p:sp>
        <p:nvSpPr>
          <p:cNvPr id="4" name="Slide Number Placeholder 3"/>
          <p:cNvSpPr>
            <a:spLocks noGrp="1"/>
          </p:cNvSpPr>
          <p:nvPr>
            <p:ph type="sldNum" sz="quarter" idx="5"/>
          </p:nvPr>
        </p:nvSpPr>
        <p:spPr/>
        <p:txBody>
          <a:bodyPr/>
          <a:lstStyle/>
          <a:p>
            <a:fld id="{3C20A7C7-CA8D-4C49-BCFB-55E6C5267475}" type="slidenum">
              <a:rPr lang="en-US" smtClean="0"/>
              <a:t>21</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a:t>
            </a:r>
          </a:p>
          <a:p>
            <a:endParaRPr lang="en-US" dirty="0"/>
          </a:p>
          <a:p>
            <a:r>
              <a:rPr lang="en-US" sz="1800" i="0" dirty="0">
                <a:solidFill>
                  <a:srgbClr val="333333"/>
                </a:solidFill>
                <a:effectLst/>
                <a:latin typeface="Calibri" panose="020F0502020204030204" pitchFamily="34" charset="0"/>
                <a:ea typeface="Calibri" panose="020F0502020204030204" pitchFamily="34" charset="0"/>
              </a:rPr>
              <a:t>Today I’m presenting from The University of Arizona [which] is on the land and territories of Indigenous peoples. Today, Arizona is home to 22 federally recognized tribes, with Tucson being home to the O’odham and the Yaqui. Committed to diversity and inclusion, the University strives to build sustainable relationships with sovereign Native Nations and Indigenous communities through education offerings, partnerships, and community service.</a:t>
            </a:r>
          </a:p>
          <a:p>
            <a:endParaRPr lang="en-US" sz="1800" i="0" dirty="0">
              <a:solidFill>
                <a:srgbClr val="333333"/>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being here, and I hope you will find this webinar beneficial. </a:t>
            </a:r>
          </a:p>
          <a:p>
            <a:endParaRPr lang="en-US" i="0"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provide another example of sentiment analysis in higher education. This also involves tweets and was done by a colleague of mine, Brad Weiner, who is currently the interim Chief Data Officer at the University of Colorado Boulder. </a:t>
            </a:r>
          </a:p>
          <a:p>
            <a:endParaRPr lang="en-US" dirty="0"/>
          </a:p>
          <a:p>
            <a:r>
              <a:rPr lang="en-US" dirty="0"/>
              <a:t>In 2019, the National Association for College Admission Counseling’s national conference had an opening keynote by Randi Zuckerberg that did not go over very well. Brad u</a:t>
            </a:r>
            <a:r>
              <a:rPr lang="en-US" b="0" i="0" dirty="0">
                <a:solidFill>
                  <a:srgbClr val="1D1C1D"/>
                </a:solidFill>
                <a:effectLst/>
                <a:latin typeface="Slack-Lato"/>
              </a:rPr>
              <a:t>sed to do close to real-time analytics on Twitter from the NACAC conference. He shared this example with me from an analysis he did of the sentiments of tweets using the #nacac19. You can see a pretty significant increase in the anger, disgust, fear, and sadness sentiments while there’s a decline in anticipation, joy, and trust around the time of the opening keynote. This is just one extra example of how sentiment analysis can be interesting and useful.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37271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places you could go next. You could use the provided code and switch out the example tweet data for text data of your own to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short example of two-word phrases. 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24</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Thank you to AIR and Emily and Elaine for their support and for having me. </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87206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26</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10/22/2021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10/22/2021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10/22/2021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10/22/2021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Part 1 | 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a:xfrm>
            <a:off x="1058687" y="1241854"/>
            <a:ext cx="10062100" cy="3671522"/>
          </a:xfrm>
        </p:spPr>
        <p:txBody>
          <a:bodyPr/>
          <a:lstStyle/>
          <a:p>
            <a:r>
              <a:rPr lang="en-US" dirty="0"/>
              <a:t>Questions</a:t>
            </a:r>
            <a:br>
              <a:rPr lang="en-US" dirty="0"/>
            </a:br>
            <a:br>
              <a:rPr lang="en-US" dirty="0"/>
            </a:br>
            <a:r>
              <a:rPr lang="en-US" sz="3200" b="0" dirty="0">
                <a:solidFill>
                  <a:schemeClr val="bg1"/>
                </a:solidFill>
              </a:rPr>
              <a:t>Email: jaschilling@arizona.edu</a:t>
            </a:r>
            <a:br>
              <a:rPr lang="en-US" sz="3200" b="0" dirty="0">
                <a:solidFill>
                  <a:schemeClr val="bg1"/>
                </a:solidFill>
              </a:rPr>
            </a:br>
            <a:r>
              <a:rPr lang="en-US" sz="3200" b="0" dirty="0">
                <a:solidFill>
                  <a:schemeClr val="bg1"/>
                </a:solidFill>
              </a:rPr>
              <a:t>Twitter: @datasciencejenn</a:t>
            </a:r>
            <a:endParaRPr lang="en-US" b="0" dirty="0"/>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Part 2 | 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7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Part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5F6D-0132-40F6-B592-832E9063ACA9}"/>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C8DA7000-B6A7-4406-8D98-23B622F5378A}"/>
              </a:ext>
            </a:extLst>
          </p:cNvPr>
          <p:cNvPicPr>
            <a:picLocks noChangeAspect="1"/>
          </p:cNvPicPr>
          <p:nvPr/>
        </p:nvPicPr>
        <p:blipFill>
          <a:blip r:embed="rId3"/>
          <a:stretch>
            <a:fillRect/>
          </a:stretch>
        </p:blipFill>
        <p:spPr>
          <a:xfrm>
            <a:off x="661395" y="1287108"/>
            <a:ext cx="5756828" cy="5029200"/>
          </a:xfrm>
          <a:prstGeom prst="rect">
            <a:avLst/>
          </a:prstGeom>
        </p:spPr>
      </p:pic>
      <p:pic>
        <p:nvPicPr>
          <p:cNvPr id="7" name="Picture 6">
            <a:extLst>
              <a:ext uri="{FF2B5EF4-FFF2-40B4-BE49-F238E27FC236}">
                <a16:creationId xmlns:a16="http://schemas.microsoft.com/office/drawing/2014/main" id="{AF7E185D-48F0-499E-B128-02F0A86EB4EC}"/>
              </a:ext>
            </a:extLst>
          </p:cNvPr>
          <p:cNvPicPr>
            <a:picLocks noChangeAspect="1"/>
          </p:cNvPicPr>
          <p:nvPr/>
        </p:nvPicPr>
        <p:blipFill>
          <a:blip r:embed="rId4"/>
          <a:stretch>
            <a:fillRect/>
          </a:stretch>
        </p:blipFill>
        <p:spPr>
          <a:xfrm>
            <a:off x="7079618" y="1297594"/>
            <a:ext cx="4450987" cy="5018714"/>
          </a:xfrm>
          <a:prstGeom prst="rect">
            <a:avLst/>
          </a:prstGeom>
        </p:spPr>
      </p:pic>
    </p:spTree>
    <p:extLst>
      <p:ext uri="{BB962C8B-B14F-4D97-AF65-F5344CB8AC3E}">
        <p14:creationId xmlns:p14="http://schemas.microsoft.com/office/powerpoint/2010/main" val="28925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a:xfrm>
            <a:off x="1058687" y="1241854"/>
            <a:ext cx="10062100" cy="3671522"/>
          </a:xfrm>
        </p:spPr>
        <p:txBody>
          <a:bodyPr/>
          <a:lstStyle/>
          <a:p>
            <a:r>
              <a:rPr lang="en-US" dirty="0"/>
              <a:t>Questions</a:t>
            </a:r>
            <a:br>
              <a:rPr lang="en-US" dirty="0"/>
            </a:br>
            <a:br>
              <a:rPr lang="en-US" dirty="0"/>
            </a:br>
            <a:r>
              <a:rPr lang="en-US" sz="3200" b="0" dirty="0">
                <a:solidFill>
                  <a:schemeClr val="bg1"/>
                </a:solidFill>
              </a:rPr>
              <a:t>Email: jaschilling@arizona.edu</a:t>
            </a:r>
            <a:br>
              <a:rPr lang="en-US" sz="3200" b="0" dirty="0">
                <a:solidFill>
                  <a:schemeClr val="bg1"/>
                </a:solidFill>
              </a:rPr>
            </a:br>
            <a:r>
              <a:rPr lang="en-US" sz="3200" b="0" dirty="0">
                <a:solidFill>
                  <a:schemeClr val="bg1"/>
                </a:solidFill>
              </a:rPr>
              <a:t>Twitter: @datasciencejenn</a:t>
            </a:r>
            <a:endParaRPr lang="en-US" b="0" dirty="0"/>
          </a:p>
        </p:txBody>
      </p:sp>
    </p:spTree>
    <p:extLst>
      <p:ext uri="{BB962C8B-B14F-4D97-AF65-F5344CB8AC3E}">
        <p14:creationId xmlns:p14="http://schemas.microsoft.com/office/powerpoint/2010/main" val="425184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838200" y="399427"/>
            <a:ext cx="10515600" cy="1060719"/>
          </a:xfrm>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spcBef>
                <a:spcPts val="0"/>
              </a:spcBef>
              <a:buNone/>
            </a:pPr>
            <a:r>
              <a:rPr lang="en-US" sz="2400" dirty="0" err="1">
                <a:effectLst/>
              </a:rPr>
              <a:t>Silge</a:t>
            </a:r>
            <a:r>
              <a:rPr lang="en-US" sz="2400" dirty="0">
                <a:effectLst/>
              </a:rPr>
              <a:t>, J., &amp; Robinson, D. (2021, April 10). Introduction to </a:t>
            </a:r>
            <a:r>
              <a:rPr lang="en-US" sz="2400" dirty="0" err="1">
                <a:effectLst/>
              </a:rPr>
              <a:t>tidytext</a:t>
            </a:r>
            <a:r>
              <a:rPr lang="en-US" sz="2400" dirty="0">
                <a:effectLst/>
              </a:rPr>
              <a:t>. Retrieved 	September 28, 2021, from </a:t>
            </a:r>
          </a:p>
          <a:p>
            <a:pPr marL="0" indent="0">
              <a:spcBef>
                <a:spcPts val="0"/>
              </a:spcBef>
              <a:buNone/>
            </a:pPr>
            <a:r>
              <a:rPr lang="en-US" sz="2400" dirty="0"/>
              <a:t>	</a:t>
            </a:r>
            <a:r>
              <a:rPr lang="en-US" sz="2400" dirty="0">
                <a:effectLst/>
              </a:rPr>
              <a:t>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Part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1350</TotalTime>
  <Words>2578</Words>
  <Application>Microsoft Office PowerPoint</Application>
  <PresentationFormat>Widescreen</PresentationFormat>
  <Paragraphs>176</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Slack-Lato</vt:lpstr>
      <vt:lpstr>1_Office Theme</vt:lpstr>
      <vt:lpstr>Sentiment Analysis in R</vt:lpstr>
      <vt:lpstr>Hello!</vt:lpstr>
      <vt:lpstr>Learning Outcomes</vt:lpstr>
      <vt:lpstr>Part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  Email: jaschilling@arizona.edu Twitter: @datasciencejenn</vt:lpstr>
      <vt:lpstr>Sentiment Analysis in R</vt:lpstr>
      <vt:lpstr>Hello!</vt:lpstr>
      <vt:lpstr>Learning Outcomes</vt:lpstr>
      <vt:lpstr>Part 2 Agenda</vt:lpstr>
      <vt:lpstr>Quick Recap</vt:lpstr>
      <vt:lpstr>PowerPoint Presentation</vt:lpstr>
      <vt:lpstr>R</vt:lpstr>
      <vt:lpstr>What insights can be gained from text and sentiment analysis?</vt:lpstr>
      <vt:lpstr>Example</vt:lpstr>
      <vt:lpstr>Where to go next</vt:lpstr>
      <vt:lpstr>What did we learn today?</vt:lpstr>
      <vt:lpstr>Questions  Email: jaschilling@arizona.edu Twitter: @datasciencejenn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154</cp:revision>
  <dcterms:created xsi:type="dcterms:W3CDTF">2021-03-06T21:07:36Z</dcterms:created>
  <dcterms:modified xsi:type="dcterms:W3CDTF">2021-10-22T18:57:27Z</dcterms:modified>
</cp:coreProperties>
</file>