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302" r:id="rId10"/>
    <p:sldId id="263" r:id="rId11"/>
    <p:sldId id="271" r:id="rId12"/>
    <p:sldId id="265" r:id="rId13"/>
    <p:sldId id="272" r:id="rId14"/>
    <p:sldId id="273" r:id="rId15"/>
    <p:sldId id="266" r:id="rId16"/>
    <p:sldId id="274" r:id="rId17"/>
    <p:sldId id="267" r:id="rId18"/>
    <p:sldId id="268" r:id="rId19"/>
    <p:sldId id="275" r:id="rId20"/>
    <p:sldId id="269" r:id="rId21"/>
    <p:sldId id="270" r:id="rId22"/>
    <p:sldId id="280" r:id="rId23"/>
    <p:sldId id="281" r:id="rId24"/>
    <p:sldId id="276" r:id="rId25"/>
    <p:sldId id="282" r:id="rId26"/>
    <p:sldId id="277" r:id="rId27"/>
    <p:sldId id="285" r:id="rId28"/>
    <p:sldId id="284" r:id="rId29"/>
    <p:sldId id="283" r:id="rId30"/>
    <p:sldId id="286" r:id="rId31"/>
    <p:sldId id="278" r:id="rId32"/>
    <p:sldId id="288" r:id="rId33"/>
    <p:sldId id="287" r:id="rId34"/>
    <p:sldId id="279" r:id="rId35"/>
    <p:sldId id="303" r:id="rId36"/>
    <p:sldId id="304" r:id="rId37"/>
    <p:sldId id="305" r:id="rId38"/>
    <p:sldId id="307" r:id="rId39"/>
    <p:sldId id="308" r:id="rId40"/>
    <p:sldId id="309" r:id="rId41"/>
    <p:sldId id="289" r:id="rId42"/>
    <p:sldId id="294" r:id="rId43"/>
    <p:sldId id="297" r:id="rId44"/>
    <p:sldId id="298" r:id="rId45"/>
    <p:sldId id="310" r:id="rId46"/>
    <p:sldId id="299" r:id="rId47"/>
    <p:sldId id="300" r:id="rId48"/>
    <p:sldId id="301" r:id="rId49"/>
    <p:sldId id="2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8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4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2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F900-1864-41D7-9B14-3266740703F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272F-CABA-4950-93E1-9F28C17A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2678"/>
          </a:xfrm>
        </p:spPr>
        <p:txBody>
          <a:bodyPr/>
          <a:lstStyle/>
          <a:p>
            <a:r>
              <a:rPr lang="en-US" dirty="0" smtClean="0"/>
              <a:t>Network 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Sébastien Lahaie</a:t>
            </a:r>
          </a:p>
          <a:p>
            <a:r>
              <a:rPr lang="en-US" dirty="0" smtClean="0"/>
              <a:t>Microsoft Research, NYC</a:t>
            </a:r>
          </a:p>
          <a:p>
            <a:r>
              <a:rPr lang="en-US" dirty="0" smtClean="0"/>
              <a:t>Data Science Summer School</a:t>
            </a:r>
          </a:p>
          <a:p>
            <a:r>
              <a:rPr lang="en-US" dirty="0" smtClean="0"/>
              <a:t>July 10,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a flow 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/>
                  <a:t> are the source and terminal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 smtClean="0"/>
                  <a:t> is the 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integer</a:t>
                </a:r>
                <a:r>
                  <a:rPr lang="en-US" sz="2800" dirty="0" smtClean="0"/>
                  <a:t>-valued capacity function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Output: </a:t>
                </a:r>
                <a:r>
                  <a:rPr lang="en-US" dirty="0" smtClean="0"/>
                  <a:t>A flow of maximum possible value.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5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Flow of Value 20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6366409" y="38143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838200" y="38143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583424" y="564183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3583424" y="20102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1228445" y="2400505"/>
            <a:ext cx="2421934" cy="148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3973669" y="2400505"/>
            <a:ext cx="2459695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1228445" y="4204628"/>
            <a:ext cx="2421934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3973669" y="4204628"/>
            <a:ext cx="2459695" cy="15041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3812024" y="2467460"/>
            <a:ext cx="0" cy="31743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7490" y="379359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8459" y="275322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3516" y="498801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0238" y="4988013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0/10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3516" y="2753222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0/10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62825" y="3496742"/>
            <a:ext cx="4552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this optimal? How can we find a way to push more flow through the network?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07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flow network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and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has the same nodes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r>
                  <a:rPr lang="en-US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forward</a:t>
                </a:r>
                <a:r>
                  <a:rPr lang="en-US" dirty="0" smtClean="0"/>
                  <a:t>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residual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 smtClean="0"/>
                  <a:t>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residual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Intuitively, if we can find an s-t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, then we can push more flow from s to t.</a:t>
                </a:r>
              </a:p>
              <a:p>
                <a:endParaRPr lang="en-US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96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Residual Graph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049221" y="3790689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33375" y="37858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214408" y="519250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202299" y="2240146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723620" y="2630391"/>
            <a:ext cx="1545634" cy="12223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2592544" y="2630391"/>
            <a:ext cx="1523632" cy="1227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723620" y="4176053"/>
            <a:ext cx="1557743" cy="1083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2604653" y="4180934"/>
            <a:ext cx="1511523" cy="10785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2430899" y="2697346"/>
            <a:ext cx="12109" cy="24951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60677" y="3693766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20/30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1228" y="2697346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20/20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9615" y="4890241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20/20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1228" y="4854416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0/10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9458" y="2697346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0/10</a:t>
            </a:r>
            <a:endParaRPr lang="en-US" sz="1600" dirty="0"/>
          </a:p>
        </p:txBody>
      </p:sp>
      <p:sp>
        <p:nvSpPr>
          <p:cNvPr id="26" name="Flowchart: Connector 25"/>
          <p:cNvSpPr/>
          <p:nvPr/>
        </p:nvSpPr>
        <p:spPr>
          <a:xfrm>
            <a:off x="10583371" y="3790689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6867525" y="37858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8748558" y="519250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8736449" y="2240146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7"/>
            <a:endCxn id="29" idx="3"/>
          </p:cNvCxnSpPr>
          <p:nvPr/>
        </p:nvCxnSpPr>
        <p:spPr>
          <a:xfrm flipV="1">
            <a:off x="7257770" y="2630391"/>
            <a:ext cx="1545634" cy="122237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9126694" y="2630391"/>
            <a:ext cx="1523632" cy="1227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7257770" y="4176053"/>
            <a:ext cx="1557743" cy="1083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7"/>
            <a:endCxn id="26" idx="3"/>
          </p:cNvCxnSpPr>
          <p:nvPr/>
        </p:nvCxnSpPr>
        <p:spPr>
          <a:xfrm flipV="1">
            <a:off x="9138803" y="4180934"/>
            <a:ext cx="1511523" cy="10785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021856" y="2697345"/>
            <a:ext cx="12109" cy="2495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13802" y="368926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478359" y="27692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917026" y="485441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530319" y="479246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917026" y="27692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879546" y="2697344"/>
            <a:ext cx="12109" cy="249515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94967" y="368926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460677" y="6091073"/>
                <a:ext cx="75550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We can push a flow of 10 along the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augmenting path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77" y="6091073"/>
                <a:ext cx="7555017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8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0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Value 30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7412135" y="37762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883926" y="37762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629150" y="560373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629150" y="19721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2274171" y="2362405"/>
            <a:ext cx="2421934" cy="148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5019395" y="2362405"/>
            <a:ext cx="2459695" cy="148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2274171" y="4166528"/>
            <a:ext cx="2421934" cy="15041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5019395" y="4166528"/>
            <a:ext cx="2459695" cy="15041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4857750" y="2429360"/>
            <a:ext cx="0" cy="31743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3216" y="375549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0/30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4185" y="271512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9242" y="494991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5964" y="494991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10/10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9242" y="271512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10/10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22650"/>
              </a:xfrm>
            </p:spPr>
            <p:txBody>
              <a:bodyPr/>
              <a:lstStyle/>
              <a:p>
                <a:r>
                  <a:rPr lang="en-US" dirty="0" smtClean="0"/>
                  <a:t>Set the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through each edge to 0.</a:t>
                </a:r>
              </a:p>
              <a:p>
                <a:r>
                  <a:rPr lang="en-US" dirty="0" smtClean="0"/>
                  <a:t>Repeat until no augmenting path can be found:</a:t>
                </a:r>
              </a:p>
              <a:p>
                <a:pPr lvl="1"/>
                <a:r>
                  <a:rPr lang="en-US" dirty="0" smtClean="0"/>
                  <a:t>Form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Find an s-t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(If not possible, halt.)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 the minimum capacity of the edges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Push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units of flow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Flow is increased on forward edges.</a:t>
                </a:r>
              </a:p>
              <a:p>
                <a:pPr lvl="2"/>
                <a:r>
                  <a:rPr lang="en-US" dirty="0" smtClean="0"/>
                  <a:t>Flow is reversed on backward edges.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22650"/>
              </a:xfrm>
              <a:blipFill rotWithShape="0">
                <a:blip r:embed="rId2"/>
                <a:stretch>
                  <a:fillRect l="-1043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33650" y="5753100"/>
            <a:ext cx="6041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Need to prove </a:t>
            </a:r>
            <a:r>
              <a:rPr lang="en-US" sz="2800" dirty="0" smtClean="0">
                <a:solidFill>
                  <a:srgbClr val="C00000"/>
                </a:solidFill>
              </a:rPr>
              <a:t>optimality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scalability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89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Value 30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7412135" y="37762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883926" y="37762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629150" y="560373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629150" y="19721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2274171" y="2362405"/>
            <a:ext cx="2421934" cy="148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5019395" y="2362405"/>
            <a:ext cx="2459695" cy="148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2274171" y="4166528"/>
            <a:ext cx="2421934" cy="15041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5019395" y="4166528"/>
            <a:ext cx="2459695" cy="15041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4857750" y="2429360"/>
            <a:ext cx="0" cy="31743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3216" y="375549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0/30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4185" y="271512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9242" y="494991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5964" y="494991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10/10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9242" y="271512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10/10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43975" y="3429000"/>
            <a:ext cx="2308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this optimal?</a:t>
            </a:r>
          </a:p>
          <a:p>
            <a:r>
              <a:rPr lang="en-US" sz="2400" dirty="0" smtClean="0"/>
              <a:t>How can we tell?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92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Cuts in Flow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97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An s-t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partition of the vertices into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974725"/>
              </a:xfrm>
              <a:blipFill rotWithShape="0">
                <a:blip r:embed="rId2"/>
                <a:stretch>
                  <a:fillRect l="-1217" t="-100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606925"/>
                <a:ext cx="10515600" cy="2136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must cross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so it uses some (at most all) of the capacity of the edges crossing the cut. So we must have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06925"/>
                <a:ext cx="10515600" cy="2136775"/>
              </a:xfrm>
              <a:prstGeom prst="rect">
                <a:avLst/>
              </a:prstGeom>
              <a:blipFill rotWithShape="0">
                <a:blip r:embed="rId3"/>
                <a:stretch>
                  <a:fillRect l="-1217" t="-485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2152650" y="2813845"/>
            <a:ext cx="2590800" cy="1600200"/>
          </a:xfrm>
          <a:custGeom>
            <a:avLst/>
            <a:gdLst>
              <a:gd name="connsiteX0" fmla="*/ 295275 w 2590800"/>
              <a:gd name="connsiteY0" fmla="*/ 285750 h 1600200"/>
              <a:gd name="connsiteX1" fmla="*/ 295275 w 2590800"/>
              <a:gd name="connsiteY1" fmla="*/ 285750 h 1600200"/>
              <a:gd name="connsiteX2" fmla="*/ 371475 w 2590800"/>
              <a:gd name="connsiteY2" fmla="*/ 200025 h 1600200"/>
              <a:gd name="connsiteX3" fmla="*/ 438150 w 2590800"/>
              <a:gd name="connsiteY3" fmla="*/ 142875 h 1600200"/>
              <a:gd name="connsiteX4" fmla="*/ 495300 w 2590800"/>
              <a:gd name="connsiteY4" fmla="*/ 123825 h 1600200"/>
              <a:gd name="connsiteX5" fmla="*/ 571500 w 2590800"/>
              <a:gd name="connsiteY5" fmla="*/ 76200 h 1600200"/>
              <a:gd name="connsiteX6" fmla="*/ 666750 w 2590800"/>
              <a:gd name="connsiteY6" fmla="*/ 57150 h 1600200"/>
              <a:gd name="connsiteX7" fmla="*/ 781050 w 2590800"/>
              <a:gd name="connsiteY7" fmla="*/ 19050 h 1600200"/>
              <a:gd name="connsiteX8" fmla="*/ 838200 w 2590800"/>
              <a:gd name="connsiteY8" fmla="*/ 0 h 1600200"/>
              <a:gd name="connsiteX9" fmla="*/ 1095375 w 2590800"/>
              <a:gd name="connsiteY9" fmla="*/ 9525 h 1600200"/>
              <a:gd name="connsiteX10" fmla="*/ 1295400 w 2590800"/>
              <a:gd name="connsiteY10" fmla="*/ 57150 h 1600200"/>
              <a:gd name="connsiteX11" fmla="*/ 1514475 w 2590800"/>
              <a:gd name="connsiteY11" fmla="*/ 114300 h 1600200"/>
              <a:gd name="connsiteX12" fmla="*/ 1866900 w 2590800"/>
              <a:gd name="connsiteY12" fmla="*/ 219075 h 1600200"/>
              <a:gd name="connsiteX13" fmla="*/ 1962150 w 2590800"/>
              <a:gd name="connsiteY13" fmla="*/ 257175 h 1600200"/>
              <a:gd name="connsiteX14" fmla="*/ 2028825 w 2590800"/>
              <a:gd name="connsiteY14" fmla="*/ 276225 h 1600200"/>
              <a:gd name="connsiteX15" fmla="*/ 2143125 w 2590800"/>
              <a:gd name="connsiteY15" fmla="*/ 333375 h 1600200"/>
              <a:gd name="connsiteX16" fmla="*/ 2209800 w 2590800"/>
              <a:gd name="connsiteY16" fmla="*/ 352425 h 1600200"/>
              <a:gd name="connsiteX17" fmla="*/ 2295525 w 2590800"/>
              <a:gd name="connsiteY17" fmla="*/ 381000 h 1600200"/>
              <a:gd name="connsiteX18" fmla="*/ 2352675 w 2590800"/>
              <a:gd name="connsiteY18" fmla="*/ 419100 h 1600200"/>
              <a:gd name="connsiteX19" fmla="*/ 2400300 w 2590800"/>
              <a:gd name="connsiteY19" fmla="*/ 447675 h 1600200"/>
              <a:gd name="connsiteX20" fmla="*/ 2419350 w 2590800"/>
              <a:gd name="connsiteY20" fmla="*/ 476250 h 1600200"/>
              <a:gd name="connsiteX21" fmla="*/ 2476500 w 2590800"/>
              <a:gd name="connsiteY21" fmla="*/ 523875 h 1600200"/>
              <a:gd name="connsiteX22" fmla="*/ 2514600 w 2590800"/>
              <a:gd name="connsiteY22" fmla="*/ 581025 h 1600200"/>
              <a:gd name="connsiteX23" fmla="*/ 2562225 w 2590800"/>
              <a:gd name="connsiteY23" fmla="*/ 638175 h 1600200"/>
              <a:gd name="connsiteX24" fmla="*/ 2590800 w 2590800"/>
              <a:gd name="connsiteY24" fmla="*/ 733425 h 1600200"/>
              <a:gd name="connsiteX25" fmla="*/ 2581275 w 2590800"/>
              <a:gd name="connsiteY25" fmla="*/ 990600 h 1600200"/>
              <a:gd name="connsiteX26" fmla="*/ 2571750 w 2590800"/>
              <a:gd name="connsiteY26" fmla="*/ 1028700 h 1600200"/>
              <a:gd name="connsiteX27" fmla="*/ 2562225 w 2590800"/>
              <a:gd name="connsiteY27" fmla="*/ 1095375 h 1600200"/>
              <a:gd name="connsiteX28" fmla="*/ 2543175 w 2590800"/>
              <a:gd name="connsiteY28" fmla="*/ 1162050 h 1600200"/>
              <a:gd name="connsiteX29" fmla="*/ 2476500 w 2590800"/>
              <a:gd name="connsiteY29" fmla="*/ 1228725 h 1600200"/>
              <a:gd name="connsiteX30" fmla="*/ 2447925 w 2590800"/>
              <a:gd name="connsiteY30" fmla="*/ 1257300 h 1600200"/>
              <a:gd name="connsiteX31" fmla="*/ 2362200 w 2590800"/>
              <a:gd name="connsiteY31" fmla="*/ 1314450 h 1600200"/>
              <a:gd name="connsiteX32" fmla="*/ 2305050 w 2590800"/>
              <a:gd name="connsiteY32" fmla="*/ 1381125 h 1600200"/>
              <a:gd name="connsiteX33" fmla="*/ 2276475 w 2590800"/>
              <a:gd name="connsiteY33" fmla="*/ 1400175 h 1600200"/>
              <a:gd name="connsiteX34" fmla="*/ 2171700 w 2590800"/>
              <a:gd name="connsiteY34" fmla="*/ 1485900 h 1600200"/>
              <a:gd name="connsiteX35" fmla="*/ 2143125 w 2590800"/>
              <a:gd name="connsiteY35" fmla="*/ 1504950 h 1600200"/>
              <a:gd name="connsiteX36" fmla="*/ 2038350 w 2590800"/>
              <a:gd name="connsiteY36" fmla="*/ 1552575 h 1600200"/>
              <a:gd name="connsiteX37" fmla="*/ 1943100 w 2590800"/>
              <a:gd name="connsiteY37" fmla="*/ 1590675 h 1600200"/>
              <a:gd name="connsiteX38" fmla="*/ 1876425 w 2590800"/>
              <a:gd name="connsiteY38" fmla="*/ 1600200 h 1600200"/>
              <a:gd name="connsiteX39" fmla="*/ 1419225 w 2590800"/>
              <a:gd name="connsiteY39" fmla="*/ 1590675 h 1600200"/>
              <a:gd name="connsiteX40" fmla="*/ 1285875 w 2590800"/>
              <a:gd name="connsiteY40" fmla="*/ 1571625 h 1600200"/>
              <a:gd name="connsiteX41" fmla="*/ 1200150 w 2590800"/>
              <a:gd name="connsiteY41" fmla="*/ 1562100 h 1600200"/>
              <a:gd name="connsiteX42" fmla="*/ 1171575 w 2590800"/>
              <a:gd name="connsiteY42" fmla="*/ 1552575 h 1600200"/>
              <a:gd name="connsiteX43" fmla="*/ 1038225 w 2590800"/>
              <a:gd name="connsiteY43" fmla="*/ 1533525 h 1600200"/>
              <a:gd name="connsiteX44" fmla="*/ 800100 w 2590800"/>
              <a:gd name="connsiteY44" fmla="*/ 1524000 h 1600200"/>
              <a:gd name="connsiteX45" fmla="*/ 742950 w 2590800"/>
              <a:gd name="connsiteY45" fmla="*/ 1514475 h 1600200"/>
              <a:gd name="connsiteX46" fmla="*/ 704850 w 2590800"/>
              <a:gd name="connsiteY46" fmla="*/ 1504950 h 1600200"/>
              <a:gd name="connsiteX47" fmla="*/ 619125 w 2590800"/>
              <a:gd name="connsiteY47" fmla="*/ 1495425 h 1600200"/>
              <a:gd name="connsiteX48" fmla="*/ 542925 w 2590800"/>
              <a:gd name="connsiteY48" fmla="*/ 1476375 h 1600200"/>
              <a:gd name="connsiteX49" fmla="*/ 476250 w 2590800"/>
              <a:gd name="connsiteY49" fmla="*/ 1457325 h 1600200"/>
              <a:gd name="connsiteX50" fmla="*/ 361950 w 2590800"/>
              <a:gd name="connsiteY50" fmla="*/ 1438275 h 1600200"/>
              <a:gd name="connsiteX51" fmla="*/ 266700 w 2590800"/>
              <a:gd name="connsiteY51" fmla="*/ 1381125 h 1600200"/>
              <a:gd name="connsiteX52" fmla="*/ 238125 w 2590800"/>
              <a:gd name="connsiteY52" fmla="*/ 1371600 h 1600200"/>
              <a:gd name="connsiteX53" fmla="*/ 171450 w 2590800"/>
              <a:gd name="connsiteY53" fmla="*/ 1285875 h 1600200"/>
              <a:gd name="connsiteX54" fmla="*/ 123825 w 2590800"/>
              <a:gd name="connsiteY54" fmla="*/ 1219200 h 1600200"/>
              <a:gd name="connsiteX55" fmla="*/ 95250 w 2590800"/>
              <a:gd name="connsiteY55" fmla="*/ 1181100 h 1600200"/>
              <a:gd name="connsiteX56" fmla="*/ 66675 w 2590800"/>
              <a:gd name="connsiteY56" fmla="*/ 1123950 h 1600200"/>
              <a:gd name="connsiteX57" fmla="*/ 57150 w 2590800"/>
              <a:gd name="connsiteY57" fmla="*/ 1095375 h 1600200"/>
              <a:gd name="connsiteX58" fmla="*/ 19050 w 2590800"/>
              <a:gd name="connsiteY58" fmla="*/ 1028700 h 1600200"/>
              <a:gd name="connsiteX59" fmla="*/ 0 w 2590800"/>
              <a:gd name="connsiteY59" fmla="*/ 971550 h 1600200"/>
              <a:gd name="connsiteX60" fmla="*/ 9525 w 2590800"/>
              <a:gd name="connsiteY60" fmla="*/ 790575 h 1600200"/>
              <a:gd name="connsiteX61" fmla="*/ 38100 w 2590800"/>
              <a:gd name="connsiteY61" fmla="*/ 742950 h 1600200"/>
              <a:gd name="connsiteX62" fmla="*/ 57150 w 2590800"/>
              <a:gd name="connsiteY62" fmla="*/ 685800 h 1600200"/>
              <a:gd name="connsiteX63" fmla="*/ 66675 w 2590800"/>
              <a:gd name="connsiteY63" fmla="*/ 657225 h 1600200"/>
              <a:gd name="connsiteX64" fmla="*/ 85725 w 2590800"/>
              <a:gd name="connsiteY64" fmla="*/ 590550 h 1600200"/>
              <a:gd name="connsiteX65" fmla="*/ 104775 w 2590800"/>
              <a:gd name="connsiteY65" fmla="*/ 561975 h 1600200"/>
              <a:gd name="connsiteX66" fmla="*/ 114300 w 2590800"/>
              <a:gd name="connsiteY66" fmla="*/ 533400 h 1600200"/>
              <a:gd name="connsiteX67" fmla="*/ 152400 w 2590800"/>
              <a:gd name="connsiteY67" fmla="*/ 514350 h 1600200"/>
              <a:gd name="connsiteX68" fmla="*/ 190500 w 2590800"/>
              <a:gd name="connsiteY68" fmla="*/ 457200 h 1600200"/>
              <a:gd name="connsiteX69" fmla="*/ 200025 w 2590800"/>
              <a:gd name="connsiteY69" fmla="*/ 428625 h 1600200"/>
              <a:gd name="connsiteX70" fmla="*/ 228600 w 2590800"/>
              <a:gd name="connsiteY70" fmla="*/ 400050 h 1600200"/>
              <a:gd name="connsiteX71" fmla="*/ 247650 w 2590800"/>
              <a:gd name="connsiteY71" fmla="*/ 342900 h 1600200"/>
              <a:gd name="connsiteX72" fmla="*/ 257175 w 2590800"/>
              <a:gd name="connsiteY72" fmla="*/ 314325 h 1600200"/>
              <a:gd name="connsiteX73" fmla="*/ 295275 w 2590800"/>
              <a:gd name="connsiteY73" fmla="*/ 28575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590800" h="1600200">
                <a:moveTo>
                  <a:pt x="295275" y="285750"/>
                </a:moveTo>
                <a:lnTo>
                  <a:pt x="295275" y="285750"/>
                </a:lnTo>
                <a:cubicBezTo>
                  <a:pt x="392499" y="149636"/>
                  <a:pt x="302175" y="259425"/>
                  <a:pt x="371475" y="200025"/>
                </a:cubicBezTo>
                <a:cubicBezTo>
                  <a:pt x="396895" y="178236"/>
                  <a:pt x="407872" y="156332"/>
                  <a:pt x="438150" y="142875"/>
                </a:cubicBezTo>
                <a:cubicBezTo>
                  <a:pt x="456500" y="134720"/>
                  <a:pt x="477019" y="132134"/>
                  <a:pt x="495300" y="123825"/>
                </a:cubicBezTo>
                <a:cubicBezTo>
                  <a:pt x="629715" y="62727"/>
                  <a:pt x="479924" y="121988"/>
                  <a:pt x="571500" y="76200"/>
                </a:cubicBezTo>
                <a:cubicBezTo>
                  <a:pt x="598099" y="62900"/>
                  <a:pt x="642179" y="60660"/>
                  <a:pt x="666750" y="57150"/>
                </a:cubicBezTo>
                <a:cubicBezTo>
                  <a:pt x="844199" y="-9393"/>
                  <a:pt x="673688" y="51259"/>
                  <a:pt x="781050" y="19050"/>
                </a:cubicBezTo>
                <a:cubicBezTo>
                  <a:pt x="800284" y="13280"/>
                  <a:pt x="838200" y="0"/>
                  <a:pt x="838200" y="0"/>
                </a:cubicBezTo>
                <a:cubicBezTo>
                  <a:pt x="923925" y="3175"/>
                  <a:pt x="1009872" y="2592"/>
                  <a:pt x="1095375" y="9525"/>
                </a:cubicBezTo>
                <a:cubicBezTo>
                  <a:pt x="1153930" y="14273"/>
                  <a:pt x="1240101" y="43984"/>
                  <a:pt x="1295400" y="57150"/>
                </a:cubicBezTo>
                <a:cubicBezTo>
                  <a:pt x="1596632" y="128872"/>
                  <a:pt x="1141457" y="7723"/>
                  <a:pt x="1514475" y="114300"/>
                </a:cubicBezTo>
                <a:cubicBezTo>
                  <a:pt x="1640305" y="150251"/>
                  <a:pt x="1741058" y="168738"/>
                  <a:pt x="1866900" y="219075"/>
                </a:cubicBezTo>
                <a:cubicBezTo>
                  <a:pt x="1898650" y="231775"/>
                  <a:pt x="1929904" y="245794"/>
                  <a:pt x="1962150" y="257175"/>
                </a:cubicBezTo>
                <a:cubicBezTo>
                  <a:pt x="1983947" y="264868"/>
                  <a:pt x="2007057" y="268451"/>
                  <a:pt x="2028825" y="276225"/>
                </a:cubicBezTo>
                <a:cubicBezTo>
                  <a:pt x="2287080" y="368459"/>
                  <a:pt x="1941112" y="249203"/>
                  <a:pt x="2143125" y="333375"/>
                </a:cubicBezTo>
                <a:cubicBezTo>
                  <a:pt x="2164461" y="342265"/>
                  <a:pt x="2188077" y="344526"/>
                  <a:pt x="2209800" y="352425"/>
                </a:cubicBezTo>
                <a:cubicBezTo>
                  <a:pt x="2306197" y="387478"/>
                  <a:pt x="2184018" y="358699"/>
                  <a:pt x="2295525" y="381000"/>
                </a:cubicBezTo>
                <a:cubicBezTo>
                  <a:pt x="2314575" y="393700"/>
                  <a:pt x="2333359" y="406808"/>
                  <a:pt x="2352675" y="419100"/>
                </a:cubicBezTo>
                <a:cubicBezTo>
                  <a:pt x="2368294" y="429039"/>
                  <a:pt x="2400300" y="447675"/>
                  <a:pt x="2400300" y="447675"/>
                </a:cubicBezTo>
                <a:cubicBezTo>
                  <a:pt x="2406650" y="457200"/>
                  <a:pt x="2412021" y="467456"/>
                  <a:pt x="2419350" y="476250"/>
                </a:cubicBezTo>
                <a:cubicBezTo>
                  <a:pt x="2442269" y="503752"/>
                  <a:pt x="2448403" y="505144"/>
                  <a:pt x="2476500" y="523875"/>
                </a:cubicBezTo>
                <a:cubicBezTo>
                  <a:pt x="2489200" y="542925"/>
                  <a:pt x="2498411" y="564836"/>
                  <a:pt x="2514600" y="581025"/>
                </a:cubicBezTo>
                <a:cubicBezTo>
                  <a:pt x="2532545" y="598970"/>
                  <a:pt x="2551616" y="614305"/>
                  <a:pt x="2562225" y="638175"/>
                </a:cubicBezTo>
                <a:cubicBezTo>
                  <a:pt x="2575476" y="667990"/>
                  <a:pt x="2582884" y="701760"/>
                  <a:pt x="2590800" y="733425"/>
                </a:cubicBezTo>
                <a:cubicBezTo>
                  <a:pt x="2587625" y="819150"/>
                  <a:pt x="2586798" y="904994"/>
                  <a:pt x="2581275" y="990600"/>
                </a:cubicBezTo>
                <a:cubicBezTo>
                  <a:pt x="2580432" y="1003664"/>
                  <a:pt x="2574092" y="1015820"/>
                  <a:pt x="2571750" y="1028700"/>
                </a:cubicBezTo>
                <a:cubicBezTo>
                  <a:pt x="2567734" y="1050789"/>
                  <a:pt x="2566241" y="1073286"/>
                  <a:pt x="2562225" y="1095375"/>
                </a:cubicBezTo>
                <a:cubicBezTo>
                  <a:pt x="2561822" y="1097590"/>
                  <a:pt x="2547976" y="1156049"/>
                  <a:pt x="2543175" y="1162050"/>
                </a:cubicBezTo>
                <a:cubicBezTo>
                  <a:pt x="2523540" y="1186593"/>
                  <a:pt x="2498725" y="1206500"/>
                  <a:pt x="2476500" y="1228725"/>
                </a:cubicBezTo>
                <a:cubicBezTo>
                  <a:pt x="2466975" y="1238250"/>
                  <a:pt x="2458701" y="1249218"/>
                  <a:pt x="2447925" y="1257300"/>
                </a:cubicBezTo>
                <a:cubicBezTo>
                  <a:pt x="2395014" y="1296983"/>
                  <a:pt x="2423438" y="1277707"/>
                  <a:pt x="2362200" y="1314450"/>
                </a:cubicBezTo>
                <a:cubicBezTo>
                  <a:pt x="2341178" y="1342480"/>
                  <a:pt x="2331584" y="1359014"/>
                  <a:pt x="2305050" y="1381125"/>
                </a:cubicBezTo>
                <a:cubicBezTo>
                  <a:pt x="2296256" y="1388454"/>
                  <a:pt x="2285476" y="1393102"/>
                  <a:pt x="2276475" y="1400175"/>
                </a:cubicBezTo>
                <a:cubicBezTo>
                  <a:pt x="2240992" y="1428054"/>
                  <a:pt x="2209246" y="1460869"/>
                  <a:pt x="2171700" y="1485900"/>
                </a:cubicBezTo>
                <a:cubicBezTo>
                  <a:pt x="2162175" y="1492250"/>
                  <a:pt x="2153175" y="1499468"/>
                  <a:pt x="2143125" y="1504950"/>
                </a:cubicBezTo>
                <a:cubicBezTo>
                  <a:pt x="1963126" y="1603131"/>
                  <a:pt x="2127389" y="1514415"/>
                  <a:pt x="2038350" y="1552575"/>
                </a:cubicBezTo>
                <a:cubicBezTo>
                  <a:pt x="2001565" y="1568340"/>
                  <a:pt x="1986461" y="1584481"/>
                  <a:pt x="1943100" y="1590675"/>
                </a:cubicBezTo>
                <a:lnTo>
                  <a:pt x="1876425" y="1600200"/>
                </a:lnTo>
                <a:lnTo>
                  <a:pt x="1419225" y="1590675"/>
                </a:lnTo>
                <a:cubicBezTo>
                  <a:pt x="1082570" y="1579263"/>
                  <a:pt x="1411244" y="1592520"/>
                  <a:pt x="1285875" y="1571625"/>
                </a:cubicBezTo>
                <a:cubicBezTo>
                  <a:pt x="1257515" y="1566898"/>
                  <a:pt x="1228725" y="1565275"/>
                  <a:pt x="1200150" y="1562100"/>
                </a:cubicBezTo>
                <a:cubicBezTo>
                  <a:pt x="1190625" y="1558925"/>
                  <a:pt x="1181315" y="1555010"/>
                  <a:pt x="1171575" y="1552575"/>
                </a:cubicBezTo>
                <a:cubicBezTo>
                  <a:pt x="1131267" y="1542498"/>
                  <a:pt x="1076979" y="1535805"/>
                  <a:pt x="1038225" y="1533525"/>
                </a:cubicBezTo>
                <a:cubicBezTo>
                  <a:pt x="958924" y="1528860"/>
                  <a:pt x="879475" y="1527175"/>
                  <a:pt x="800100" y="1524000"/>
                </a:cubicBezTo>
                <a:cubicBezTo>
                  <a:pt x="781050" y="1520825"/>
                  <a:pt x="761888" y="1518263"/>
                  <a:pt x="742950" y="1514475"/>
                </a:cubicBezTo>
                <a:cubicBezTo>
                  <a:pt x="730113" y="1511908"/>
                  <a:pt x="717789" y="1506941"/>
                  <a:pt x="704850" y="1504950"/>
                </a:cubicBezTo>
                <a:cubicBezTo>
                  <a:pt x="676433" y="1500578"/>
                  <a:pt x="647700" y="1498600"/>
                  <a:pt x="619125" y="1495425"/>
                </a:cubicBezTo>
                <a:cubicBezTo>
                  <a:pt x="553806" y="1473652"/>
                  <a:pt x="634877" y="1499363"/>
                  <a:pt x="542925" y="1476375"/>
                </a:cubicBezTo>
                <a:cubicBezTo>
                  <a:pt x="497629" y="1465051"/>
                  <a:pt x="529700" y="1466233"/>
                  <a:pt x="476250" y="1457325"/>
                </a:cubicBezTo>
                <a:cubicBezTo>
                  <a:pt x="342465" y="1435028"/>
                  <a:pt x="447690" y="1459710"/>
                  <a:pt x="361950" y="1438275"/>
                </a:cubicBezTo>
                <a:cubicBezTo>
                  <a:pt x="321322" y="1411190"/>
                  <a:pt x="307705" y="1398698"/>
                  <a:pt x="266700" y="1381125"/>
                </a:cubicBezTo>
                <a:cubicBezTo>
                  <a:pt x="257472" y="1377170"/>
                  <a:pt x="247650" y="1374775"/>
                  <a:pt x="238125" y="1371600"/>
                </a:cubicBezTo>
                <a:cubicBezTo>
                  <a:pt x="179954" y="1313429"/>
                  <a:pt x="239808" y="1377019"/>
                  <a:pt x="171450" y="1285875"/>
                </a:cubicBezTo>
                <a:cubicBezTo>
                  <a:pt x="78063" y="1161359"/>
                  <a:pt x="193465" y="1316696"/>
                  <a:pt x="123825" y="1219200"/>
                </a:cubicBezTo>
                <a:cubicBezTo>
                  <a:pt x="114598" y="1206282"/>
                  <a:pt x="104775" y="1193800"/>
                  <a:pt x="95250" y="1181100"/>
                </a:cubicBezTo>
                <a:cubicBezTo>
                  <a:pt x="71309" y="1109276"/>
                  <a:pt x="103604" y="1197808"/>
                  <a:pt x="66675" y="1123950"/>
                </a:cubicBezTo>
                <a:cubicBezTo>
                  <a:pt x="62185" y="1114970"/>
                  <a:pt x="61640" y="1104355"/>
                  <a:pt x="57150" y="1095375"/>
                </a:cubicBezTo>
                <a:cubicBezTo>
                  <a:pt x="22784" y="1026642"/>
                  <a:pt x="52448" y="1112195"/>
                  <a:pt x="19050" y="1028700"/>
                </a:cubicBezTo>
                <a:cubicBezTo>
                  <a:pt x="11592" y="1010056"/>
                  <a:pt x="0" y="971550"/>
                  <a:pt x="0" y="971550"/>
                </a:cubicBezTo>
                <a:cubicBezTo>
                  <a:pt x="3175" y="911225"/>
                  <a:pt x="-406" y="850162"/>
                  <a:pt x="9525" y="790575"/>
                </a:cubicBezTo>
                <a:cubicBezTo>
                  <a:pt x="12569" y="772314"/>
                  <a:pt x="30439" y="759804"/>
                  <a:pt x="38100" y="742950"/>
                </a:cubicBezTo>
                <a:cubicBezTo>
                  <a:pt x="46409" y="724669"/>
                  <a:pt x="50800" y="704850"/>
                  <a:pt x="57150" y="685800"/>
                </a:cubicBezTo>
                <a:cubicBezTo>
                  <a:pt x="60325" y="676275"/>
                  <a:pt x="64240" y="666965"/>
                  <a:pt x="66675" y="657225"/>
                </a:cubicBezTo>
                <a:cubicBezTo>
                  <a:pt x="69727" y="645018"/>
                  <a:pt x="78893" y="604215"/>
                  <a:pt x="85725" y="590550"/>
                </a:cubicBezTo>
                <a:cubicBezTo>
                  <a:pt x="90845" y="580311"/>
                  <a:pt x="99655" y="572214"/>
                  <a:pt x="104775" y="561975"/>
                </a:cubicBezTo>
                <a:cubicBezTo>
                  <a:pt x="109265" y="552995"/>
                  <a:pt x="107200" y="540500"/>
                  <a:pt x="114300" y="533400"/>
                </a:cubicBezTo>
                <a:cubicBezTo>
                  <a:pt x="124340" y="523360"/>
                  <a:pt x="139700" y="520700"/>
                  <a:pt x="152400" y="514350"/>
                </a:cubicBezTo>
                <a:cubicBezTo>
                  <a:pt x="165100" y="495300"/>
                  <a:pt x="183260" y="478920"/>
                  <a:pt x="190500" y="457200"/>
                </a:cubicBezTo>
                <a:cubicBezTo>
                  <a:pt x="193675" y="447675"/>
                  <a:pt x="194456" y="436979"/>
                  <a:pt x="200025" y="428625"/>
                </a:cubicBezTo>
                <a:cubicBezTo>
                  <a:pt x="207497" y="417417"/>
                  <a:pt x="219075" y="409575"/>
                  <a:pt x="228600" y="400050"/>
                </a:cubicBezTo>
                <a:lnTo>
                  <a:pt x="247650" y="342900"/>
                </a:lnTo>
                <a:cubicBezTo>
                  <a:pt x="250825" y="333375"/>
                  <a:pt x="248821" y="319894"/>
                  <a:pt x="257175" y="314325"/>
                </a:cubicBezTo>
                <a:cubicBezTo>
                  <a:pt x="288392" y="293514"/>
                  <a:pt x="288925" y="290512"/>
                  <a:pt x="295275" y="285750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724525" y="2665413"/>
            <a:ext cx="2628900" cy="1828800"/>
          </a:xfrm>
          <a:custGeom>
            <a:avLst/>
            <a:gdLst>
              <a:gd name="connsiteX0" fmla="*/ 857250 w 2628900"/>
              <a:gd name="connsiteY0" fmla="*/ 1781175 h 1828800"/>
              <a:gd name="connsiteX1" fmla="*/ 857250 w 2628900"/>
              <a:gd name="connsiteY1" fmla="*/ 1781175 h 1828800"/>
              <a:gd name="connsiteX2" fmla="*/ 9525 w 2628900"/>
              <a:gd name="connsiteY2" fmla="*/ 1028700 h 1828800"/>
              <a:gd name="connsiteX3" fmla="*/ 9525 w 2628900"/>
              <a:gd name="connsiteY3" fmla="*/ 1028700 h 1828800"/>
              <a:gd name="connsiteX4" fmla="*/ 0 w 2628900"/>
              <a:gd name="connsiteY4" fmla="*/ 1000125 h 1828800"/>
              <a:gd name="connsiteX5" fmla="*/ 9525 w 2628900"/>
              <a:gd name="connsiteY5" fmla="*/ 866775 h 1828800"/>
              <a:gd name="connsiteX6" fmla="*/ 28575 w 2628900"/>
              <a:gd name="connsiteY6" fmla="*/ 809625 h 1828800"/>
              <a:gd name="connsiteX7" fmla="*/ 66675 w 2628900"/>
              <a:gd name="connsiteY7" fmla="*/ 704850 h 1828800"/>
              <a:gd name="connsiteX8" fmla="*/ 95250 w 2628900"/>
              <a:gd name="connsiteY8" fmla="*/ 619125 h 1828800"/>
              <a:gd name="connsiteX9" fmla="*/ 104775 w 2628900"/>
              <a:gd name="connsiteY9" fmla="*/ 581025 h 1828800"/>
              <a:gd name="connsiteX10" fmla="*/ 123825 w 2628900"/>
              <a:gd name="connsiteY10" fmla="*/ 542925 h 1828800"/>
              <a:gd name="connsiteX11" fmla="*/ 152400 w 2628900"/>
              <a:gd name="connsiteY11" fmla="*/ 466725 h 1828800"/>
              <a:gd name="connsiteX12" fmla="*/ 180975 w 2628900"/>
              <a:gd name="connsiteY12" fmla="*/ 361950 h 1828800"/>
              <a:gd name="connsiteX13" fmla="*/ 190500 w 2628900"/>
              <a:gd name="connsiteY13" fmla="*/ 333375 h 1828800"/>
              <a:gd name="connsiteX14" fmla="*/ 200025 w 2628900"/>
              <a:gd name="connsiteY14" fmla="*/ 304800 h 1828800"/>
              <a:gd name="connsiteX15" fmla="*/ 257175 w 2628900"/>
              <a:gd name="connsiteY15" fmla="*/ 247650 h 1828800"/>
              <a:gd name="connsiteX16" fmla="*/ 285750 w 2628900"/>
              <a:gd name="connsiteY16" fmla="*/ 219075 h 1828800"/>
              <a:gd name="connsiteX17" fmla="*/ 371475 w 2628900"/>
              <a:gd name="connsiteY17" fmla="*/ 161925 h 1828800"/>
              <a:gd name="connsiteX18" fmla="*/ 495300 w 2628900"/>
              <a:gd name="connsiteY18" fmla="*/ 76200 h 1828800"/>
              <a:gd name="connsiteX19" fmla="*/ 533400 w 2628900"/>
              <a:gd name="connsiteY19" fmla="*/ 57150 h 1828800"/>
              <a:gd name="connsiteX20" fmla="*/ 561975 w 2628900"/>
              <a:gd name="connsiteY20" fmla="*/ 47625 h 1828800"/>
              <a:gd name="connsiteX21" fmla="*/ 590550 w 2628900"/>
              <a:gd name="connsiteY21" fmla="*/ 28575 h 1828800"/>
              <a:gd name="connsiteX22" fmla="*/ 628650 w 2628900"/>
              <a:gd name="connsiteY22" fmla="*/ 19050 h 1828800"/>
              <a:gd name="connsiteX23" fmla="*/ 800100 w 2628900"/>
              <a:gd name="connsiteY23" fmla="*/ 0 h 1828800"/>
              <a:gd name="connsiteX24" fmla="*/ 1323975 w 2628900"/>
              <a:gd name="connsiteY24" fmla="*/ 9525 h 1828800"/>
              <a:gd name="connsiteX25" fmla="*/ 1352550 w 2628900"/>
              <a:gd name="connsiteY25" fmla="*/ 19050 h 1828800"/>
              <a:gd name="connsiteX26" fmla="*/ 1390650 w 2628900"/>
              <a:gd name="connsiteY26" fmla="*/ 28575 h 1828800"/>
              <a:gd name="connsiteX27" fmla="*/ 1438275 w 2628900"/>
              <a:gd name="connsiteY27" fmla="*/ 38100 h 1828800"/>
              <a:gd name="connsiteX28" fmla="*/ 1466850 w 2628900"/>
              <a:gd name="connsiteY28" fmla="*/ 47625 h 1828800"/>
              <a:gd name="connsiteX29" fmla="*/ 1552575 w 2628900"/>
              <a:gd name="connsiteY29" fmla="*/ 57150 h 1828800"/>
              <a:gd name="connsiteX30" fmla="*/ 1619250 w 2628900"/>
              <a:gd name="connsiteY30" fmla="*/ 76200 h 1828800"/>
              <a:gd name="connsiteX31" fmla="*/ 1676400 w 2628900"/>
              <a:gd name="connsiteY31" fmla="*/ 85725 h 1828800"/>
              <a:gd name="connsiteX32" fmla="*/ 1733550 w 2628900"/>
              <a:gd name="connsiteY32" fmla="*/ 104775 h 1828800"/>
              <a:gd name="connsiteX33" fmla="*/ 1771650 w 2628900"/>
              <a:gd name="connsiteY33" fmla="*/ 114300 h 1828800"/>
              <a:gd name="connsiteX34" fmla="*/ 1828800 w 2628900"/>
              <a:gd name="connsiteY34" fmla="*/ 152400 h 1828800"/>
              <a:gd name="connsiteX35" fmla="*/ 1857375 w 2628900"/>
              <a:gd name="connsiteY35" fmla="*/ 171450 h 1828800"/>
              <a:gd name="connsiteX36" fmla="*/ 1885950 w 2628900"/>
              <a:gd name="connsiteY36" fmla="*/ 180975 h 1828800"/>
              <a:gd name="connsiteX37" fmla="*/ 1981200 w 2628900"/>
              <a:gd name="connsiteY37" fmla="*/ 247650 h 1828800"/>
              <a:gd name="connsiteX38" fmla="*/ 2057400 w 2628900"/>
              <a:gd name="connsiteY38" fmla="*/ 266700 h 1828800"/>
              <a:gd name="connsiteX39" fmla="*/ 2133600 w 2628900"/>
              <a:gd name="connsiteY39" fmla="*/ 314325 h 1828800"/>
              <a:gd name="connsiteX40" fmla="*/ 2171700 w 2628900"/>
              <a:gd name="connsiteY40" fmla="*/ 333375 h 1828800"/>
              <a:gd name="connsiteX41" fmla="*/ 2257425 w 2628900"/>
              <a:gd name="connsiteY41" fmla="*/ 390525 h 1828800"/>
              <a:gd name="connsiteX42" fmla="*/ 2286000 w 2628900"/>
              <a:gd name="connsiteY42" fmla="*/ 409575 h 1828800"/>
              <a:gd name="connsiteX43" fmla="*/ 2352675 w 2628900"/>
              <a:gd name="connsiteY43" fmla="*/ 485775 h 1828800"/>
              <a:gd name="connsiteX44" fmla="*/ 2400300 w 2628900"/>
              <a:gd name="connsiteY44" fmla="*/ 533400 h 1828800"/>
              <a:gd name="connsiteX45" fmla="*/ 2419350 w 2628900"/>
              <a:gd name="connsiteY45" fmla="*/ 561975 h 1828800"/>
              <a:gd name="connsiteX46" fmla="*/ 2466975 w 2628900"/>
              <a:gd name="connsiteY46" fmla="*/ 600075 h 1828800"/>
              <a:gd name="connsiteX47" fmla="*/ 2533650 w 2628900"/>
              <a:gd name="connsiteY47" fmla="*/ 666750 h 1828800"/>
              <a:gd name="connsiteX48" fmla="*/ 2562225 w 2628900"/>
              <a:gd name="connsiteY48" fmla="*/ 695325 h 1828800"/>
              <a:gd name="connsiteX49" fmla="*/ 2581275 w 2628900"/>
              <a:gd name="connsiteY49" fmla="*/ 733425 h 1828800"/>
              <a:gd name="connsiteX50" fmla="*/ 2600325 w 2628900"/>
              <a:gd name="connsiteY50" fmla="*/ 790575 h 1828800"/>
              <a:gd name="connsiteX51" fmla="*/ 2609850 w 2628900"/>
              <a:gd name="connsiteY51" fmla="*/ 819150 h 1828800"/>
              <a:gd name="connsiteX52" fmla="*/ 2619375 w 2628900"/>
              <a:gd name="connsiteY52" fmla="*/ 847725 h 1828800"/>
              <a:gd name="connsiteX53" fmla="*/ 2628900 w 2628900"/>
              <a:gd name="connsiteY53" fmla="*/ 885825 h 1828800"/>
              <a:gd name="connsiteX54" fmla="*/ 2619375 w 2628900"/>
              <a:gd name="connsiteY54" fmla="*/ 1171575 h 1828800"/>
              <a:gd name="connsiteX55" fmla="*/ 2609850 w 2628900"/>
              <a:gd name="connsiteY55" fmla="*/ 1200150 h 1828800"/>
              <a:gd name="connsiteX56" fmla="*/ 2543175 w 2628900"/>
              <a:gd name="connsiteY56" fmla="*/ 1314450 h 1828800"/>
              <a:gd name="connsiteX57" fmla="*/ 2524125 w 2628900"/>
              <a:gd name="connsiteY57" fmla="*/ 1343025 h 1828800"/>
              <a:gd name="connsiteX58" fmla="*/ 2438400 w 2628900"/>
              <a:gd name="connsiteY58" fmla="*/ 1428750 h 1828800"/>
              <a:gd name="connsiteX59" fmla="*/ 2400300 w 2628900"/>
              <a:gd name="connsiteY59" fmla="*/ 1457325 h 1828800"/>
              <a:gd name="connsiteX60" fmla="*/ 2381250 w 2628900"/>
              <a:gd name="connsiteY60" fmla="*/ 1485900 h 1828800"/>
              <a:gd name="connsiteX61" fmla="*/ 2295525 w 2628900"/>
              <a:gd name="connsiteY61" fmla="*/ 1543050 h 1828800"/>
              <a:gd name="connsiteX62" fmla="*/ 2219325 w 2628900"/>
              <a:gd name="connsiteY62" fmla="*/ 1600200 h 1828800"/>
              <a:gd name="connsiteX63" fmla="*/ 2190750 w 2628900"/>
              <a:gd name="connsiteY63" fmla="*/ 1619250 h 1828800"/>
              <a:gd name="connsiteX64" fmla="*/ 2162175 w 2628900"/>
              <a:gd name="connsiteY64" fmla="*/ 1628775 h 1828800"/>
              <a:gd name="connsiteX65" fmla="*/ 2076450 w 2628900"/>
              <a:gd name="connsiteY65" fmla="*/ 1685925 h 1828800"/>
              <a:gd name="connsiteX66" fmla="*/ 2047875 w 2628900"/>
              <a:gd name="connsiteY66" fmla="*/ 1704975 h 1828800"/>
              <a:gd name="connsiteX67" fmla="*/ 1990725 w 2628900"/>
              <a:gd name="connsiteY67" fmla="*/ 1724025 h 1828800"/>
              <a:gd name="connsiteX68" fmla="*/ 1962150 w 2628900"/>
              <a:gd name="connsiteY68" fmla="*/ 1733550 h 1828800"/>
              <a:gd name="connsiteX69" fmla="*/ 1924050 w 2628900"/>
              <a:gd name="connsiteY69" fmla="*/ 1743075 h 1828800"/>
              <a:gd name="connsiteX70" fmla="*/ 1895475 w 2628900"/>
              <a:gd name="connsiteY70" fmla="*/ 1752600 h 1828800"/>
              <a:gd name="connsiteX71" fmla="*/ 1847850 w 2628900"/>
              <a:gd name="connsiteY71" fmla="*/ 1762125 h 1828800"/>
              <a:gd name="connsiteX72" fmla="*/ 1714500 w 2628900"/>
              <a:gd name="connsiteY72" fmla="*/ 1790700 h 1828800"/>
              <a:gd name="connsiteX73" fmla="*/ 1171575 w 2628900"/>
              <a:gd name="connsiteY73" fmla="*/ 1809750 h 1828800"/>
              <a:gd name="connsiteX74" fmla="*/ 1057275 w 2628900"/>
              <a:gd name="connsiteY74" fmla="*/ 1828800 h 1828800"/>
              <a:gd name="connsiteX75" fmla="*/ 923925 w 2628900"/>
              <a:gd name="connsiteY75" fmla="*/ 1819275 h 1828800"/>
              <a:gd name="connsiteX76" fmla="*/ 895350 w 2628900"/>
              <a:gd name="connsiteY76" fmla="*/ 1809750 h 1828800"/>
              <a:gd name="connsiteX77" fmla="*/ 857250 w 2628900"/>
              <a:gd name="connsiteY77" fmla="*/ 1781175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628900" h="1828800">
                <a:moveTo>
                  <a:pt x="857250" y="1781175"/>
                </a:moveTo>
                <a:lnTo>
                  <a:pt x="857250" y="1781175"/>
                </a:lnTo>
                <a:cubicBezTo>
                  <a:pt x="8291" y="1088346"/>
                  <a:pt x="115047" y="1450789"/>
                  <a:pt x="9525" y="1028700"/>
                </a:cubicBezTo>
                <a:lnTo>
                  <a:pt x="9525" y="1028700"/>
                </a:lnTo>
                <a:lnTo>
                  <a:pt x="0" y="1000125"/>
                </a:lnTo>
                <a:cubicBezTo>
                  <a:pt x="3175" y="955675"/>
                  <a:pt x="2914" y="910845"/>
                  <a:pt x="9525" y="866775"/>
                </a:cubicBezTo>
                <a:cubicBezTo>
                  <a:pt x="12504" y="846917"/>
                  <a:pt x="23705" y="829106"/>
                  <a:pt x="28575" y="809625"/>
                </a:cubicBezTo>
                <a:cubicBezTo>
                  <a:pt x="43965" y="748067"/>
                  <a:pt x="32943" y="783557"/>
                  <a:pt x="66675" y="704850"/>
                </a:cubicBezTo>
                <a:cubicBezTo>
                  <a:pt x="87549" y="600480"/>
                  <a:pt x="61448" y="709263"/>
                  <a:pt x="95250" y="619125"/>
                </a:cubicBezTo>
                <a:cubicBezTo>
                  <a:pt x="99847" y="606868"/>
                  <a:pt x="100178" y="593282"/>
                  <a:pt x="104775" y="581025"/>
                </a:cubicBezTo>
                <a:cubicBezTo>
                  <a:pt x="109761" y="567730"/>
                  <a:pt x="118839" y="556220"/>
                  <a:pt x="123825" y="542925"/>
                </a:cubicBezTo>
                <a:cubicBezTo>
                  <a:pt x="162731" y="439175"/>
                  <a:pt x="99362" y="572800"/>
                  <a:pt x="152400" y="466725"/>
                </a:cubicBezTo>
                <a:cubicBezTo>
                  <a:pt x="165863" y="399409"/>
                  <a:pt x="156805" y="434459"/>
                  <a:pt x="180975" y="361950"/>
                </a:cubicBezTo>
                <a:lnTo>
                  <a:pt x="190500" y="333375"/>
                </a:lnTo>
                <a:cubicBezTo>
                  <a:pt x="193675" y="323850"/>
                  <a:pt x="192925" y="311900"/>
                  <a:pt x="200025" y="304800"/>
                </a:cubicBezTo>
                <a:lnTo>
                  <a:pt x="257175" y="247650"/>
                </a:lnTo>
                <a:cubicBezTo>
                  <a:pt x="266700" y="238125"/>
                  <a:pt x="274542" y="226547"/>
                  <a:pt x="285750" y="219075"/>
                </a:cubicBezTo>
                <a:cubicBezTo>
                  <a:pt x="314325" y="200025"/>
                  <a:pt x="344001" y="182531"/>
                  <a:pt x="371475" y="161925"/>
                </a:cubicBezTo>
                <a:cubicBezTo>
                  <a:pt x="406561" y="135610"/>
                  <a:pt x="462322" y="92689"/>
                  <a:pt x="495300" y="76200"/>
                </a:cubicBezTo>
                <a:cubicBezTo>
                  <a:pt x="508000" y="69850"/>
                  <a:pt x="520349" y="62743"/>
                  <a:pt x="533400" y="57150"/>
                </a:cubicBezTo>
                <a:cubicBezTo>
                  <a:pt x="542628" y="53195"/>
                  <a:pt x="552995" y="52115"/>
                  <a:pt x="561975" y="47625"/>
                </a:cubicBezTo>
                <a:cubicBezTo>
                  <a:pt x="572214" y="42505"/>
                  <a:pt x="580028" y="33084"/>
                  <a:pt x="590550" y="28575"/>
                </a:cubicBezTo>
                <a:cubicBezTo>
                  <a:pt x="602582" y="23418"/>
                  <a:pt x="616063" y="22646"/>
                  <a:pt x="628650" y="19050"/>
                </a:cubicBezTo>
                <a:cubicBezTo>
                  <a:pt x="718562" y="-6639"/>
                  <a:pt x="570879" y="15281"/>
                  <a:pt x="800100" y="0"/>
                </a:cubicBezTo>
                <a:lnTo>
                  <a:pt x="1323975" y="9525"/>
                </a:lnTo>
                <a:cubicBezTo>
                  <a:pt x="1334009" y="9871"/>
                  <a:pt x="1342896" y="16292"/>
                  <a:pt x="1352550" y="19050"/>
                </a:cubicBezTo>
                <a:cubicBezTo>
                  <a:pt x="1365137" y="22646"/>
                  <a:pt x="1377871" y="25735"/>
                  <a:pt x="1390650" y="28575"/>
                </a:cubicBezTo>
                <a:cubicBezTo>
                  <a:pt x="1406454" y="32087"/>
                  <a:pt x="1422569" y="34173"/>
                  <a:pt x="1438275" y="38100"/>
                </a:cubicBezTo>
                <a:cubicBezTo>
                  <a:pt x="1448015" y="40535"/>
                  <a:pt x="1456946" y="45974"/>
                  <a:pt x="1466850" y="47625"/>
                </a:cubicBezTo>
                <a:cubicBezTo>
                  <a:pt x="1495210" y="52352"/>
                  <a:pt x="1524000" y="53975"/>
                  <a:pt x="1552575" y="57150"/>
                </a:cubicBezTo>
                <a:cubicBezTo>
                  <a:pt x="1574800" y="63500"/>
                  <a:pt x="1596728" y="71003"/>
                  <a:pt x="1619250" y="76200"/>
                </a:cubicBezTo>
                <a:cubicBezTo>
                  <a:pt x="1638068" y="80543"/>
                  <a:pt x="1657664" y="81041"/>
                  <a:pt x="1676400" y="85725"/>
                </a:cubicBezTo>
                <a:cubicBezTo>
                  <a:pt x="1695881" y="90595"/>
                  <a:pt x="1714069" y="99905"/>
                  <a:pt x="1733550" y="104775"/>
                </a:cubicBezTo>
                <a:lnTo>
                  <a:pt x="1771650" y="114300"/>
                </a:lnTo>
                <a:lnTo>
                  <a:pt x="1828800" y="152400"/>
                </a:lnTo>
                <a:cubicBezTo>
                  <a:pt x="1838325" y="158750"/>
                  <a:pt x="1846515" y="167830"/>
                  <a:pt x="1857375" y="171450"/>
                </a:cubicBezTo>
                <a:lnTo>
                  <a:pt x="1885950" y="180975"/>
                </a:lnTo>
                <a:cubicBezTo>
                  <a:pt x="1907341" y="197018"/>
                  <a:pt x="1961355" y="238630"/>
                  <a:pt x="1981200" y="247650"/>
                </a:cubicBezTo>
                <a:cubicBezTo>
                  <a:pt x="2034292" y="271783"/>
                  <a:pt x="2016182" y="244217"/>
                  <a:pt x="2057400" y="266700"/>
                </a:cubicBezTo>
                <a:cubicBezTo>
                  <a:pt x="2083696" y="281043"/>
                  <a:pt x="2106809" y="300930"/>
                  <a:pt x="2133600" y="314325"/>
                </a:cubicBezTo>
                <a:cubicBezTo>
                  <a:pt x="2146300" y="320675"/>
                  <a:pt x="2159524" y="326070"/>
                  <a:pt x="2171700" y="333375"/>
                </a:cubicBezTo>
                <a:lnTo>
                  <a:pt x="2257425" y="390525"/>
                </a:lnTo>
                <a:cubicBezTo>
                  <a:pt x="2266950" y="396875"/>
                  <a:pt x="2277905" y="401480"/>
                  <a:pt x="2286000" y="409575"/>
                </a:cubicBezTo>
                <a:cubicBezTo>
                  <a:pt x="2409527" y="533102"/>
                  <a:pt x="2247738" y="367721"/>
                  <a:pt x="2352675" y="485775"/>
                </a:cubicBezTo>
                <a:cubicBezTo>
                  <a:pt x="2367590" y="502555"/>
                  <a:pt x="2385516" y="516504"/>
                  <a:pt x="2400300" y="533400"/>
                </a:cubicBezTo>
                <a:cubicBezTo>
                  <a:pt x="2407838" y="542015"/>
                  <a:pt x="2411255" y="553880"/>
                  <a:pt x="2419350" y="561975"/>
                </a:cubicBezTo>
                <a:cubicBezTo>
                  <a:pt x="2433725" y="576350"/>
                  <a:pt x="2451989" y="586338"/>
                  <a:pt x="2466975" y="600075"/>
                </a:cubicBezTo>
                <a:cubicBezTo>
                  <a:pt x="2490144" y="621314"/>
                  <a:pt x="2511425" y="644525"/>
                  <a:pt x="2533650" y="666750"/>
                </a:cubicBezTo>
                <a:cubicBezTo>
                  <a:pt x="2543175" y="676275"/>
                  <a:pt x="2556201" y="683277"/>
                  <a:pt x="2562225" y="695325"/>
                </a:cubicBezTo>
                <a:cubicBezTo>
                  <a:pt x="2568575" y="708025"/>
                  <a:pt x="2576002" y="720242"/>
                  <a:pt x="2581275" y="733425"/>
                </a:cubicBezTo>
                <a:cubicBezTo>
                  <a:pt x="2588733" y="752069"/>
                  <a:pt x="2593975" y="771525"/>
                  <a:pt x="2600325" y="790575"/>
                </a:cubicBezTo>
                <a:lnTo>
                  <a:pt x="2609850" y="819150"/>
                </a:lnTo>
                <a:cubicBezTo>
                  <a:pt x="2613025" y="828675"/>
                  <a:pt x="2616940" y="837985"/>
                  <a:pt x="2619375" y="847725"/>
                </a:cubicBezTo>
                <a:lnTo>
                  <a:pt x="2628900" y="885825"/>
                </a:lnTo>
                <a:cubicBezTo>
                  <a:pt x="2625725" y="981075"/>
                  <a:pt x="2625140" y="1076447"/>
                  <a:pt x="2619375" y="1171575"/>
                </a:cubicBezTo>
                <a:cubicBezTo>
                  <a:pt x="2618768" y="1181597"/>
                  <a:pt x="2614005" y="1191010"/>
                  <a:pt x="2609850" y="1200150"/>
                </a:cubicBezTo>
                <a:cubicBezTo>
                  <a:pt x="2569151" y="1289689"/>
                  <a:pt x="2586273" y="1254113"/>
                  <a:pt x="2543175" y="1314450"/>
                </a:cubicBezTo>
                <a:cubicBezTo>
                  <a:pt x="2536521" y="1323765"/>
                  <a:pt x="2531860" y="1334586"/>
                  <a:pt x="2524125" y="1343025"/>
                </a:cubicBezTo>
                <a:cubicBezTo>
                  <a:pt x="2496818" y="1372814"/>
                  <a:pt x="2470729" y="1404503"/>
                  <a:pt x="2438400" y="1428750"/>
                </a:cubicBezTo>
                <a:cubicBezTo>
                  <a:pt x="2425700" y="1438275"/>
                  <a:pt x="2411525" y="1446100"/>
                  <a:pt x="2400300" y="1457325"/>
                </a:cubicBezTo>
                <a:cubicBezTo>
                  <a:pt x="2392205" y="1465420"/>
                  <a:pt x="2389345" y="1477805"/>
                  <a:pt x="2381250" y="1485900"/>
                </a:cubicBezTo>
                <a:cubicBezTo>
                  <a:pt x="2317472" y="1549678"/>
                  <a:pt x="2355346" y="1503169"/>
                  <a:pt x="2295525" y="1543050"/>
                </a:cubicBezTo>
                <a:cubicBezTo>
                  <a:pt x="2269107" y="1560662"/>
                  <a:pt x="2245743" y="1582588"/>
                  <a:pt x="2219325" y="1600200"/>
                </a:cubicBezTo>
                <a:cubicBezTo>
                  <a:pt x="2209800" y="1606550"/>
                  <a:pt x="2200989" y="1614130"/>
                  <a:pt x="2190750" y="1619250"/>
                </a:cubicBezTo>
                <a:cubicBezTo>
                  <a:pt x="2181770" y="1623740"/>
                  <a:pt x="2170952" y="1623899"/>
                  <a:pt x="2162175" y="1628775"/>
                </a:cubicBezTo>
                <a:lnTo>
                  <a:pt x="2076450" y="1685925"/>
                </a:lnTo>
                <a:cubicBezTo>
                  <a:pt x="2066925" y="1692275"/>
                  <a:pt x="2058735" y="1701355"/>
                  <a:pt x="2047875" y="1704975"/>
                </a:cubicBezTo>
                <a:lnTo>
                  <a:pt x="1990725" y="1724025"/>
                </a:lnTo>
                <a:cubicBezTo>
                  <a:pt x="1981200" y="1727200"/>
                  <a:pt x="1971890" y="1731115"/>
                  <a:pt x="1962150" y="1733550"/>
                </a:cubicBezTo>
                <a:cubicBezTo>
                  <a:pt x="1949450" y="1736725"/>
                  <a:pt x="1936637" y="1739479"/>
                  <a:pt x="1924050" y="1743075"/>
                </a:cubicBezTo>
                <a:cubicBezTo>
                  <a:pt x="1914396" y="1745833"/>
                  <a:pt x="1905215" y="1750165"/>
                  <a:pt x="1895475" y="1752600"/>
                </a:cubicBezTo>
                <a:cubicBezTo>
                  <a:pt x="1879769" y="1756527"/>
                  <a:pt x="1863654" y="1758613"/>
                  <a:pt x="1847850" y="1762125"/>
                </a:cubicBezTo>
                <a:cubicBezTo>
                  <a:pt x="1804626" y="1771730"/>
                  <a:pt x="1757567" y="1788307"/>
                  <a:pt x="1714500" y="1790700"/>
                </a:cubicBezTo>
                <a:cubicBezTo>
                  <a:pt x="1419375" y="1807096"/>
                  <a:pt x="1600269" y="1798758"/>
                  <a:pt x="1171575" y="1809750"/>
                </a:cubicBezTo>
                <a:cubicBezTo>
                  <a:pt x="1131448" y="1819782"/>
                  <a:pt x="1101870" y="1828800"/>
                  <a:pt x="1057275" y="1828800"/>
                </a:cubicBezTo>
                <a:cubicBezTo>
                  <a:pt x="1012712" y="1828800"/>
                  <a:pt x="968375" y="1822450"/>
                  <a:pt x="923925" y="1819275"/>
                </a:cubicBezTo>
                <a:cubicBezTo>
                  <a:pt x="914400" y="1816100"/>
                  <a:pt x="903190" y="1816022"/>
                  <a:pt x="895350" y="1809750"/>
                </a:cubicBezTo>
                <a:cubicBezTo>
                  <a:pt x="886411" y="1802599"/>
                  <a:pt x="863600" y="1785937"/>
                  <a:pt x="857250" y="1781175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878277" y="3632200"/>
            <a:ext cx="268724" cy="300417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7402652" y="3721308"/>
            <a:ext cx="268724" cy="300417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1085" y="2930772"/>
                <a:ext cx="423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5" y="2930772"/>
                <a:ext cx="42312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48650" y="2943722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650" y="2943722"/>
                <a:ext cx="44307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019550" y="3059662"/>
            <a:ext cx="2428875" cy="267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19549" y="3650585"/>
            <a:ext cx="2781301" cy="2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97211" y="4004249"/>
            <a:ext cx="2403614" cy="205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8339" y="2823843"/>
                <a:ext cx="6894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2823843"/>
                <a:ext cx="689483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16020" y="3270493"/>
                <a:ext cx="6942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20" y="3270493"/>
                <a:ext cx="694229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54276" y="3744609"/>
                <a:ext cx="6942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276" y="3744609"/>
                <a:ext cx="694229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Flow-Min Cut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939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of an s-t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is defined as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93925"/>
              </a:xfrm>
              <a:blipFill rotWithShape="0">
                <a:blip r:embed="rId2"/>
                <a:stretch>
                  <a:fillRect l="-121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5067299"/>
            <a:ext cx="10804527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Theorem:</a:t>
            </a:r>
            <a:r>
              <a:rPr lang="en-US" sz="2800" dirty="0" smtClean="0"/>
              <a:t> In every flow network, the maximum value of an s-t flow equals the minimum capacity of an s-t cut.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60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Value 30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7412135" y="37762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883926" y="37762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629150" y="560373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629150" y="19721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2274171" y="2362405"/>
            <a:ext cx="2421934" cy="148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5019395" y="2362405"/>
            <a:ext cx="2459695" cy="148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2274171" y="4166528"/>
            <a:ext cx="2421934" cy="15041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5019395" y="4166528"/>
            <a:ext cx="2459695" cy="15041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4857750" y="2429360"/>
            <a:ext cx="0" cy="31743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3216" y="375549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0/30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4185" y="271512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9242" y="494991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5964" y="494991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10/10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9242" y="271512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10/10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7775" y="2687322"/>
            <a:ext cx="2308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this optimal?</a:t>
            </a:r>
          </a:p>
          <a:p>
            <a:r>
              <a:rPr lang="en-US" sz="2400" dirty="0" smtClean="0"/>
              <a:t>How can we tell?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01049" y="4395915"/>
                <a:ext cx="37909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flow value of 30 equals the capacity of the cut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so must be optimal.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49" y="4395915"/>
                <a:ext cx="3790951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412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2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Flow Networks</a:t>
            </a:r>
          </a:p>
          <a:p>
            <a:r>
              <a:rPr lang="en-US" dirty="0" smtClean="0"/>
              <a:t>Maximum Flow</a:t>
            </a:r>
          </a:p>
          <a:p>
            <a:pPr lvl="1"/>
            <a:r>
              <a:rPr lang="en-US" dirty="0" smtClean="0"/>
              <a:t>Augmenting path algorithm</a:t>
            </a:r>
          </a:p>
          <a:p>
            <a:pPr lvl="1"/>
            <a:r>
              <a:rPr lang="en-US" dirty="0" smtClean="0"/>
              <a:t>Max-flow/Min-cut theorem</a:t>
            </a:r>
          </a:p>
          <a:p>
            <a:pPr lvl="1"/>
            <a:r>
              <a:rPr lang="en-US" dirty="0" smtClean="0"/>
              <a:t>Bipartite matching</a:t>
            </a:r>
          </a:p>
          <a:p>
            <a:r>
              <a:rPr lang="en-US" dirty="0" smtClean="0"/>
              <a:t>Flows with Demands</a:t>
            </a:r>
          </a:p>
          <a:p>
            <a:pPr lvl="1"/>
            <a:r>
              <a:rPr lang="en-US" dirty="0" smtClean="0"/>
              <a:t>Reduction to max flow</a:t>
            </a:r>
          </a:p>
          <a:p>
            <a:pPr lvl="1"/>
            <a:r>
              <a:rPr lang="en-US" dirty="0" smtClean="0"/>
              <a:t>Conformal decomposition</a:t>
            </a:r>
          </a:p>
          <a:p>
            <a:r>
              <a:rPr lang="en-US" dirty="0" smtClean="0"/>
              <a:t>Min-Cost </a:t>
            </a:r>
            <a:r>
              <a:rPr lang="en-US" dirty="0"/>
              <a:t>F</a:t>
            </a:r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Cycle cancellation algorithm</a:t>
            </a:r>
          </a:p>
          <a:p>
            <a:pPr lvl="1"/>
            <a:r>
              <a:rPr lang="en-US" dirty="0" smtClean="0"/>
              <a:t>Ad allocation</a:t>
            </a:r>
          </a:p>
        </p:txBody>
      </p:sp>
    </p:spTree>
    <p:extLst>
      <p:ext uri="{BB962C8B-B14F-4D97-AF65-F5344CB8AC3E}">
        <p14:creationId xmlns:p14="http://schemas.microsoft.com/office/powerpoint/2010/main" val="33052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Ford-Fulkerson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Outputs an optimal (maximum)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optimal flow is integer-valued.</a:t>
                </a:r>
              </a:p>
              <a:p>
                <a:r>
                  <a:rPr lang="en-US" dirty="0" smtClean="0"/>
                  <a:t>Also finds a minimum s-t cut. How?</a:t>
                </a:r>
              </a:p>
              <a:p>
                <a:r>
                  <a:rPr lang="en-US" dirty="0" smtClean="0"/>
                  <a:t>The algorithm is scalable in the number of nodes and edges.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5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1009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we find a subset of edges such that each node on the left is linked to just one node on the right, and vice-versa?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162425" y="33051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162425" y="607695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162425" y="51720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162425" y="42386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896100" y="32861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896100" y="605790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896100" y="51530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896100" y="42195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6"/>
            <a:endCxn id="8" idx="2"/>
          </p:cNvCxnSpPr>
          <p:nvPr/>
        </p:nvCxnSpPr>
        <p:spPr>
          <a:xfrm flipV="1">
            <a:off x="4410075" y="3409950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10" idx="2"/>
          </p:cNvCxnSpPr>
          <p:nvPr/>
        </p:nvCxnSpPr>
        <p:spPr>
          <a:xfrm flipV="1">
            <a:off x="4410075" y="5276850"/>
            <a:ext cx="2486025" cy="923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11" idx="2"/>
          </p:cNvCxnSpPr>
          <p:nvPr/>
        </p:nvCxnSpPr>
        <p:spPr>
          <a:xfrm>
            <a:off x="4410075" y="3429000"/>
            <a:ext cx="2486025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6"/>
            <a:endCxn id="10" idx="2"/>
          </p:cNvCxnSpPr>
          <p:nvPr/>
        </p:nvCxnSpPr>
        <p:spPr>
          <a:xfrm>
            <a:off x="4410075" y="3429000"/>
            <a:ext cx="2486025" cy="1847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11" idx="2"/>
          </p:cNvCxnSpPr>
          <p:nvPr/>
        </p:nvCxnSpPr>
        <p:spPr>
          <a:xfrm flipV="1">
            <a:off x="4410075" y="4343400"/>
            <a:ext cx="2486025" cy="952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10" idx="2"/>
          </p:cNvCxnSpPr>
          <p:nvPr/>
        </p:nvCxnSpPr>
        <p:spPr>
          <a:xfrm flipV="1">
            <a:off x="4410075" y="5276850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1" idx="2"/>
          </p:cNvCxnSpPr>
          <p:nvPr/>
        </p:nvCxnSpPr>
        <p:spPr>
          <a:xfrm flipV="1">
            <a:off x="4410075" y="4343400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19600" y="4345232"/>
            <a:ext cx="2522293" cy="1731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1009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we find a subset of edges such that each node on the left is linked to just one node on the right, and vice-versa?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162425" y="33051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162425" y="607695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162425" y="51720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162425" y="42386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896100" y="32861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896100" y="605790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896100" y="51530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896100" y="42195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6"/>
            <a:endCxn id="8" idx="2"/>
          </p:cNvCxnSpPr>
          <p:nvPr/>
        </p:nvCxnSpPr>
        <p:spPr>
          <a:xfrm flipV="1">
            <a:off x="4410075" y="3409950"/>
            <a:ext cx="2486025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10" idx="2"/>
          </p:cNvCxnSpPr>
          <p:nvPr/>
        </p:nvCxnSpPr>
        <p:spPr>
          <a:xfrm flipV="1">
            <a:off x="4410075" y="5276850"/>
            <a:ext cx="2486025" cy="92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11" idx="2"/>
          </p:cNvCxnSpPr>
          <p:nvPr/>
        </p:nvCxnSpPr>
        <p:spPr>
          <a:xfrm>
            <a:off x="4410075" y="3429000"/>
            <a:ext cx="2486025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6"/>
            <a:endCxn id="10" idx="2"/>
          </p:cNvCxnSpPr>
          <p:nvPr/>
        </p:nvCxnSpPr>
        <p:spPr>
          <a:xfrm>
            <a:off x="4410075" y="3429000"/>
            <a:ext cx="2486025" cy="1847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11" idx="2"/>
          </p:cNvCxnSpPr>
          <p:nvPr/>
        </p:nvCxnSpPr>
        <p:spPr>
          <a:xfrm flipV="1">
            <a:off x="4410075" y="4343400"/>
            <a:ext cx="2486025" cy="952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10" idx="2"/>
          </p:cNvCxnSpPr>
          <p:nvPr/>
        </p:nvCxnSpPr>
        <p:spPr>
          <a:xfrm flipV="1">
            <a:off x="4410075" y="5276850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1" idx="2"/>
          </p:cNvCxnSpPr>
          <p:nvPr/>
        </p:nvCxnSpPr>
        <p:spPr>
          <a:xfrm flipV="1">
            <a:off x="4410075" y="4343400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19600" y="4345232"/>
            <a:ext cx="2522293" cy="1731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1466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(i.e., transform) the problem into a max-flow problem.</a:t>
            </a:r>
          </a:p>
          <a:p>
            <a:r>
              <a:rPr lang="en-US" dirty="0" smtClean="0"/>
              <a:t>Add a source linked to all nodes on the left.</a:t>
            </a:r>
          </a:p>
          <a:p>
            <a:r>
              <a:rPr lang="en-US" dirty="0" smtClean="0"/>
              <a:t>Add a terminal linked to all nodes on the right.</a:t>
            </a:r>
          </a:p>
          <a:p>
            <a:r>
              <a:rPr lang="en-US" dirty="0" smtClean="0"/>
              <a:t>Add capacities of 1 to all edges.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162425" y="33051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162425" y="607695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162425" y="51720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162425" y="42386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896100" y="32861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896100" y="605790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896100" y="51530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896100" y="42195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6"/>
            <a:endCxn id="8" idx="2"/>
          </p:cNvCxnSpPr>
          <p:nvPr/>
        </p:nvCxnSpPr>
        <p:spPr>
          <a:xfrm flipV="1">
            <a:off x="4410075" y="3409950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10" idx="2"/>
          </p:cNvCxnSpPr>
          <p:nvPr/>
        </p:nvCxnSpPr>
        <p:spPr>
          <a:xfrm flipV="1">
            <a:off x="4410075" y="5276850"/>
            <a:ext cx="2486025" cy="9239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11" idx="2"/>
          </p:cNvCxnSpPr>
          <p:nvPr/>
        </p:nvCxnSpPr>
        <p:spPr>
          <a:xfrm>
            <a:off x="4410075" y="3429000"/>
            <a:ext cx="2486025" cy="9144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6"/>
            <a:endCxn id="10" idx="2"/>
          </p:cNvCxnSpPr>
          <p:nvPr/>
        </p:nvCxnSpPr>
        <p:spPr>
          <a:xfrm>
            <a:off x="4410075" y="3429000"/>
            <a:ext cx="2486025" cy="18478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11" idx="2"/>
          </p:cNvCxnSpPr>
          <p:nvPr/>
        </p:nvCxnSpPr>
        <p:spPr>
          <a:xfrm flipV="1">
            <a:off x="4410075" y="4343400"/>
            <a:ext cx="2486025" cy="9525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10" idx="2"/>
          </p:cNvCxnSpPr>
          <p:nvPr/>
        </p:nvCxnSpPr>
        <p:spPr>
          <a:xfrm flipV="1">
            <a:off x="4410075" y="5276850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1" idx="2"/>
          </p:cNvCxnSpPr>
          <p:nvPr/>
        </p:nvCxnSpPr>
        <p:spPr>
          <a:xfrm flipV="1">
            <a:off x="4410075" y="4343400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19600" y="4345232"/>
            <a:ext cx="2522293" cy="173171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295525" y="457200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8734425" y="457200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0" idx="6"/>
            <a:endCxn id="4" idx="2"/>
          </p:cNvCxnSpPr>
          <p:nvPr/>
        </p:nvCxnSpPr>
        <p:spPr>
          <a:xfrm flipV="1">
            <a:off x="2543175" y="3429000"/>
            <a:ext cx="1619250" cy="126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6"/>
            <a:endCxn id="7" idx="2"/>
          </p:cNvCxnSpPr>
          <p:nvPr/>
        </p:nvCxnSpPr>
        <p:spPr>
          <a:xfrm flipV="1">
            <a:off x="2543175" y="4362450"/>
            <a:ext cx="1619250" cy="33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6" idx="2"/>
          </p:cNvCxnSpPr>
          <p:nvPr/>
        </p:nvCxnSpPr>
        <p:spPr>
          <a:xfrm>
            <a:off x="2543175" y="4695825"/>
            <a:ext cx="1619250" cy="60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6"/>
            <a:endCxn id="5" idx="2"/>
          </p:cNvCxnSpPr>
          <p:nvPr/>
        </p:nvCxnSpPr>
        <p:spPr>
          <a:xfrm>
            <a:off x="2543175" y="4695825"/>
            <a:ext cx="1619250" cy="150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  <a:endCxn id="22" idx="2"/>
          </p:cNvCxnSpPr>
          <p:nvPr/>
        </p:nvCxnSpPr>
        <p:spPr>
          <a:xfrm>
            <a:off x="7143750" y="4343400"/>
            <a:ext cx="1590675" cy="352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6"/>
            <a:endCxn id="22" idx="3"/>
          </p:cNvCxnSpPr>
          <p:nvPr/>
        </p:nvCxnSpPr>
        <p:spPr>
          <a:xfrm flipV="1">
            <a:off x="7143750" y="4783382"/>
            <a:ext cx="1626943" cy="49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2" idx="4"/>
          </p:cNvCxnSpPr>
          <p:nvPr/>
        </p:nvCxnSpPr>
        <p:spPr>
          <a:xfrm flipV="1">
            <a:off x="7143750" y="4819650"/>
            <a:ext cx="1714500" cy="136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22" idx="1"/>
          </p:cNvCxnSpPr>
          <p:nvPr/>
        </p:nvCxnSpPr>
        <p:spPr>
          <a:xfrm>
            <a:off x="7143750" y="3409950"/>
            <a:ext cx="1626943" cy="1198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91676" y="4009109"/>
            <a:ext cx="232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maximum flow value is 4, there is a bipartite matching.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two max flows in a network, are the following also max flows?</a:t>
                </a:r>
              </a:p>
              <a:p>
                <a:r>
                  <a:rPr lang="en-US" dirty="0" smtClean="0"/>
                  <a:t>Their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Their average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Given a min cut in a network, does it remain a min cut if we</a:t>
                </a:r>
              </a:p>
              <a:p>
                <a:r>
                  <a:rPr lang="en-US" dirty="0" smtClean="0"/>
                  <a:t>Add 1 to each edge capacity?</a:t>
                </a:r>
              </a:p>
              <a:p>
                <a:r>
                  <a:rPr lang="en-US" dirty="0" smtClean="0"/>
                  <a:t>Double each edge capacity?</a:t>
                </a:r>
              </a:p>
              <a:p>
                <a:r>
                  <a:rPr lang="en-US" dirty="0" smtClean="0"/>
                  <a:t>Square each edge capacity?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 rotWithShape="0">
                <a:blip r:embed="rId2"/>
                <a:stretch>
                  <a:fillRect l="-1217" t="-2211" r="-58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2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Flow Networks</a:t>
            </a:r>
          </a:p>
          <a:p>
            <a:r>
              <a:rPr lang="en-US" dirty="0" smtClean="0"/>
              <a:t>Maximum Flow</a:t>
            </a:r>
          </a:p>
          <a:p>
            <a:pPr lvl="1"/>
            <a:r>
              <a:rPr lang="en-US" dirty="0" smtClean="0"/>
              <a:t>Augmenting path algorithm</a:t>
            </a:r>
          </a:p>
          <a:p>
            <a:pPr lvl="1"/>
            <a:r>
              <a:rPr lang="en-US" dirty="0" smtClean="0"/>
              <a:t>Max-flow/Min-cut theorem</a:t>
            </a:r>
          </a:p>
          <a:p>
            <a:pPr lvl="1"/>
            <a:r>
              <a:rPr lang="en-US" dirty="0" smtClean="0"/>
              <a:t>Bipartite matching</a:t>
            </a:r>
          </a:p>
          <a:p>
            <a:r>
              <a:rPr lang="en-US" dirty="0" smtClean="0"/>
              <a:t>Flows with Demands</a:t>
            </a:r>
          </a:p>
          <a:p>
            <a:pPr lvl="1"/>
            <a:r>
              <a:rPr lang="en-US" dirty="0" smtClean="0"/>
              <a:t>Reduction to max flow</a:t>
            </a:r>
          </a:p>
          <a:p>
            <a:pPr lvl="1"/>
            <a:r>
              <a:rPr lang="en-US" dirty="0" smtClean="0"/>
              <a:t>Conformal decomposition</a:t>
            </a:r>
          </a:p>
          <a:p>
            <a:r>
              <a:rPr lang="en-US" dirty="0" smtClean="0"/>
              <a:t>Min-Cost </a:t>
            </a:r>
            <a:r>
              <a:rPr lang="en-US" dirty="0"/>
              <a:t>F</a:t>
            </a:r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Cycle cancellation algorithm</a:t>
            </a:r>
          </a:p>
          <a:p>
            <a:pPr lvl="1"/>
            <a:r>
              <a:rPr lang="en-US" dirty="0" smtClean="0"/>
              <a:t>Ad allocation</a:t>
            </a:r>
          </a:p>
        </p:txBody>
      </p:sp>
    </p:spTree>
    <p:extLst>
      <p:ext uri="{BB962C8B-B14F-4D97-AF65-F5344CB8AC3E}">
        <p14:creationId xmlns:p14="http://schemas.microsoft.com/office/powerpoint/2010/main" val="37173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Networks with Demands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a network with edge capacities, we now introduce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demand</a:t>
                </a:r>
                <a:r>
                  <a:rPr lang="en-US" dirty="0" smtClean="0"/>
                  <a:t> function over the nodes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Demands can be positive or negative.</a:t>
                </a:r>
              </a:p>
              <a:p>
                <a:r>
                  <a:rPr lang="en-US" dirty="0" smtClean="0"/>
                  <a:t>If positive, we have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demand node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negative, we have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supply node</a:t>
                </a:r>
                <a:r>
                  <a:rPr lang="en-US" dirty="0" smtClean="0"/>
                  <a:t>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respects the demand function if for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into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Network with Demands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650385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122176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867400" y="56513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867400" y="201978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3512421" y="2410030"/>
            <a:ext cx="2421934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6257645" y="2410030"/>
            <a:ext cx="2459695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3512421" y="4214153"/>
            <a:ext cx="2421934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6257645" y="4214153"/>
            <a:ext cx="2459695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6096000" y="2476985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1466" y="380312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4213" y="275371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7492" y="499753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94214" y="49975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7492" y="27627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82100" y="38908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6930" y="386411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3824" y="16246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8745" y="61445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Respecting the Demands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650385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122176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867400" y="56513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867400" y="201978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3512421" y="2410030"/>
            <a:ext cx="2421934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6257645" y="2410030"/>
            <a:ext cx="2459695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3512421" y="4214153"/>
            <a:ext cx="2421934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6257645" y="4214153"/>
            <a:ext cx="2459695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6096000" y="2476985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1466" y="380312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0/30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12435" y="2762747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15/20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7492" y="499753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20/20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94214" y="499753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10/10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7492" y="276274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0/10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82100" y="38908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6930" y="386411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3824" y="16246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8745" y="61445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with Demands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417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a flow 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 smtClean="0"/>
                  <a:t> is the integer-valued capacity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is the integer-valued demand function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Output: </a:t>
                </a:r>
                <a:r>
                  <a:rPr lang="en-US" dirty="0" smtClean="0"/>
                  <a:t>A flow that respects the capacity constraints and demand requirements.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41700"/>
              </a:xfrm>
              <a:blipFill rotWithShape="0">
                <a:blip r:embed="rId2"/>
                <a:stretch>
                  <a:fillRect l="-1217" t="-2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14830" y="5724525"/>
            <a:ext cx="9698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a </a:t>
            </a:r>
            <a:r>
              <a:rPr lang="en-US" sz="2800" dirty="0" smtClean="0">
                <a:solidFill>
                  <a:srgbClr val="C00000"/>
                </a:solidFill>
              </a:rPr>
              <a:t>feasibility</a:t>
            </a:r>
            <a:r>
              <a:rPr lang="en-US" sz="2800" dirty="0" smtClean="0"/>
              <a:t> problem, rather than an </a:t>
            </a:r>
            <a:r>
              <a:rPr lang="en-US" sz="2800" dirty="0" smtClean="0">
                <a:solidFill>
                  <a:srgbClr val="C00000"/>
                </a:solidFill>
              </a:rPr>
              <a:t>optimization</a:t>
            </a:r>
            <a:r>
              <a:rPr lang="en-US" sz="2800" dirty="0" smtClean="0"/>
              <a:t> problem.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15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Flow Network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650385" y="40810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122176" y="408108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867400" y="590853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867400" y="22769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3512421" y="2667205"/>
            <a:ext cx="2421934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6257645" y="2667205"/>
            <a:ext cx="2459695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3512421" y="4471328"/>
            <a:ext cx="2421934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6257645" y="4471328"/>
            <a:ext cx="2459695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6096000" y="2734160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1466" y="40602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4214" y="30199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7492" y="525471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94214" y="52547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7492" y="30199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 the set of supply nodes (negative demand).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 the set of demand nodes (positive demand).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In order for there to be a feasible flow, we must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1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to Max 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 a source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Add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every supply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Add a terminal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Add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from every demand node</a:t>
                </a:r>
                <a:r>
                  <a:rPr lang="en-US" dirty="0"/>
                  <a:t> </a:t>
                </a:r>
                <a:r>
                  <a:rPr lang="en-US" dirty="0" smtClean="0"/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Find a max flow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 If the max flow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 flow with demands problem is feasible.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8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Network with Demands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650385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122176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867400" y="56513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867400" y="201978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3512421" y="2410030"/>
            <a:ext cx="2421934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6257645" y="2410030"/>
            <a:ext cx="2459695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3512421" y="4214153"/>
            <a:ext cx="2421934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6257645" y="4214153"/>
            <a:ext cx="2459695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6096000" y="2476985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1466" y="380312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4213" y="275371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7492" y="499753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94214" y="49975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7492" y="27627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82100" y="38908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6930" y="386411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3824" y="16246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8745" y="61445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to Max Flow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650385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122176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867400" y="56513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867400" y="201978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3512421" y="2410030"/>
            <a:ext cx="2421934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6257645" y="2410030"/>
            <a:ext cx="2459695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3512421" y="4214153"/>
            <a:ext cx="2421934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6257645" y="4214153"/>
            <a:ext cx="2459695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6096000" y="2476985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1466" y="380312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4213" y="275371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7492" y="499753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94214" y="49975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21659" y="275371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4307" y="401409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6496" y="406237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Connector 25"/>
              <p:cNvSpPr/>
              <p:nvPr/>
            </p:nvSpPr>
            <p:spPr>
              <a:xfrm>
                <a:off x="1130018" y="3833773"/>
                <a:ext cx="457200" cy="457200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Flowchart: Connector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18" y="3833773"/>
                <a:ext cx="457200" cy="457200"/>
              </a:xfrm>
              <a:prstGeom prst="flowChartConnector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Flowchart: Connector 26"/>
              <p:cNvSpPr/>
              <p:nvPr/>
            </p:nvSpPr>
            <p:spPr>
              <a:xfrm>
                <a:off x="10472010" y="3803124"/>
                <a:ext cx="457200" cy="457200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Flowchart: Connector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010" y="3803124"/>
                <a:ext cx="457200" cy="457200"/>
              </a:xfrm>
              <a:prstGeom prst="flowChartConnector">
                <a:avLst/>
              </a:prstGeom>
              <a:blipFill rotWithShape="0">
                <a:blip r:embed="rId3"/>
                <a:stretch>
                  <a:fillRect l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7" idx="6"/>
            <a:endCxn id="27" idx="1"/>
          </p:cNvCxnSpPr>
          <p:nvPr/>
        </p:nvCxnSpPr>
        <p:spPr>
          <a:xfrm>
            <a:off x="6324600" y="2248385"/>
            <a:ext cx="4214365" cy="1621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02560" y="26429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4" idx="6"/>
            <a:endCxn id="27" idx="2"/>
          </p:cNvCxnSpPr>
          <p:nvPr/>
        </p:nvCxnSpPr>
        <p:spPr>
          <a:xfrm flipV="1">
            <a:off x="9107585" y="4031724"/>
            <a:ext cx="1364425" cy="20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5" idx="2"/>
          </p:cNvCxnSpPr>
          <p:nvPr/>
        </p:nvCxnSpPr>
        <p:spPr>
          <a:xfrm flipV="1">
            <a:off x="1587218" y="4052508"/>
            <a:ext cx="1534958" cy="9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Conformal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 flow with demands, we would like to decompose it into flows between pairs of nodes.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conformal decomposition </a:t>
                </a:r>
                <a:r>
                  <a:rPr lang="en-US" dirty="0" smtClean="0"/>
                  <a:t>of a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list of flows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along simple paths (i.e., each node visited at most once) or cycles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Each path must start at a supply node and end at a demand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Conformal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Repeat until no more edges remain:</a:t>
                </a:r>
              </a:p>
              <a:p>
                <a:r>
                  <a:rPr lang="en-US" sz="2400" dirty="0" smtClean="0"/>
                  <a:t>Remove edges that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 </m:t>
                    </m:r>
                  </m:oMath>
                </a14:m>
                <a:r>
                  <a:rPr lang="en-US" sz="2400" dirty="0" smtClean="0"/>
                  <a:t>All remaining edges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Find a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from a supply node to a demand node.</a:t>
                </a:r>
              </a:p>
              <a:p>
                <a:pPr lvl="1"/>
                <a:r>
                  <a:rPr lang="en-US" sz="2000" dirty="0"/>
                  <a:t>e</a:t>
                </a:r>
                <a:r>
                  <a:rPr lang="en-US" sz="2000" dirty="0" smtClean="0"/>
                  <a:t>.g., pick any supply node and run depth- or breadth-first search.</a:t>
                </a:r>
                <a:endParaRPr lang="en-US" dirty="0" smtClean="0"/>
              </a:p>
              <a:p>
                <a:r>
                  <a:rPr lang="en-US" sz="2400" dirty="0" smtClean="0"/>
                  <a:t>Create the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by pushing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dirty="0" smtClean="0"/>
                  <a:t> units of flow along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Output:</a:t>
                </a:r>
                <a:r>
                  <a:rPr lang="en-US" sz="2400" dirty="0" smtClean="0"/>
                  <a:t> the simple path flows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1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Conformal Decomposition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639625" y="38899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043756" y="395694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764695" y="571744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764695" y="208586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1434001" y="2476110"/>
            <a:ext cx="1397649" cy="15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3154940" y="2476110"/>
            <a:ext cx="1551640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1434001" y="4347188"/>
            <a:ext cx="1397649" cy="1437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3154940" y="4280233"/>
            <a:ext cx="1551640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2993295" y="2543065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8761" y="38692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00956" y="282680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43644" y="506361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48925" y="494931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30760" y="27839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6825" y="39470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749" y="398548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119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6040" y="62441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0381097" y="23808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7078215" y="297180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lowchart: Connector 59"/>
          <p:cNvSpPr/>
          <p:nvPr/>
        </p:nvSpPr>
        <p:spPr>
          <a:xfrm>
            <a:off x="8652443" y="34327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61" name="Flowchart: Connector 60"/>
          <p:cNvSpPr/>
          <p:nvPr/>
        </p:nvSpPr>
        <p:spPr>
          <a:xfrm>
            <a:off x="8646019" y="201891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7"/>
            <a:endCxn id="61" idx="3"/>
          </p:cNvCxnSpPr>
          <p:nvPr/>
        </p:nvCxnSpPr>
        <p:spPr>
          <a:xfrm flipV="1">
            <a:off x="7468460" y="2409155"/>
            <a:ext cx="1244514" cy="62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7"/>
            <a:endCxn id="58" idx="3"/>
          </p:cNvCxnSpPr>
          <p:nvPr/>
        </p:nvCxnSpPr>
        <p:spPr>
          <a:xfrm flipV="1">
            <a:off x="9042688" y="2771133"/>
            <a:ext cx="1405364" cy="728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4"/>
            <a:endCxn id="60" idx="0"/>
          </p:cNvCxnSpPr>
          <p:nvPr/>
        </p:nvCxnSpPr>
        <p:spPr>
          <a:xfrm>
            <a:off x="8874619" y="2476110"/>
            <a:ext cx="6424" cy="956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51646" y="26426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497093" y="238354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611845" y="31665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838297" y="24129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7235" y="3045606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52443" y="16237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17364" y="3873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8" grpId="0" animBg="1"/>
      <p:bldP spid="59" grpId="0" animBg="1"/>
      <p:bldP spid="60" grpId="0" animBg="1"/>
      <p:bldP spid="61" grpId="0" animBg="1"/>
      <p:bldP spid="76" grpId="0"/>
      <p:bldP spid="77" grpId="0"/>
      <p:bldP spid="78" grpId="0"/>
      <p:bldP spid="81" grpId="0"/>
      <p:bldP spid="82" grpId="0"/>
      <p:bldP spid="83" grpId="0"/>
      <p:bldP spid="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Conformal Decomposition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639625" y="38899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043756" y="395694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764695" y="571744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764695" y="208586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1434001" y="2476110"/>
            <a:ext cx="1397649" cy="15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1434001" y="4347188"/>
            <a:ext cx="1397649" cy="1437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3154940" y="4280233"/>
            <a:ext cx="1551640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2993295" y="2543065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8761" y="38692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00956" y="2826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43644" y="506361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48925" y="494931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6825" y="39470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749" y="398548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119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6040" y="62441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0381097" y="23808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7078215" y="297180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lowchart: Connector 59"/>
          <p:cNvSpPr/>
          <p:nvPr/>
        </p:nvSpPr>
        <p:spPr>
          <a:xfrm>
            <a:off x="8652443" y="34327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61" name="Flowchart: Connector 60"/>
          <p:cNvSpPr/>
          <p:nvPr/>
        </p:nvSpPr>
        <p:spPr>
          <a:xfrm>
            <a:off x="8646019" y="201891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7"/>
            <a:endCxn id="61" idx="3"/>
          </p:cNvCxnSpPr>
          <p:nvPr/>
        </p:nvCxnSpPr>
        <p:spPr>
          <a:xfrm flipV="1">
            <a:off x="7468460" y="2409155"/>
            <a:ext cx="1244514" cy="62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7"/>
            <a:endCxn id="58" idx="3"/>
          </p:cNvCxnSpPr>
          <p:nvPr/>
        </p:nvCxnSpPr>
        <p:spPr>
          <a:xfrm flipV="1">
            <a:off x="9042688" y="2771133"/>
            <a:ext cx="1405364" cy="728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4"/>
            <a:endCxn id="60" idx="0"/>
          </p:cNvCxnSpPr>
          <p:nvPr/>
        </p:nvCxnSpPr>
        <p:spPr>
          <a:xfrm>
            <a:off x="8874619" y="2476110"/>
            <a:ext cx="6424" cy="956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51646" y="26426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497093" y="238354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611845" y="31665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838297" y="24129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7235" y="3045606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52443" y="16237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17364" y="3873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10381097" y="4465087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7239860" y="4447246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8822681" y="5098701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6"/>
            <a:endCxn id="35" idx="3"/>
          </p:cNvCxnSpPr>
          <p:nvPr/>
        </p:nvCxnSpPr>
        <p:spPr>
          <a:xfrm flipV="1">
            <a:off x="9279881" y="4855332"/>
            <a:ext cx="1168171" cy="47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84085" y="509870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32189" y="50845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838297" y="44141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6415" y="447579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6937" y="552528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36" idx="5"/>
            <a:endCxn id="37" idx="2"/>
          </p:cNvCxnSpPr>
          <p:nvPr/>
        </p:nvCxnSpPr>
        <p:spPr>
          <a:xfrm>
            <a:off x="7630105" y="4837491"/>
            <a:ext cx="1192576" cy="489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36" grpId="0" animBg="1"/>
      <p:bldP spid="37" grpId="0" animBg="1"/>
      <p:bldP spid="43" grpId="0"/>
      <p:bldP spid="44" grpId="0"/>
      <p:bldP spid="45" grpId="0"/>
      <p:bldP spid="46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Conformal Decomposition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639625" y="38899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043756" y="395694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764695" y="571744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764695" y="208586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1434001" y="2476110"/>
            <a:ext cx="1397649" cy="15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1434001" y="4347188"/>
            <a:ext cx="1397649" cy="1437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3154940" y="4280233"/>
            <a:ext cx="1551640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0956" y="2826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43644" y="5063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2764" y="48163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6825" y="39470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749" y="398548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119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6040" y="62441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0381097" y="23808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7078215" y="297180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lowchart: Connector 59"/>
          <p:cNvSpPr/>
          <p:nvPr/>
        </p:nvSpPr>
        <p:spPr>
          <a:xfrm>
            <a:off x="8652443" y="34327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61" name="Flowchart: Connector 60"/>
          <p:cNvSpPr/>
          <p:nvPr/>
        </p:nvSpPr>
        <p:spPr>
          <a:xfrm>
            <a:off x="8646019" y="201891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7"/>
            <a:endCxn id="61" idx="3"/>
          </p:cNvCxnSpPr>
          <p:nvPr/>
        </p:nvCxnSpPr>
        <p:spPr>
          <a:xfrm flipV="1">
            <a:off x="7468460" y="2409155"/>
            <a:ext cx="1244514" cy="62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7"/>
            <a:endCxn id="58" idx="3"/>
          </p:cNvCxnSpPr>
          <p:nvPr/>
        </p:nvCxnSpPr>
        <p:spPr>
          <a:xfrm flipV="1">
            <a:off x="9042688" y="2771133"/>
            <a:ext cx="1405364" cy="728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4"/>
            <a:endCxn id="60" idx="0"/>
          </p:cNvCxnSpPr>
          <p:nvPr/>
        </p:nvCxnSpPr>
        <p:spPr>
          <a:xfrm>
            <a:off x="8874619" y="2476110"/>
            <a:ext cx="6424" cy="956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51646" y="26426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497093" y="238354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611845" y="31665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838297" y="24129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7235" y="3045606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52443" y="16237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17364" y="3873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10381097" y="4465087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7239860" y="4447246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8822681" y="5098701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6"/>
            <a:endCxn id="35" idx="3"/>
          </p:cNvCxnSpPr>
          <p:nvPr/>
        </p:nvCxnSpPr>
        <p:spPr>
          <a:xfrm flipV="1">
            <a:off x="9279881" y="4855332"/>
            <a:ext cx="1168171" cy="47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84085" y="509870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32189" y="50845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838297" y="44141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6415" y="447579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6937" y="552528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36" idx="5"/>
            <a:endCxn id="37" idx="2"/>
          </p:cNvCxnSpPr>
          <p:nvPr/>
        </p:nvCxnSpPr>
        <p:spPr>
          <a:xfrm>
            <a:off x="7630105" y="4837491"/>
            <a:ext cx="1192576" cy="489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7488428" y="608927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lowchart: Connector 50"/>
          <p:cNvSpPr/>
          <p:nvPr/>
        </p:nvSpPr>
        <p:spPr>
          <a:xfrm>
            <a:off x="10381097" y="609718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9" idx="6"/>
          </p:cNvCxnSpPr>
          <p:nvPr/>
        </p:nvCxnSpPr>
        <p:spPr>
          <a:xfrm flipV="1">
            <a:off x="7945628" y="6312937"/>
            <a:ext cx="2435469" cy="4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06937" y="6302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35263" y="609718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857021" y="61464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8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9" grpId="0" animBg="1"/>
      <p:bldP spid="51" grpId="0" animBg="1"/>
      <p:bldP spid="56" grpId="0"/>
      <p:bldP spid="64" grpId="0"/>
      <p:bldP spid="6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Conformal Decomposition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639625" y="38899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043756" y="395694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764695" y="571744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764695" y="208586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1434001" y="2476110"/>
            <a:ext cx="1397649" cy="15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0956" y="2826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6825" y="39470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749" y="398548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119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6040" y="62441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0381097" y="23808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7078215" y="297180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lowchart: Connector 59"/>
          <p:cNvSpPr/>
          <p:nvPr/>
        </p:nvSpPr>
        <p:spPr>
          <a:xfrm>
            <a:off x="8652443" y="34327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61" name="Flowchart: Connector 60"/>
          <p:cNvSpPr/>
          <p:nvPr/>
        </p:nvSpPr>
        <p:spPr>
          <a:xfrm>
            <a:off x="8646019" y="201891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7"/>
            <a:endCxn id="61" idx="3"/>
          </p:cNvCxnSpPr>
          <p:nvPr/>
        </p:nvCxnSpPr>
        <p:spPr>
          <a:xfrm flipV="1">
            <a:off x="7468460" y="2409155"/>
            <a:ext cx="1244514" cy="62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7"/>
            <a:endCxn id="58" idx="3"/>
          </p:cNvCxnSpPr>
          <p:nvPr/>
        </p:nvCxnSpPr>
        <p:spPr>
          <a:xfrm flipV="1">
            <a:off x="9042688" y="2771133"/>
            <a:ext cx="1405364" cy="728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4"/>
            <a:endCxn id="60" idx="0"/>
          </p:cNvCxnSpPr>
          <p:nvPr/>
        </p:nvCxnSpPr>
        <p:spPr>
          <a:xfrm>
            <a:off x="8874619" y="2476110"/>
            <a:ext cx="6424" cy="956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51646" y="26426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497093" y="238354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611845" y="31665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838297" y="24129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7235" y="3045606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52443" y="16237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17364" y="3873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10381097" y="4465087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7239860" y="4447246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8822681" y="5098701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6"/>
            <a:endCxn id="35" idx="3"/>
          </p:cNvCxnSpPr>
          <p:nvPr/>
        </p:nvCxnSpPr>
        <p:spPr>
          <a:xfrm flipV="1">
            <a:off x="9279881" y="4855332"/>
            <a:ext cx="1168171" cy="47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84085" y="509870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32189" y="50845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838297" y="44141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6415" y="447579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6937" y="552528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36" idx="5"/>
            <a:endCxn id="37" idx="2"/>
          </p:cNvCxnSpPr>
          <p:nvPr/>
        </p:nvCxnSpPr>
        <p:spPr>
          <a:xfrm>
            <a:off x="7630105" y="4837491"/>
            <a:ext cx="1192576" cy="489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7488428" y="608927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lowchart: Connector 50"/>
          <p:cNvSpPr/>
          <p:nvPr/>
        </p:nvSpPr>
        <p:spPr>
          <a:xfrm>
            <a:off x="10381097" y="609718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9" idx="6"/>
          </p:cNvCxnSpPr>
          <p:nvPr/>
        </p:nvCxnSpPr>
        <p:spPr>
          <a:xfrm flipV="1">
            <a:off x="7945628" y="6312937"/>
            <a:ext cx="2435469" cy="4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06937" y="6302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35263" y="609718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857021" y="61464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flow network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directed</a:t>
                </a:r>
                <a:r>
                  <a:rPr lang="en-US" dirty="0" smtClean="0"/>
                  <a:t> graph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 the set of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nodes</a:t>
                </a:r>
                <a:r>
                  <a:rPr lang="en-US" dirty="0" smtClean="0"/>
                  <a:t> (vertices)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is the set of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edges</a:t>
                </a:r>
                <a:r>
                  <a:rPr lang="en-US" dirty="0" smtClean="0"/>
                  <a:t> (arcs), i.e., pairs of nodes: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Every edge has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capacity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There is a single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source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and a single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terminal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2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Conformal Decomposition</a:t>
            </a:r>
            <a:endParaRPr lang="en-US" dirty="0"/>
          </a:p>
        </p:txBody>
      </p:sp>
      <p:sp>
        <p:nvSpPr>
          <p:cNvPr id="58" name="Flowchart: Connector 57"/>
          <p:cNvSpPr/>
          <p:nvPr/>
        </p:nvSpPr>
        <p:spPr>
          <a:xfrm>
            <a:off x="10381097" y="23808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7078215" y="297180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lowchart: Connector 59"/>
          <p:cNvSpPr/>
          <p:nvPr/>
        </p:nvSpPr>
        <p:spPr>
          <a:xfrm>
            <a:off x="8652443" y="34327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61" name="Flowchart: Connector 60"/>
          <p:cNvSpPr/>
          <p:nvPr/>
        </p:nvSpPr>
        <p:spPr>
          <a:xfrm>
            <a:off x="8646019" y="201891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7"/>
            <a:endCxn id="61" idx="3"/>
          </p:cNvCxnSpPr>
          <p:nvPr/>
        </p:nvCxnSpPr>
        <p:spPr>
          <a:xfrm flipV="1">
            <a:off x="7468460" y="2409155"/>
            <a:ext cx="1244514" cy="62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7"/>
            <a:endCxn id="58" idx="3"/>
          </p:cNvCxnSpPr>
          <p:nvPr/>
        </p:nvCxnSpPr>
        <p:spPr>
          <a:xfrm flipV="1">
            <a:off x="9042688" y="2771133"/>
            <a:ext cx="1405364" cy="728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4"/>
            <a:endCxn id="60" idx="0"/>
          </p:cNvCxnSpPr>
          <p:nvPr/>
        </p:nvCxnSpPr>
        <p:spPr>
          <a:xfrm>
            <a:off x="8874619" y="2476110"/>
            <a:ext cx="6424" cy="956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51646" y="26426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497093" y="238354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611845" y="31665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838297" y="24129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7235" y="3045606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52443" y="16237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17364" y="3873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10381097" y="4465087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7239860" y="4447246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8822681" y="5098701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6"/>
            <a:endCxn id="35" idx="3"/>
          </p:cNvCxnSpPr>
          <p:nvPr/>
        </p:nvCxnSpPr>
        <p:spPr>
          <a:xfrm flipV="1">
            <a:off x="9279881" y="4855332"/>
            <a:ext cx="1168171" cy="47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84085" y="509870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32189" y="50845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838297" y="44141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6415" y="447579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6937" y="552528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36" idx="5"/>
            <a:endCxn id="37" idx="2"/>
          </p:cNvCxnSpPr>
          <p:nvPr/>
        </p:nvCxnSpPr>
        <p:spPr>
          <a:xfrm>
            <a:off x="7630105" y="4837491"/>
            <a:ext cx="1192576" cy="489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7488428" y="608927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lowchart: Connector 50"/>
          <p:cNvSpPr/>
          <p:nvPr/>
        </p:nvSpPr>
        <p:spPr>
          <a:xfrm>
            <a:off x="10381097" y="609718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9" idx="6"/>
          </p:cNvCxnSpPr>
          <p:nvPr/>
        </p:nvCxnSpPr>
        <p:spPr>
          <a:xfrm flipV="1">
            <a:off x="7945628" y="6312937"/>
            <a:ext cx="2435469" cy="4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06937" y="6302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35263" y="609718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857021" y="61464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Flowchart: Connector 46"/>
          <p:cNvSpPr/>
          <p:nvPr/>
        </p:nvSpPr>
        <p:spPr>
          <a:xfrm>
            <a:off x="4608996" y="3678739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1013127" y="3745694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Connector 52"/>
          <p:cNvSpPr/>
          <p:nvPr/>
        </p:nvSpPr>
        <p:spPr>
          <a:xfrm>
            <a:off x="2734066" y="5506191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54" name="Flowchart: Connector 53"/>
          <p:cNvSpPr/>
          <p:nvPr/>
        </p:nvSpPr>
        <p:spPr>
          <a:xfrm>
            <a:off x="2734066" y="1874616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0" idx="7"/>
            <a:endCxn id="54" idx="3"/>
          </p:cNvCxnSpPr>
          <p:nvPr/>
        </p:nvCxnSpPr>
        <p:spPr>
          <a:xfrm flipV="1">
            <a:off x="1403372" y="2264861"/>
            <a:ext cx="1397649" cy="15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5"/>
            <a:endCxn id="47" idx="1"/>
          </p:cNvCxnSpPr>
          <p:nvPr/>
        </p:nvCxnSpPr>
        <p:spPr>
          <a:xfrm>
            <a:off x="3124311" y="2264861"/>
            <a:ext cx="1551640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0" idx="5"/>
            <a:endCxn id="53" idx="1"/>
          </p:cNvCxnSpPr>
          <p:nvPr/>
        </p:nvCxnSpPr>
        <p:spPr>
          <a:xfrm>
            <a:off x="1403372" y="4135939"/>
            <a:ext cx="1397649" cy="1437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7"/>
            <a:endCxn id="47" idx="3"/>
          </p:cNvCxnSpPr>
          <p:nvPr/>
        </p:nvCxnSpPr>
        <p:spPr>
          <a:xfrm flipV="1">
            <a:off x="3124311" y="4068984"/>
            <a:ext cx="1551640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4"/>
            <a:endCxn id="53" idx="0"/>
          </p:cNvCxnSpPr>
          <p:nvPr/>
        </p:nvCxnSpPr>
        <p:spPr>
          <a:xfrm>
            <a:off x="2962666" y="2331816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38132" y="36579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27" y="261555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813015" y="485236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8296" y="473806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900131" y="2572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66196" y="373582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6120" y="377423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40490" y="14794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05411" y="60328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Flow Networks</a:t>
            </a:r>
          </a:p>
          <a:p>
            <a:r>
              <a:rPr lang="en-US" dirty="0" smtClean="0"/>
              <a:t>Maximum Flow</a:t>
            </a:r>
          </a:p>
          <a:p>
            <a:pPr lvl="1"/>
            <a:r>
              <a:rPr lang="en-US" dirty="0" smtClean="0"/>
              <a:t>Augmenting path algorithm</a:t>
            </a:r>
          </a:p>
          <a:p>
            <a:pPr lvl="1"/>
            <a:r>
              <a:rPr lang="en-US" dirty="0" smtClean="0"/>
              <a:t>Max-flow/Min-cut theorem</a:t>
            </a:r>
          </a:p>
          <a:p>
            <a:pPr lvl="1"/>
            <a:r>
              <a:rPr lang="en-US" dirty="0" smtClean="0"/>
              <a:t>Bipartite matching</a:t>
            </a:r>
          </a:p>
          <a:p>
            <a:r>
              <a:rPr lang="en-US" dirty="0" smtClean="0"/>
              <a:t>Flows with Demands</a:t>
            </a:r>
          </a:p>
          <a:p>
            <a:pPr lvl="1"/>
            <a:r>
              <a:rPr lang="en-US" dirty="0" smtClean="0"/>
              <a:t>Reduction to max flow</a:t>
            </a:r>
          </a:p>
          <a:p>
            <a:pPr lvl="1"/>
            <a:r>
              <a:rPr lang="en-US" dirty="0" smtClean="0"/>
              <a:t>Conformal decomposition</a:t>
            </a:r>
          </a:p>
          <a:p>
            <a:r>
              <a:rPr lang="en-US" dirty="0" smtClean="0"/>
              <a:t>Min-Cost </a:t>
            </a:r>
            <a:r>
              <a:rPr lang="en-US" dirty="0"/>
              <a:t>F</a:t>
            </a:r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Cycle cancellation algorithm</a:t>
            </a:r>
          </a:p>
          <a:p>
            <a:pPr lvl="1"/>
            <a:r>
              <a:rPr lang="en-US" dirty="0" smtClean="0"/>
              <a:t>Ad allocation</a:t>
            </a:r>
          </a:p>
        </p:txBody>
      </p:sp>
    </p:spTree>
    <p:extLst>
      <p:ext uri="{BB962C8B-B14F-4D97-AF65-F5344CB8AC3E}">
        <p14:creationId xmlns:p14="http://schemas.microsoft.com/office/powerpoint/2010/main" val="25138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Networks with Demands and Costs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Given a network with edge capacities and node demands, we introduce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cost</a:t>
                </a:r>
                <a:r>
                  <a:rPr lang="en-US" dirty="0" smtClean="0"/>
                  <a:t> function over the edges which captures the cost per unit of flow: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cost of an edge may be positive or negative (or zero).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4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Min-Cost Flow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417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a flow 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 smtClean="0"/>
                  <a:t> is the integer-valued capacity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is the integer-valued demand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is the cost function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Output: </a:t>
                </a:r>
                <a:r>
                  <a:rPr lang="en-US" dirty="0" smtClean="0"/>
                  <a:t>A flow that minimize the total cost over all flows respecting the capacity constraints and demand requirements.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41700"/>
              </a:xfrm>
              <a:blipFill rotWithShape="0">
                <a:blip r:embed="rId2"/>
                <a:stretch>
                  <a:fillRect l="-1217" t="-3894" r="-1913" b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a Feasible Flow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639625" y="38899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043756" y="395694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764695" y="571744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764695" y="208586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1434001" y="2476110"/>
            <a:ext cx="1397649" cy="15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3154940" y="2476110"/>
            <a:ext cx="1551640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1434001" y="4347188"/>
            <a:ext cx="1397649" cy="1437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3154940" y="4280233"/>
            <a:ext cx="1551640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2993295" y="2543065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8761" y="386920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0/30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63011" y="284580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15/20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43644" y="506361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20/20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1509" y="506361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10/10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9862" y="278399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0/10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6825" y="39470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749" y="398548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119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6040" y="62441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2390" y="26318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91417" y="3520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08910" y="4740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8486" y="51811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7341" y="2599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10554752" y="3843821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6958883" y="3910776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8679822" y="567127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8679822" y="203969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300661" y="2402251"/>
            <a:ext cx="1397649" cy="15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5"/>
            <a:endCxn id="32" idx="1"/>
          </p:cNvCxnSpPr>
          <p:nvPr/>
        </p:nvCxnSpPr>
        <p:spPr>
          <a:xfrm>
            <a:off x="9070067" y="2429943"/>
            <a:ext cx="1551640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  <a:endCxn id="34" idx="1"/>
          </p:cNvCxnSpPr>
          <p:nvPr/>
        </p:nvCxnSpPr>
        <p:spPr>
          <a:xfrm>
            <a:off x="7349128" y="4301021"/>
            <a:ext cx="1397649" cy="14372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7"/>
            <a:endCxn id="32" idx="3"/>
          </p:cNvCxnSpPr>
          <p:nvPr/>
        </p:nvCxnSpPr>
        <p:spPr>
          <a:xfrm flipV="1">
            <a:off x="9070067" y="4234066"/>
            <a:ext cx="1551640" cy="15041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90041" y="2512848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27517" y="2585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06544" y="3474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24037" y="469416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13613" y="513498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52468" y="2553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67667" y="4857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786870" y="2737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628388" y="509186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416083" y="2524650"/>
            <a:ext cx="1320360" cy="1432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9707" y="2787338"/>
            <a:ext cx="349325" cy="46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048857" y="31463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48879" y="34233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-$1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34" idx="0"/>
            <a:endCxn id="35" idx="4"/>
          </p:cNvCxnSpPr>
          <p:nvPr/>
        </p:nvCxnSpPr>
        <p:spPr>
          <a:xfrm flipV="1">
            <a:off x="8908422" y="2496898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19186" y="39846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71945" y="37269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429275" y="36354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38539" y="5972026"/>
            <a:ext cx="524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a negative cost cycle from the residual graph improves total cost, continues to satisfy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a Feasible Flow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639625" y="388998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043756" y="395694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764695" y="571744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764695" y="208586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1434001" y="2476110"/>
            <a:ext cx="1397649" cy="15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3154940" y="2476110"/>
            <a:ext cx="1551640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1434001" y="4347188"/>
            <a:ext cx="1397649" cy="1437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3154940" y="4280233"/>
            <a:ext cx="1551640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2993295" y="2543065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68761" y="3869204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0/30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63011" y="284580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15/20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43644" y="506361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0/20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1509" y="506361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10/10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2806" y="2783996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10/10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6825" y="39470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749" y="398548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-25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119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6040" y="62441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2390" y="26318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91417" y="3520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08910" y="4740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8486" y="51811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7341" y="2599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10554752" y="3843821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6958883" y="3910776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8679822" y="5671273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8679822" y="203969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300661" y="2402251"/>
            <a:ext cx="1397649" cy="15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5"/>
            <a:endCxn id="32" idx="1"/>
          </p:cNvCxnSpPr>
          <p:nvPr/>
        </p:nvCxnSpPr>
        <p:spPr>
          <a:xfrm>
            <a:off x="9070067" y="2429943"/>
            <a:ext cx="1551640" cy="148083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  <a:endCxn id="34" idx="1"/>
          </p:cNvCxnSpPr>
          <p:nvPr/>
        </p:nvCxnSpPr>
        <p:spPr>
          <a:xfrm>
            <a:off x="7349128" y="4301021"/>
            <a:ext cx="1397649" cy="14372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143557" y="4301021"/>
            <a:ext cx="1551640" cy="15041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08422" y="2512848"/>
            <a:ext cx="0" cy="3174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27517" y="2585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06544" y="3474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24037" y="469416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13613" y="513498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52468" y="255316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67667" y="4857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786870" y="2737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786869" y="511143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416083" y="2524650"/>
            <a:ext cx="1320360" cy="1432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9707" y="2787338"/>
            <a:ext cx="349325" cy="46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048857" y="31463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48879" y="34233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71945" y="37269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38539" y="5972026"/>
            <a:ext cx="524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there is no negative cycle in the residual graph, we are done.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34" idx="7"/>
            <a:endCxn id="32" idx="3"/>
          </p:cNvCxnSpPr>
          <p:nvPr/>
        </p:nvCxnSpPr>
        <p:spPr>
          <a:xfrm flipV="1">
            <a:off x="9070067" y="4234066"/>
            <a:ext cx="1551640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340551" y="467331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663593" y="4421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Klein’s Cycle Canceling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22650"/>
              </a:xfrm>
            </p:spPr>
            <p:txBody>
              <a:bodyPr/>
              <a:lstStyle/>
              <a:p>
                <a:r>
                  <a:rPr lang="en-US" dirty="0" smtClean="0"/>
                  <a:t>Find a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that satisfies the demands (e.g., using max flow).</a:t>
                </a:r>
              </a:p>
              <a:p>
                <a:r>
                  <a:rPr lang="en-US" dirty="0" smtClean="0"/>
                  <a:t>Repeat until no negative cost cycle can be found:</a:t>
                </a:r>
              </a:p>
              <a:p>
                <a:pPr lvl="1"/>
                <a:r>
                  <a:rPr lang="en-US" dirty="0" smtClean="0"/>
                  <a:t>Form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Find a negative cost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(If not possible, halt.)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 the minimum capacity of the edges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Push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units of flow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Flow is increased on forward edges.</a:t>
                </a:r>
              </a:p>
              <a:p>
                <a:pPr lvl="2"/>
                <a:r>
                  <a:rPr lang="en-US" dirty="0" smtClean="0"/>
                  <a:t>Flow is reversed on backward edges.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22650"/>
              </a:xfrm>
              <a:blipFill rotWithShape="0">
                <a:blip r:embed="rId2"/>
                <a:stretch>
                  <a:fillRect l="-1043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9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Cycle Canceling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 an optimal (min-cost) flow from satisfying node demands.</a:t>
            </a:r>
          </a:p>
          <a:p>
            <a:r>
              <a:rPr lang="en-US" dirty="0" smtClean="0"/>
              <a:t>The optimal flow is integer-valued.</a:t>
            </a:r>
          </a:p>
          <a:p>
            <a:r>
              <a:rPr lang="en-US" dirty="0" smtClean="0"/>
              <a:t>The algorithm is scalable in the number of nodes and edges.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analogy to max-flow/min-cut, there is also a “dual” problem of finding node prices to optimize storage costs of materials at nodes.</a:t>
            </a:r>
          </a:p>
        </p:txBody>
      </p:sp>
    </p:spTree>
    <p:extLst>
      <p:ext uri="{BB962C8B-B14F-4D97-AF65-F5344CB8AC3E}">
        <p14:creationId xmlns:p14="http://schemas.microsoft.com/office/powerpoint/2010/main" val="9288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Ad Allocation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975"/>
                <a:ext cx="6810375" cy="12605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In search advertising, advertisers bid to show ads on keywords. Each ad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has a bid per click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and probability of click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at position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 smtClean="0"/>
                  <a:t>We want to rank ads to maximize the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expected revenue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975"/>
                <a:ext cx="6810375" cy="1260505"/>
              </a:xfrm>
              <a:blipFill rotWithShape="0">
                <a:blip r:embed="rId2"/>
                <a:stretch>
                  <a:fillRect l="-985" t="-5314" r="-1164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/>
          <p:cNvSpPr/>
          <p:nvPr/>
        </p:nvSpPr>
        <p:spPr>
          <a:xfrm>
            <a:off x="990600" y="342900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90600" y="620077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90600" y="529590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90600" y="436245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724275" y="340995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724275" y="6181725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724275" y="527685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724275" y="4343400"/>
            <a:ext cx="247650" cy="24765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6"/>
            <a:endCxn id="8" idx="2"/>
          </p:cNvCxnSpPr>
          <p:nvPr/>
        </p:nvCxnSpPr>
        <p:spPr>
          <a:xfrm flipV="1">
            <a:off x="1238250" y="3533775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10" idx="2"/>
          </p:cNvCxnSpPr>
          <p:nvPr/>
        </p:nvCxnSpPr>
        <p:spPr>
          <a:xfrm flipV="1">
            <a:off x="1238250" y="5400675"/>
            <a:ext cx="2486025" cy="9239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11" idx="2"/>
          </p:cNvCxnSpPr>
          <p:nvPr/>
        </p:nvCxnSpPr>
        <p:spPr>
          <a:xfrm>
            <a:off x="1238250" y="3552825"/>
            <a:ext cx="2486025" cy="9144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10" idx="2"/>
          </p:cNvCxnSpPr>
          <p:nvPr/>
        </p:nvCxnSpPr>
        <p:spPr>
          <a:xfrm>
            <a:off x="1238250" y="3552825"/>
            <a:ext cx="2486025" cy="18478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11" idx="2"/>
          </p:cNvCxnSpPr>
          <p:nvPr/>
        </p:nvCxnSpPr>
        <p:spPr>
          <a:xfrm flipV="1">
            <a:off x="1238250" y="4467225"/>
            <a:ext cx="2486025" cy="9525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10" idx="2"/>
          </p:cNvCxnSpPr>
          <p:nvPr/>
        </p:nvCxnSpPr>
        <p:spPr>
          <a:xfrm flipV="1">
            <a:off x="1238250" y="5400675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11" idx="2"/>
          </p:cNvCxnSpPr>
          <p:nvPr/>
        </p:nvCxnSpPr>
        <p:spPr>
          <a:xfrm flipV="1">
            <a:off x="1238250" y="4467225"/>
            <a:ext cx="2486025" cy="190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7775" y="4469057"/>
            <a:ext cx="2522293" cy="1731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8200" y="3025259"/>
                <a:ext cx="716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25259"/>
                <a:ext cx="71615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6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38317" y="3001602"/>
                <a:ext cx="1219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317" y="3001602"/>
                <a:ext cx="12195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30297" y="3352770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-1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491" y="4267170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-1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051" y="5194696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-1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76" y="610549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-1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7335" y="330545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2480" y="42671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480" y="51803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7335" y="61439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4" idx="6"/>
            <a:endCxn id="9" idx="1"/>
          </p:cNvCxnSpPr>
          <p:nvPr/>
        </p:nvCxnSpPr>
        <p:spPr>
          <a:xfrm>
            <a:off x="1238250" y="3552825"/>
            <a:ext cx="2522293" cy="266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6"/>
            <a:endCxn id="8" idx="2"/>
          </p:cNvCxnSpPr>
          <p:nvPr/>
        </p:nvCxnSpPr>
        <p:spPr>
          <a:xfrm flipV="1">
            <a:off x="1238250" y="3533775"/>
            <a:ext cx="2486025" cy="952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10" idx="2"/>
          </p:cNvCxnSpPr>
          <p:nvPr/>
        </p:nvCxnSpPr>
        <p:spPr>
          <a:xfrm>
            <a:off x="1238250" y="4486275"/>
            <a:ext cx="248602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  <a:endCxn id="9" idx="2"/>
          </p:cNvCxnSpPr>
          <p:nvPr/>
        </p:nvCxnSpPr>
        <p:spPr>
          <a:xfrm>
            <a:off x="1238250" y="5419725"/>
            <a:ext cx="2486025" cy="885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6"/>
          </p:cNvCxnSpPr>
          <p:nvPr/>
        </p:nvCxnSpPr>
        <p:spPr>
          <a:xfrm flipV="1">
            <a:off x="1238250" y="3581400"/>
            <a:ext cx="2486025" cy="183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6"/>
            <a:endCxn id="9" idx="2"/>
          </p:cNvCxnSpPr>
          <p:nvPr/>
        </p:nvCxnSpPr>
        <p:spPr>
          <a:xfrm flipV="1">
            <a:off x="1238250" y="6305550"/>
            <a:ext cx="2486025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6"/>
            <a:endCxn id="11" idx="2"/>
          </p:cNvCxnSpPr>
          <p:nvPr/>
        </p:nvCxnSpPr>
        <p:spPr>
          <a:xfrm flipV="1">
            <a:off x="1238250" y="4467225"/>
            <a:ext cx="2486025" cy="185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6"/>
            <a:endCxn id="8" idx="3"/>
          </p:cNvCxnSpPr>
          <p:nvPr/>
        </p:nvCxnSpPr>
        <p:spPr>
          <a:xfrm flipV="1">
            <a:off x="1238250" y="3621332"/>
            <a:ext cx="2522293" cy="2703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57882" y="4601344"/>
                <a:ext cx="275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82" y="4601344"/>
                <a:ext cx="275633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43" y="781080"/>
            <a:ext cx="43719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Principles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050"/>
                <a:ext cx="10515600" cy="481965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Use algorithms for lower-level problems to design algorithms for high-level ones.</a:t>
                </a:r>
              </a:p>
              <a:p>
                <a:r>
                  <a:rPr lang="en-US" dirty="0" smtClean="0"/>
                  <a:t>s-t connectivity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smtClean="0"/>
                  <a:t>augmenting paths, max-flow</a:t>
                </a:r>
              </a:p>
              <a:p>
                <a:r>
                  <a:rPr lang="en-US" dirty="0" smtClean="0"/>
                  <a:t>max-flow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smtClean="0"/>
                  <a:t>find feasible flow with demands</a:t>
                </a:r>
              </a:p>
              <a:p>
                <a:r>
                  <a:rPr lang="en-US" dirty="0" smtClean="0"/>
                  <a:t>flow with demands, finding negative cycles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min-cost flow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Duality: Information from one problem yields info about another</a:t>
                </a:r>
              </a:p>
              <a:p>
                <a:pPr marL="0" indent="0">
                  <a:buNone/>
                </a:pPr>
                <a:r>
                  <a:rPr lang="en-US" dirty="0" smtClean="0"/>
                  <a:t>(max flow, min cut)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Reductions: reformulate problem into one that has available algorithms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ipartite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smtClean="0"/>
                  <a:t>max flow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d allocation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smtClean="0"/>
                  <a:t>min-cost flow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050"/>
                <a:ext cx="10515600" cy="4819650"/>
              </a:xfrm>
              <a:blipFill rotWithShape="0">
                <a:blip r:embed="rId2"/>
                <a:stretch>
                  <a:fillRect l="-1043" t="-3161" b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0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 flow network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, an s-t flow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function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Intuitively, the flow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on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is the amount of “traffic” that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carries.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Every flow must satisfy two kinds of constraints.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Capacity constraints: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Flow conservation: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words, the flow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into</a:t>
                </a:r>
                <a:r>
                  <a:rPr lang="en-US" dirty="0" smtClean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equals the flow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out 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a 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value</a:t>
                </a:r>
                <a:r>
                  <a:rPr lang="en-US" dirty="0" smtClean="0"/>
                  <a:t> of a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the total flow coming out of the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Equivalently, it is the total flow going into the terminal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 Why?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Flow of Value 20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650385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122176" y="3823908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867400" y="5651360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867400" y="2019785"/>
            <a:ext cx="4572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  <a:endCxn id="7" idx="3"/>
          </p:cNvCxnSpPr>
          <p:nvPr/>
        </p:nvCxnSpPr>
        <p:spPr>
          <a:xfrm flipV="1">
            <a:off x="3512421" y="2410030"/>
            <a:ext cx="2421934" cy="14808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4" idx="1"/>
          </p:cNvCxnSpPr>
          <p:nvPr/>
        </p:nvCxnSpPr>
        <p:spPr>
          <a:xfrm>
            <a:off x="6257645" y="2410030"/>
            <a:ext cx="2459695" cy="1480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6" idx="1"/>
          </p:cNvCxnSpPr>
          <p:nvPr/>
        </p:nvCxnSpPr>
        <p:spPr>
          <a:xfrm>
            <a:off x="3512421" y="4214153"/>
            <a:ext cx="2421934" cy="15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4" idx="3"/>
          </p:cNvCxnSpPr>
          <p:nvPr/>
        </p:nvCxnSpPr>
        <p:spPr>
          <a:xfrm flipV="1">
            <a:off x="6257645" y="4214153"/>
            <a:ext cx="2459695" cy="15041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0"/>
          </p:cNvCxnSpPr>
          <p:nvPr/>
        </p:nvCxnSpPr>
        <p:spPr>
          <a:xfrm>
            <a:off x="6096000" y="2476985"/>
            <a:ext cx="0" cy="31743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1466" y="380312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2435" y="2762747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492" y="499753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20/20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94214" y="4997538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0/10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7492" y="276274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Applications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46027"/>
              </p:ext>
            </p:extLst>
          </p:nvPr>
        </p:nvGraphicFramePr>
        <p:xfrm>
          <a:off x="1143674" y="2459453"/>
          <a:ext cx="9904652" cy="321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163"/>
                <a:gridCol w="2476163"/>
                <a:gridCol w="2476163"/>
                <a:gridCol w="2476163"/>
              </a:tblGrid>
              <a:tr h="610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</a:tr>
              <a:tr h="717348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telephone exchanges, computers, satellites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cables, fiber optic links, microwave relay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 messages, data, video transmission</a:t>
                      </a:r>
                      <a:endParaRPr lang="en-US" dirty="0"/>
                    </a:p>
                  </a:txBody>
                  <a:tcPr/>
                </a:tc>
              </a:tr>
              <a:tr h="633163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Transportation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intersections, airports, stations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highways, railways, airline routes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passengers, cargo</a:t>
                      </a:r>
                      <a:endParaRPr lang="en-US" dirty="0"/>
                    </a:p>
                  </a:txBody>
                  <a:tcPr/>
                </a:tc>
              </a:tr>
              <a:tr h="610272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Integrated circuits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registers, 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 current</a:t>
                      </a:r>
                      <a:endParaRPr lang="en-US" dirty="0"/>
                    </a:p>
                  </a:txBody>
                  <a:tcPr/>
                </a:tc>
              </a:tr>
              <a:tr h="633163"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pumping stations, reservoirs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pipelines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water, gas, oil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1668</Words>
  <Application>Microsoft Office PowerPoint</Application>
  <PresentationFormat>Widescreen</PresentationFormat>
  <Paragraphs>643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Wingdings</vt:lpstr>
      <vt:lpstr>Office Theme</vt:lpstr>
      <vt:lpstr>Network Flows</vt:lpstr>
      <vt:lpstr>Outline</vt:lpstr>
      <vt:lpstr>Example Flow Network</vt:lpstr>
      <vt:lpstr>Flow Network</vt:lpstr>
      <vt:lpstr>Flows</vt:lpstr>
      <vt:lpstr>Flow Constraints</vt:lpstr>
      <vt:lpstr>Value of a Flow</vt:lpstr>
      <vt:lpstr>Example Flow of Value 20</vt:lpstr>
      <vt:lpstr>Modeling Applications</vt:lpstr>
      <vt:lpstr>Max Flow Problem</vt:lpstr>
      <vt:lpstr>Example Flow of Value 20</vt:lpstr>
      <vt:lpstr>Residual Graph G_f</vt:lpstr>
      <vt:lpstr>Example Residual Graph</vt:lpstr>
      <vt:lpstr>Flow of Value 30</vt:lpstr>
      <vt:lpstr>Ford-Fulkerson Algorithm</vt:lpstr>
      <vt:lpstr>Flow of Value 30</vt:lpstr>
      <vt:lpstr>Cuts in Flow Networks</vt:lpstr>
      <vt:lpstr>Max Flow-Min Cut</vt:lpstr>
      <vt:lpstr>Flow of Value 30</vt:lpstr>
      <vt:lpstr>Properties of Ford-Fulkerson</vt:lpstr>
      <vt:lpstr>Application: Bipartite Matching</vt:lpstr>
      <vt:lpstr>Application: Bipartite Matching</vt:lpstr>
      <vt:lpstr>Application: Bipartite Matching</vt:lpstr>
      <vt:lpstr>Exercises</vt:lpstr>
      <vt:lpstr>Outline</vt:lpstr>
      <vt:lpstr>Flow Networks with Demands</vt:lpstr>
      <vt:lpstr>Example Network with Demands</vt:lpstr>
      <vt:lpstr>Flow Respecting the Demands</vt:lpstr>
      <vt:lpstr>Flow with Demands Problem</vt:lpstr>
      <vt:lpstr>Necessary Condition</vt:lpstr>
      <vt:lpstr>Reduction to Max Flow</vt:lpstr>
      <vt:lpstr>Example Network with Demands</vt:lpstr>
      <vt:lpstr>Reduction to Max Flow</vt:lpstr>
      <vt:lpstr>Conformal Decomposition</vt:lpstr>
      <vt:lpstr>Algorithm for Conformal Decomposition</vt:lpstr>
      <vt:lpstr>Example Conformal Decomposition</vt:lpstr>
      <vt:lpstr>Example Conformal Decomposition</vt:lpstr>
      <vt:lpstr>Example Conformal Decomposition</vt:lpstr>
      <vt:lpstr>Example Conformal Decomposition</vt:lpstr>
      <vt:lpstr>Example Conformal Decomposition</vt:lpstr>
      <vt:lpstr>Outline</vt:lpstr>
      <vt:lpstr>Flow Networks with Demands and Costs</vt:lpstr>
      <vt:lpstr>Min-Cost Flow Problem</vt:lpstr>
      <vt:lpstr>Improving a Feasible Flow</vt:lpstr>
      <vt:lpstr>Improving a Feasible Flow</vt:lpstr>
      <vt:lpstr>Klein’s Cycle Canceling Algorithm</vt:lpstr>
      <vt:lpstr>Properties of Cycle Canceling Algorithm</vt:lpstr>
      <vt:lpstr>Application: Ad Allocation</vt:lpstr>
      <vt:lpstr>General Principles</vt:lpstr>
    </vt:vector>
  </TitlesOfParts>
  <Company>...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Flows</dc:title>
  <dc:creator>Sebastien Lahaie</dc:creator>
  <cp:lastModifiedBy>Sebastien Lahaie</cp:lastModifiedBy>
  <cp:revision>75</cp:revision>
  <dcterms:created xsi:type="dcterms:W3CDTF">2015-07-08T14:39:48Z</dcterms:created>
  <dcterms:modified xsi:type="dcterms:W3CDTF">2015-07-09T18:40:36Z</dcterms:modified>
</cp:coreProperties>
</file>