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1:44:45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7573 14032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cdn-images-1.medium.com/max/1600/1*dcYu7OrVcwZBZfr34m8uPw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A3D8AB-075F-4BA0-86FD-E58CCD85B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5B4C5-6976-46E0-B60D-0A8F1F251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5993" y="643465"/>
            <a:ext cx="4419074" cy="5560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63038-0B2C-4DA6-A0E3-C726320A0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248" y="643465"/>
            <a:ext cx="4009730" cy="5528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/>
            <a:r>
              <a:rPr lang="en-US" sz="3600" b="1" u="sng" dirty="0" err="1"/>
              <a:t>Grupp</a:t>
            </a:r>
            <a:r>
              <a:rPr lang="en-US" sz="3600" b="1" u="sng" dirty="0"/>
              <a:t> 1</a:t>
            </a:r>
          </a:p>
          <a:p>
            <a:pPr indent="-182880"/>
            <a:r>
              <a:rPr lang="en-US" dirty="0"/>
              <a:t>Alex H, Andreas L, Jenny W,</a:t>
            </a:r>
          </a:p>
          <a:p>
            <a:pPr indent="-182880"/>
            <a:r>
              <a:rPr lang="en-US" dirty="0"/>
              <a:t>Sebastian L, Fisnik H, Yahya A</a:t>
            </a:r>
          </a:p>
          <a:p>
            <a:pPr indent="-18288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35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81F38-A5D6-4B93-9923-F7BAF79C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Liknande tjänster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3BFB7F9-23C5-430F-BC6A-4DFC02D20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47"/>
              </p:ext>
            </p:extLst>
          </p:nvPr>
        </p:nvGraphicFramePr>
        <p:xfrm>
          <a:off x="1097280" y="1047785"/>
          <a:ext cx="9594724" cy="324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326">
                  <a:extLst>
                    <a:ext uri="{9D8B030D-6E8A-4147-A177-3AD203B41FA5}">
                      <a16:colId xmlns:a16="http://schemas.microsoft.com/office/drawing/2014/main" val="2787542077"/>
                    </a:ext>
                  </a:extLst>
                </a:gridCol>
                <a:gridCol w="3688082">
                  <a:extLst>
                    <a:ext uri="{9D8B030D-6E8A-4147-A177-3AD203B41FA5}">
                      <a16:colId xmlns:a16="http://schemas.microsoft.com/office/drawing/2014/main" val="469902354"/>
                    </a:ext>
                  </a:extLst>
                </a:gridCol>
                <a:gridCol w="3606316">
                  <a:extLst>
                    <a:ext uri="{9D8B030D-6E8A-4147-A177-3AD203B41FA5}">
                      <a16:colId xmlns:a16="http://schemas.microsoft.com/office/drawing/2014/main" val="559704885"/>
                    </a:ext>
                  </a:extLst>
                </a:gridCol>
              </a:tblGrid>
              <a:tr h="374104">
                <a:tc>
                  <a:txBody>
                    <a:bodyPr/>
                    <a:lstStyle/>
                    <a:p>
                      <a:r>
                        <a:rPr lang="sv-SE" sz="1700"/>
                        <a:t>Tjänst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r>
                        <a:rPr lang="sv-SE" sz="1700"/>
                        <a:t>Vad är bra?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r>
                        <a:rPr lang="sv-SE" sz="1700"/>
                        <a:t>Vad kan göras bättre?</a:t>
                      </a:r>
                      <a:endParaRPr lang="LID4096" sz="1700"/>
                    </a:p>
                  </a:txBody>
                  <a:tcPr marL="85024" marR="85024" marT="42512" marB="42512"/>
                </a:tc>
                <a:extLst>
                  <a:ext uri="{0D108BD9-81ED-4DB2-BD59-A6C34878D82A}">
                    <a16:rowId xmlns:a16="http://schemas.microsoft.com/office/drawing/2014/main" val="60294073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sv-SE" sz="1700"/>
                        <a:t>Booking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r>
                        <a:rPr lang="sv-SE" sz="1700"/>
                        <a:t>Budgetsökning, filtrering, mycket information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r>
                        <a:rPr lang="sv-SE" sz="1700"/>
                        <a:t>Gammal sida/Tråkig, För mycket information</a:t>
                      </a:r>
                      <a:endParaRPr lang="LID4096" sz="1700"/>
                    </a:p>
                  </a:txBody>
                  <a:tcPr marL="85024" marR="85024" marT="42512" marB="42512"/>
                </a:tc>
                <a:extLst>
                  <a:ext uri="{0D108BD9-81ED-4DB2-BD59-A6C34878D82A}">
                    <a16:rowId xmlns:a16="http://schemas.microsoft.com/office/drawing/2014/main" val="2313030122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sv-SE" sz="1700"/>
                        <a:t>Airbnb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r>
                        <a:rPr lang="sv-SE" sz="1700"/>
                        <a:t>Enkelanvänd sida, Modern, unik affäride. 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endParaRPr lang="LID4096" sz="1700"/>
                    </a:p>
                  </a:txBody>
                  <a:tcPr marL="85024" marR="85024" marT="42512" marB="42512"/>
                </a:tc>
                <a:extLst>
                  <a:ext uri="{0D108BD9-81ED-4DB2-BD59-A6C34878D82A}">
                    <a16:rowId xmlns:a16="http://schemas.microsoft.com/office/drawing/2014/main" val="3326277841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sv-SE" sz="1700"/>
                        <a:t>Trivago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r>
                        <a:rPr lang="sv-SE" sz="1700"/>
                        <a:t>Enkelanvänd, assisterande, Karta vid sök, tillräkligt med information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endParaRPr lang="LID4096" sz="1700"/>
                    </a:p>
                  </a:txBody>
                  <a:tcPr marL="85024" marR="85024" marT="42512" marB="42512"/>
                </a:tc>
                <a:extLst>
                  <a:ext uri="{0D108BD9-81ED-4DB2-BD59-A6C34878D82A}">
                    <a16:rowId xmlns:a16="http://schemas.microsoft.com/office/drawing/2014/main" val="172152284"/>
                  </a:ext>
                </a:extLst>
              </a:tr>
              <a:tr h="374104">
                <a:tc>
                  <a:txBody>
                    <a:bodyPr/>
                    <a:lstStyle/>
                    <a:p>
                      <a:r>
                        <a:rPr lang="sv-SE" sz="1700"/>
                        <a:t>Expedia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r>
                        <a:rPr lang="sv-SE" sz="1700"/>
                        <a:t>Lättanvänd, tydliga bilder, enkel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endParaRPr lang="LID4096" sz="1700"/>
                    </a:p>
                  </a:txBody>
                  <a:tcPr marL="85024" marR="85024" marT="42512" marB="42512"/>
                </a:tc>
                <a:extLst>
                  <a:ext uri="{0D108BD9-81ED-4DB2-BD59-A6C34878D82A}">
                    <a16:rowId xmlns:a16="http://schemas.microsoft.com/office/drawing/2014/main" val="2238076288"/>
                  </a:ext>
                </a:extLst>
              </a:tr>
              <a:tr h="374104">
                <a:tc>
                  <a:txBody>
                    <a:bodyPr/>
                    <a:lstStyle/>
                    <a:p>
                      <a:r>
                        <a:rPr lang="sv-SE" sz="1700"/>
                        <a:t>Hotels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r>
                        <a:rPr lang="sv-SE" sz="1700"/>
                        <a:t>Enkel, lättanvänd, bra menyval</a:t>
                      </a:r>
                      <a:endParaRPr lang="LID4096" sz="1700"/>
                    </a:p>
                  </a:txBody>
                  <a:tcPr marL="85024" marR="85024" marT="42512" marB="42512"/>
                </a:tc>
                <a:tc>
                  <a:txBody>
                    <a:bodyPr/>
                    <a:lstStyle/>
                    <a:p>
                      <a:endParaRPr lang="LID4096" sz="1700"/>
                    </a:p>
                  </a:txBody>
                  <a:tcPr marL="85024" marR="85024" marT="42512" marB="42512"/>
                </a:tc>
                <a:extLst>
                  <a:ext uri="{0D108BD9-81ED-4DB2-BD59-A6C34878D82A}">
                    <a16:rowId xmlns:a16="http://schemas.microsoft.com/office/drawing/2014/main" val="1271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5FDDA-1C40-4328-95DF-A3AE1001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Vår 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F057FC-B547-4C57-83F3-CEDA3302D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61365"/>
              </p:ext>
            </p:extLst>
          </p:nvPr>
        </p:nvGraphicFramePr>
        <p:xfrm>
          <a:off x="1097280" y="761041"/>
          <a:ext cx="9594724" cy="3583321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4798829">
                  <a:extLst>
                    <a:ext uri="{9D8B030D-6E8A-4147-A177-3AD203B41FA5}">
                      <a16:colId xmlns:a16="http://schemas.microsoft.com/office/drawing/2014/main" val="2216752042"/>
                    </a:ext>
                  </a:extLst>
                </a:gridCol>
                <a:gridCol w="4795895">
                  <a:extLst>
                    <a:ext uri="{9D8B030D-6E8A-4147-A177-3AD203B41FA5}">
                      <a16:colId xmlns:a16="http://schemas.microsoft.com/office/drawing/2014/main" val="2517342615"/>
                    </a:ext>
                  </a:extLst>
                </a:gridCol>
              </a:tblGrid>
              <a:tr h="400025">
                <a:tc>
                  <a:txBody>
                    <a:bodyPr/>
                    <a:lstStyle/>
                    <a:p>
                      <a:r>
                        <a:rPr lang="sv-SE" sz="1300" b="0" cap="none" spc="0">
                          <a:solidFill>
                            <a:schemeClr val="bg1"/>
                          </a:solidFill>
                        </a:rPr>
                        <a:t>Fråga</a:t>
                      </a:r>
                      <a:endParaRPr lang="LID4096" sz="13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9866" marR="84512" marT="84512" marB="8451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300" b="0" cap="none" spc="0">
                          <a:solidFill>
                            <a:schemeClr val="bg1"/>
                          </a:solidFill>
                        </a:rPr>
                        <a:t>Förslag</a:t>
                      </a:r>
                      <a:endParaRPr lang="LID4096" sz="13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9866" marR="84512" marT="84512" marB="845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1517"/>
                  </a:ext>
                </a:extLst>
              </a:tr>
              <a:tr h="597220">
                <a:tc>
                  <a:txBody>
                    <a:bodyPr/>
                    <a:lstStyle/>
                    <a:p>
                      <a:r>
                        <a:rPr lang="sv-SE" sz="1300" cap="none" spc="0">
                          <a:solidFill>
                            <a:schemeClr val="tx1"/>
                          </a:solidFill>
                        </a:rPr>
                        <a:t>Vem har behov av vår tjänst?</a:t>
                      </a:r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866" marR="84512" marT="84512" marB="8451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300" cap="none" spc="0">
                          <a:solidFill>
                            <a:schemeClr val="tx1"/>
                          </a:solidFill>
                        </a:rPr>
                        <a:t>Dom som söker sig till vår sida för att göra ett beslut om resan + boendet</a:t>
                      </a:r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866" marR="84512" marT="84512" marB="8451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616509"/>
                  </a:ext>
                </a:extLst>
              </a:tr>
              <a:tr h="597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300" cap="none" spc="0">
                          <a:solidFill>
                            <a:schemeClr val="tx1"/>
                          </a:solidFill>
                        </a:rPr>
                        <a:t>Om behovet inte tillfredsställs påverkas..(vem)</a:t>
                      </a:r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866" marR="84512" marT="84512" marB="8451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300" cap="none" spc="0">
                          <a:solidFill>
                            <a:schemeClr val="tx1"/>
                          </a:solidFill>
                        </a:rPr>
                        <a:t>Dom som söker sig till vår sida för att göra ett beslut om resan + boendet</a:t>
                      </a:r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866" marR="84512" marT="84512" marB="8451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61167"/>
                  </a:ext>
                </a:extLst>
              </a:tr>
              <a:tr h="794416">
                <a:tc>
                  <a:txBody>
                    <a:bodyPr/>
                    <a:lstStyle/>
                    <a:p>
                      <a:r>
                        <a:rPr lang="sv-SE" sz="1300" cap="none" spc="0">
                          <a:solidFill>
                            <a:schemeClr val="tx1"/>
                          </a:solidFill>
                        </a:rPr>
                        <a:t>Konsekvenserna av att detta behov inte tillfredsställs är….</a:t>
                      </a:r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866" marR="84512" marT="84512" marB="8451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300" cap="none" spc="0">
                          <a:solidFill>
                            <a:schemeClr val="tx1"/>
                          </a:solidFill>
                        </a:rPr>
                        <a:t>Att kunden inte kan få tag på ett boende eller kunna resa till sitt önskade mål. Därefter söker sig till konkurrenter. Eller får ett boende som inte är enligt förväntan</a:t>
                      </a:r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866" marR="84512" marT="84512" marB="8451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303797"/>
                  </a:ext>
                </a:extLst>
              </a:tr>
              <a:tr h="597220">
                <a:tc>
                  <a:txBody>
                    <a:bodyPr/>
                    <a:lstStyle/>
                    <a:p>
                      <a:r>
                        <a:rPr lang="sv-SE" sz="1300" cap="none" spc="0">
                          <a:solidFill>
                            <a:schemeClr val="tx1"/>
                          </a:solidFill>
                        </a:rPr>
                        <a:t>Om vi gör….(detta)…. Så möter vi behovet</a:t>
                      </a:r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866" marR="84512" marT="84512" marB="8451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300" cap="none" spc="0">
                          <a:solidFill>
                            <a:schemeClr val="tx1"/>
                          </a:solidFill>
                        </a:rPr>
                        <a:t>Skapar en tjänst som ger kunden ett intresse att söka efter relevant resmål/boende</a:t>
                      </a:r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866" marR="84512" marT="84512" marB="8451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4744"/>
                  </a:ext>
                </a:extLst>
              </a:tr>
              <a:tr h="597220">
                <a:tc>
                  <a:txBody>
                    <a:bodyPr/>
                    <a:lstStyle/>
                    <a:p>
                      <a:r>
                        <a:rPr lang="sv-SE" sz="1300" cap="none" spc="0">
                          <a:solidFill>
                            <a:schemeClr val="tx1"/>
                          </a:solidFill>
                        </a:rPr>
                        <a:t>När vi har tillfredsställt behovet händer …(detta)</a:t>
                      </a:r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866" marR="84512" marT="84512" marB="8451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300" cap="none" spc="0">
                          <a:solidFill>
                            <a:schemeClr val="tx1"/>
                          </a:solidFill>
                        </a:rPr>
                        <a:t>Då bokar kunden ett boende/resa och får en behaglig upplevelse.</a:t>
                      </a:r>
                      <a:endParaRPr lang="LID4096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866" marR="84512" marT="84512" marB="8451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45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6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BFC4-7A24-4181-B55A-6ED610B9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2" y="403860"/>
            <a:ext cx="9692640" cy="1325562"/>
          </a:xfrm>
        </p:spPr>
        <p:txBody>
          <a:bodyPr/>
          <a:lstStyle/>
          <a:p>
            <a:r>
              <a:rPr lang="sv-SE" dirty="0"/>
              <a:t>Vision &amp; </a:t>
            </a:r>
            <a:r>
              <a:rPr lang="sv-SE" dirty="0" err="1"/>
              <a:t>Scope</a:t>
            </a:r>
            <a:endParaRPr lang="LID4096" dirty="0"/>
          </a:p>
        </p:txBody>
      </p:sp>
      <p:pic>
        <p:nvPicPr>
          <p:cNvPr id="4" name="Bildobjekt 5" descr="https://cdn-images-1.medium.com/max/1600/1*dcYu7OrVcwZBZfr34m8uPw.png">
            <a:extLst>
              <a:ext uri="{FF2B5EF4-FFF2-40B4-BE49-F238E27FC236}">
                <a16:creationId xmlns:a16="http://schemas.microsoft.com/office/drawing/2014/main" id="{85B64FB1-CE84-46E5-8320-6E4ECCD30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681" y="2223082"/>
            <a:ext cx="3265478" cy="263388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ruta 6">
            <a:extLst>
              <a:ext uri="{FF2B5EF4-FFF2-40B4-BE49-F238E27FC236}">
                <a16:creationId xmlns:a16="http://schemas.microsoft.com/office/drawing/2014/main" id="{6C2AEE4F-4D01-4610-A942-7B277BD564C8}"/>
              </a:ext>
            </a:extLst>
          </p:cNvPr>
          <p:cNvSpPr txBox="1"/>
          <p:nvPr/>
        </p:nvSpPr>
        <p:spPr>
          <a:xfrm>
            <a:off x="5931447" y="2920037"/>
            <a:ext cx="75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venir Next" panose="020B0503020202020204" pitchFamily="34" charset="0"/>
              </a:rPr>
              <a:t>Enables</a:t>
            </a:r>
          </a:p>
        </p:txBody>
      </p:sp>
      <p:sp>
        <p:nvSpPr>
          <p:cNvPr id="6" name="textruta 9">
            <a:extLst>
              <a:ext uri="{FF2B5EF4-FFF2-40B4-BE49-F238E27FC236}">
                <a16:creationId xmlns:a16="http://schemas.microsoft.com/office/drawing/2014/main" id="{B7E1CFC5-A7C8-4E14-83EC-4B4648E8D41E}"/>
              </a:ext>
            </a:extLst>
          </p:cNvPr>
          <p:cNvSpPr txBox="1"/>
          <p:nvPr/>
        </p:nvSpPr>
        <p:spPr>
          <a:xfrm>
            <a:off x="8516412" y="2920037"/>
            <a:ext cx="75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</a:rPr>
              <a:t>Enables</a:t>
            </a:r>
          </a:p>
        </p:txBody>
      </p:sp>
      <p:sp>
        <p:nvSpPr>
          <p:cNvPr id="7" name="Rektangel med rundade hörn 3">
            <a:extLst>
              <a:ext uri="{FF2B5EF4-FFF2-40B4-BE49-F238E27FC236}">
                <a16:creationId xmlns:a16="http://schemas.microsoft.com/office/drawing/2014/main" id="{F7F6D5A0-5181-4F88-92EA-C9FC110A337D}"/>
              </a:ext>
            </a:extLst>
          </p:cNvPr>
          <p:cNvSpPr/>
          <p:nvPr/>
        </p:nvSpPr>
        <p:spPr>
          <a:xfrm>
            <a:off x="4236852" y="2854501"/>
            <a:ext cx="1284490" cy="50761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Avenir Next" panose="020B0503020202020204" pitchFamily="34" charset="0"/>
              </a:rPr>
              <a:t>Problem/ Need</a:t>
            </a:r>
          </a:p>
        </p:txBody>
      </p:sp>
      <p:sp>
        <p:nvSpPr>
          <p:cNvPr id="8" name="Rektangel med rundade hörn 11">
            <a:extLst>
              <a:ext uri="{FF2B5EF4-FFF2-40B4-BE49-F238E27FC236}">
                <a16:creationId xmlns:a16="http://schemas.microsoft.com/office/drawing/2014/main" id="{53A0C3A4-945B-499A-A32E-27F6EA72EADC}"/>
              </a:ext>
            </a:extLst>
          </p:cNvPr>
          <p:cNvSpPr/>
          <p:nvPr/>
        </p:nvSpPr>
        <p:spPr>
          <a:xfrm>
            <a:off x="7046030" y="2924632"/>
            <a:ext cx="1058894" cy="118575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dk1"/>
                </a:solidFill>
                <a:latin typeface="Avenir Next" panose="020B0503020202020204" pitchFamily="34" charset="0"/>
              </a:rPr>
              <a:t>Change</a:t>
            </a:r>
          </a:p>
        </p:txBody>
      </p:sp>
      <p:sp>
        <p:nvSpPr>
          <p:cNvPr id="9" name="Rektangel med rundade hörn 12">
            <a:extLst>
              <a:ext uri="{FF2B5EF4-FFF2-40B4-BE49-F238E27FC236}">
                <a16:creationId xmlns:a16="http://schemas.microsoft.com/office/drawing/2014/main" id="{4A70646A-536C-46C1-8B57-E6A526E13075}"/>
              </a:ext>
            </a:extLst>
          </p:cNvPr>
          <p:cNvSpPr/>
          <p:nvPr/>
        </p:nvSpPr>
        <p:spPr>
          <a:xfrm>
            <a:off x="9790621" y="2924631"/>
            <a:ext cx="1058894" cy="1185755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dk1"/>
                </a:solidFill>
                <a:latin typeface="Avenir Next" panose="020B0503020202020204" pitchFamily="34" charset="0"/>
              </a:rPr>
              <a:t>Benefit</a:t>
            </a:r>
          </a:p>
        </p:txBody>
      </p:sp>
      <p:cxnSp>
        <p:nvCxnSpPr>
          <p:cNvPr id="10" name="Rak pil 13">
            <a:extLst>
              <a:ext uri="{FF2B5EF4-FFF2-40B4-BE49-F238E27FC236}">
                <a16:creationId xmlns:a16="http://schemas.microsoft.com/office/drawing/2014/main" id="{1194F9C8-C25C-4B06-8EF1-FD359782743F}"/>
              </a:ext>
            </a:extLst>
          </p:cNvPr>
          <p:cNvCxnSpPr>
            <a:cxnSpLocks/>
          </p:cNvCxnSpPr>
          <p:nvPr/>
        </p:nvCxnSpPr>
        <p:spPr>
          <a:xfrm flipV="1">
            <a:off x="5896315" y="3234503"/>
            <a:ext cx="934083" cy="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6">
            <a:extLst>
              <a:ext uri="{FF2B5EF4-FFF2-40B4-BE49-F238E27FC236}">
                <a16:creationId xmlns:a16="http://schemas.microsoft.com/office/drawing/2014/main" id="{C38F5180-302C-4D8B-86F6-A2AD39C4EB98}"/>
              </a:ext>
            </a:extLst>
          </p:cNvPr>
          <p:cNvCxnSpPr>
            <a:cxnSpLocks/>
          </p:cNvCxnSpPr>
          <p:nvPr/>
        </p:nvCxnSpPr>
        <p:spPr>
          <a:xfrm flipV="1">
            <a:off x="8491688" y="3234503"/>
            <a:ext cx="934083" cy="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7">
            <a:extLst>
              <a:ext uri="{FF2B5EF4-FFF2-40B4-BE49-F238E27FC236}">
                <a16:creationId xmlns:a16="http://schemas.microsoft.com/office/drawing/2014/main" id="{075D9F49-BD83-40A9-8256-6AD902AB90E4}"/>
              </a:ext>
            </a:extLst>
          </p:cNvPr>
          <p:cNvCxnSpPr>
            <a:cxnSpLocks/>
          </p:cNvCxnSpPr>
          <p:nvPr/>
        </p:nvCxnSpPr>
        <p:spPr>
          <a:xfrm flipH="1">
            <a:off x="8408770" y="3973167"/>
            <a:ext cx="1199574" cy="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20">
            <a:extLst>
              <a:ext uri="{FF2B5EF4-FFF2-40B4-BE49-F238E27FC236}">
                <a16:creationId xmlns:a16="http://schemas.microsoft.com/office/drawing/2014/main" id="{30C6342D-C1A8-4D73-9A7E-2E612A5D668B}"/>
              </a:ext>
            </a:extLst>
          </p:cNvPr>
          <p:cNvSpPr txBox="1"/>
          <p:nvPr/>
        </p:nvSpPr>
        <p:spPr>
          <a:xfrm>
            <a:off x="8514193" y="3632681"/>
            <a:ext cx="75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</a:rPr>
              <a:t>Require</a:t>
            </a:r>
          </a:p>
        </p:txBody>
      </p:sp>
      <p:cxnSp>
        <p:nvCxnSpPr>
          <p:cNvPr id="14" name="Rak pil 21">
            <a:extLst>
              <a:ext uri="{FF2B5EF4-FFF2-40B4-BE49-F238E27FC236}">
                <a16:creationId xmlns:a16="http://schemas.microsoft.com/office/drawing/2014/main" id="{55E4A393-ABB9-4A94-BDFD-8BC10D672DEE}"/>
              </a:ext>
            </a:extLst>
          </p:cNvPr>
          <p:cNvCxnSpPr>
            <a:cxnSpLocks/>
          </p:cNvCxnSpPr>
          <p:nvPr/>
        </p:nvCxnSpPr>
        <p:spPr>
          <a:xfrm flipH="1">
            <a:off x="5760969" y="3973167"/>
            <a:ext cx="1160531" cy="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22">
            <a:extLst>
              <a:ext uri="{FF2B5EF4-FFF2-40B4-BE49-F238E27FC236}">
                <a16:creationId xmlns:a16="http://schemas.microsoft.com/office/drawing/2014/main" id="{07A7D248-AF9B-41E2-8461-9325E8A7796D}"/>
              </a:ext>
            </a:extLst>
          </p:cNvPr>
          <p:cNvSpPr txBox="1"/>
          <p:nvPr/>
        </p:nvSpPr>
        <p:spPr>
          <a:xfrm>
            <a:off x="5866392" y="3632681"/>
            <a:ext cx="80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</a:rPr>
              <a:t>Require</a:t>
            </a:r>
          </a:p>
        </p:txBody>
      </p:sp>
      <p:sp>
        <p:nvSpPr>
          <p:cNvPr id="16" name="Rektangel med rundade hörn 25">
            <a:extLst>
              <a:ext uri="{FF2B5EF4-FFF2-40B4-BE49-F238E27FC236}">
                <a16:creationId xmlns:a16="http://schemas.microsoft.com/office/drawing/2014/main" id="{37EF4D9E-C275-403B-BE31-86B28E2AA747}"/>
              </a:ext>
            </a:extLst>
          </p:cNvPr>
          <p:cNvSpPr/>
          <p:nvPr/>
        </p:nvSpPr>
        <p:spPr>
          <a:xfrm>
            <a:off x="4236852" y="3602767"/>
            <a:ext cx="1284490" cy="50761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Dev Project </a:t>
            </a:r>
          </a:p>
          <a:p>
            <a:pPr algn="ctr"/>
            <a:r>
              <a:rPr lang="en-US" sz="1400" dirty="0">
                <a:latin typeface="Avenir Next" panose="020B0503020202020204" pitchFamily="34" charset="0"/>
              </a:rPr>
              <a:t>(Deliverables)</a:t>
            </a:r>
            <a:endParaRPr lang="en-US" sz="1400" dirty="0">
              <a:solidFill>
                <a:schemeClr val="dk1"/>
              </a:solidFill>
              <a:latin typeface="Avenir Next" panose="020B0503020202020204" pitchFamily="34" charset="0"/>
            </a:endParaRPr>
          </a:p>
        </p:txBody>
      </p:sp>
      <p:sp>
        <p:nvSpPr>
          <p:cNvPr id="17" name="Rektangel med rundade hörn 19">
            <a:extLst>
              <a:ext uri="{FF2B5EF4-FFF2-40B4-BE49-F238E27FC236}">
                <a16:creationId xmlns:a16="http://schemas.microsoft.com/office/drawing/2014/main" id="{C54E1589-1194-42BE-ACD9-9655CEE04E3F}"/>
              </a:ext>
            </a:extLst>
          </p:cNvPr>
          <p:cNvSpPr/>
          <p:nvPr/>
        </p:nvSpPr>
        <p:spPr>
          <a:xfrm>
            <a:off x="4236852" y="4247436"/>
            <a:ext cx="1284490" cy="50761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Imp Project </a:t>
            </a:r>
          </a:p>
        </p:txBody>
      </p:sp>
    </p:spTree>
    <p:extLst>
      <p:ext uri="{BB962C8B-B14F-4D97-AF65-F5344CB8AC3E}">
        <p14:creationId xmlns:p14="http://schemas.microsoft.com/office/powerpoint/2010/main" val="127380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A3EB-8334-49C5-A8FA-5E0C1A55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72" y="178244"/>
            <a:ext cx="9692640" cy="1325562"/>
          </a:xfrm>
        </p:spPr>
        <p:txBody>
          <a:bodyPr/>
          <a:lstStyle/>
          <a:p>
            <a:r>
              <a:rPr lang="sv-SE" dirty="0"/>
              <a:t>Vision &amp; </a:t>
            </a:r>
            <a:r>
              <a:rPr lang="sv-SE" dirty="0" err="1"/>
              <a:t>Scope</a:t>
            </a:r>
            <a:endParaRPr lang="LID4096" dirty="0"/>
          </a:p>
        </p:txBody>
      </p:sp>
      <p:sp>
        <p:nvSpPr>
          <p:cNvPr id="4" name="Ellips 5">
            <a:extLst>
              <a:ext uri="{FF2B5EF4-FFF2-40B4-BE49-F238E27FC236}">
                <a16:creationId xmlns:a16="http://schemas.microsoft.com/office/drawing/2014/main" id="{DDA06BC5-C6C4-4C65-8208-7718BFC76D67}"/>
              </a:ext>
            </a:extLst>
          </p:cNvPr>
          <p:cNvSpPr/>
          <p:nvPr/>
        </p:nvSpPr>
        <p:spPr>
          <a:xfrm>
            <a:off x="4260187" y="2133080"/>
            <a:ext cx="3175518" cy="31537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2400" dirty="0">
              <a:solidFill>
                <a:schemeClr val="accent5">
                  <a:lumMod val="7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Höger 4">
            <a:extLst>
              <a:ext uri="{FF2B5EF4-FFF2-40B4-BE49-F238E27FC236}">
                <a16:creationId xmlns:a16="http://schemas.microsoft.com/office/drawing/2014/main" id="{E610C016-CC11-4428-9773-8CC5AA42E1F7}"/>
              </a:ext>
            </a:extLst>
          </p:cNvPr>
          <p:cNvSpPr/>
          <p:nvPr/>
        </p:nvSpPr>
        <p:spPr>
          <a:xfrm>
            <a:off x="4476346" y="2758232"/>
            <a:ext cx="2855167" cy="1903445"/>
          </a:xfrm>
          <a:prstGeom prst="right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accent5">
                    <a:lumMod val="75000"/>
                  </a:schemeClr>
                </a:solidFill>
                <a:latin typeface="Avenir Next" panose="020B0503020202020204" pitchFamily="34" charset="0"/>
              </a:rPr>
              <a:t>Visionen</a:t>
            </a:r>
          </a:p>
        </p:txBody>
      </p:sp>
      <p:sp>
        <p:nvSpPr>
          <p:cNvPr id="6" name="textruta 6">
            <a:extLst>
              <a:ext uri="{FF2B5EF4-FFF2-40B4-BE49-F238E27FC236}">
                <a16:creationId xmlns:a16="http://schemas.microsoft.com/office/drawing/2014/main" id="{BC12ACF0-1F73-4E44-B5D3-53882012B8CB}"/>
              </a:ext>
            </a:extLst>
          </p:cNvPr>
          <p:cNvSpPr txBox="1"/>
          <p:nvPr/>
        </p:nvSpPr>
        <p:spPr>
          <a:xfrm>
            <a:off x="5006838" y="2363802"/>
            <a:ext cx="179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>
                <a:solidFill>
                  <a:schemeClr val="accent5">
                    <a:lumMod val="75000"/>
                  </a:schemeClr>
                </a:solidFill>
                <a:latin typeface="Avenir Next" panose="020B0503020202020204" pitchFamily="34" charset="0"/>
              </a:rPr>
              <a:t>Project </a:t>
            </a:r>
            <a:r>
              <a:rPr lang="sv-SE" sz="2000" dirty="0" err="1">
                <a:solidFill>
                  <a:schemeClr val="accent5">
                    <a:lumMod val="75000"/>
                  </a:schemeClr>
                </a:solidFill>
                <a:latin typeface="Avenir Next" panose="020B0503020202020204" pitchFamily="34" charset="0"/>
              </a:rPr>
              <a:t>Scope</a:t>
            </a:r>
            <a:endParaRPr lang="sv-SE" sz="2000" dirty="0">
              <a:solidFill>
                <a:schemeClr val="accent5">
                  <a:lumMod val="7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ruta 7">
            <a:extLst>
              <a:ext uri="{FF2B5EF4-FFF2-40B4-BE49-F238E27FC236}">
                <a16:creationId xmlns:a16="http://schemas.microsoft.com/office/drawing/2014/main" id="{81A4755A-9339-4BE0-8B80-190DCFB018E5}"/>
              </a:ext>
            </a:extLst>
          </p:cNvPr>
          <p:cNvSpPr txBox="1"/>
          <p:nvPr/>
        </p:nvSpPr>
        <p:spPr>
          <a:xfrm>
            <a:off x="741380" y="2133080"/>
            <a:ext cx="2865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accent5">
                    <a:lumMod val="75000"/>
                  </a:schemeClr>
                </a:solidFill>
                <a:latin typeface="Avenir Next" panose="020B0503020202020204" pitchFamily="34" charset="0"/>
              </a:rPr>
              <a:t>Visionen beskriver den ultimata produkten som uppfyller verksamhetens mål och vad den kan prestera i sin ultimata form</a:t>
            </a:r>
          </a:p>
        </p:txBody>
      </p:sp>
      <p:sp>
        <p:nvSpPr>
          <p:cNvPr id="8" name="textruta 8">
            <a:extLst>
              <a:ext uri="{FF2B5EF4-FFF2-40B4-BE49-F238E27FC236}">
                <a16:creationId xmlns:a16="http://schemas.microsoft.com/office/drawing/2014/main" id="{1CB97966-4988-4B91-9114-1E774C96857C}"/>
              </a:ext>
            </a:extLst>
          </p:cNvPr>
          <p:cNvSpPr txBox="1"/>
          <p:nvPr/>
        </p:nvSpPr>
        <p:spPr>
          <a:xfrm>
            <a:off x="8088847" y="4363497"/>
            <a:ext cx="2865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accent5">
                    <a:lumMod val="75000"/>
                  </a:schemeClr>
                </a:solidFill>
                <a:latin typeface="Avenir Next" panose="020B0503020202020204" pitchFamily="34" charset="0"/>
              </a:rPr>
              <a:t>Scopet</a:t>
            </a:r>
            <a:r>
              <a:rPr lang="sv-SE" sz="2400" dirty="0">
                <a:solidFill>
                  <a:schemeClr val="accent5">
                    <a:lumMod val="75000"/>
                  </a:schemeClr>
                </a:solidFill>
                <a:latin typeface="Avenir Next" panose="020B0503020202020204" pitchFamily="34" charset="0"/>
              </a:rPr>
              <a:t> beskriver vad som ska vara med. Det kan vara i en iteration eller för ett helt projekt.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39E60B-D1F7-4731-B3C2-7F4605418198}"/>
                  </a:ext>
                </a:extLst>
              </p14:cNvPr>
              <p14:cNvContentPartPr/>
              <p14:nvPr/>
            </p14:nvContentPartPr>
            <p14:xfrm>
              <a:off x="2534210" y="517852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39E60B-D1F7-4731-B3C2-7F46054181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4850" y="5169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7424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83</TotalTime>
  <Words>284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</vt:lpstr>
      <vt:lpstr>Century Schoolbook</vt:lpstr>
      <vt:lpstr>Wingdings 2</vt:lpstr>
      <vt:lpstr>View</vt:lpstr>
      <vt:lpstr>Vision</vt:lpstr>
      <vt:lpstr>Liknande tjänster</vt:lpstr>
      <vt:lpstr>Vår vision</vt:lpstr>
      <vt:lpstr>Vision &amp; Scope</vt:lpstr>
      <vt:lpstr>Vision &amp;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dc:creator>Alexander hammargren</dc:creator>
  <cp:lastModifiedBy>Alexander hammargren</cp:lastModifiedBy>
  <cp:revision>5</cp:revision>
  <dcterms:created xsi:type="dcterms:W3CDTF">2021-06-09T10:22:05Z</dcterms:created>
  <dcterms:modified xsi:type="dcterms:W3CDTF">2021-06-09T11:45:59Z</dcterms:modified>
</cp:coreProperties>
</file>