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030" r:id="rId2"/>
    <p:sldId id="1031" r:id="rId3"/>
    <p:sldId id="1032" r:id="rId4"/>
    <p:sldId id="1033" r:id="rId5"/>
    <p:sldId id="1035" r:id="rId6"/>
    <p:sldId id="1036" r:id="rId7"/>
    <p:sldId id="1037" r:id="rId8"/>
    <p:sldId id="1038" r:id="rId9"/>
    <p:sldId id="1039" r:id="rId10"/>
    <p:sldId id="1040" r:id="rId11"/>
    <p:sldId id="1041" r:id="rId12"/>
    <p:sldId id="1042" r:id="rId13"/>
    <p:sldId id="1043" r:id="rId14"/>
    <p:sldId id="1044" r:id="rId15"/>
    <p:sldId id="1062" r:id="rId16"/>
    <p:sldId id="1063" r:id="rId17"/>
    <p:sldId id="1064" r:id="rId18"/>
    <p:sldId id="1050" r:id="rId19"/>
    <p:sldId id="1051" r:id="rId20"/>
    <p:sldId id="1052" r:id="rId21"/>
    <p:sldId id="1053" r:id="rId22"/>
    <p:sldId id="1054" r:id="rId23"/>
    <p:sldId id="1065" r:id="rId24"/>
    <p:sldId id="1055" r:id="rId25"/>
    <p:sldId id="1066" r:id="rId26"/>
    <p:sldId id="1057" r:id="rId27"/>
    <p:sldId id="1058" r:id="rId28"/>
    <p:sldId id="1059" r:id="rId29"/>
    <p:sldId id="1060" r:id="rId30"/>
    <p:sldId id="1061" r:id="rId3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9FF99"/>
    <a:srgbClr val="0000FF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100" d="100"/>
          <a:sy n="100" d="100"/>
        </p:scale>
        <p:origin x="2160" y="7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不需要手動去把每個檔案</a:t>
            </a:r>
            <a:r>
              <a:rPr lang="en-US" altLang="zh-TW" dirty="0"/>
              <a:t>include</a:t>
            </a:r>
            <a:r>
              <a:rPr lang="zh-TW" altLang="en-US" dirty="0"/>
              <a:t>到你的</a:t>
            </a:r>
            <a:r>
              <a:rPr lang="en-US" altLang="zh-TW" dirty="0"/>
              <a:t>project</a:t>
            </a:r>
            <a:r>
              <a:rPr lang="zh-TW" altLang="en-US" dirty="0"/>
              <a:t>之中，</a:t>
            </a:r>
            <a:r>
              <a:rPr lang="en-US" altLang="zh-TW" dirty="0"/>
              <a:t>CCS</a:t>
            </a:r>
            <a:r>
              <a:rPr lang="zh-TW" altLang="en-US" dirty="0"/>
              <a:t>會幫你做這件事。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build</a:t>
            </a:r>
            <a:r>
              <a:rPr lang="zh-TW" altLang="en-US" dirty="0"/>
              <a:t>你的</a:t>
            </a:r>
            <a:r>
              <a:rPr lang="en-US" altLang="zh-TW" dirty="0"/>
              <a:t>project</a:t>
            </a:r>
            <a:r>
              <a:rPr lang="zh-TW" altLang="en-US" dirty="0"/>
              <a:t>後，</a:t>
            </a:r>
            <a:r>
              <a:rPr lang="en-US" altLang="zh-TW" dirty="0"/>
              <a:t>include files</a:t>
            </a:r>
            <a:r>
              <a:rPr lang="zh-TW" altLang="en-US" dirty="0"/>
              <a:t>會出現在</a:t>
            </a:r>
            <a:r>
              <a:rPr lang="en-US" altLang="zh-TW" dirty="0"/>
              <a:t>project view</a:t>
            </a:r>
            <a:r>
              <a:rPr lang="zh-TW" altLang="en-US" dirty="0"/>
              <a:t>之中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459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Whenever</a:t>
            </a:r>
            <a:r>
              <a:rPr lang="en-US" altLang="zh-TW" baseline="0" dirty="0"/>
              <a:t> </a:t>
            </a:r>
            <a:r>
              <a:rPr lang="en-US" altLang="zh-TW" dirty="0"/>
              <a:t>button is down, turn LED off. Whenever button is up, turn LED on.</a:t>
            </a:r>
            <a:endParaRPr lang="zh-TW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P1OUT is not initialized and must be written before configuring the pin for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Assume button is active low (0 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 pressed;</a:t>
            </a:r>
            <a:r>
              <a:rPr lang="en-US" altLang="zh-TW" sz="1200" baseline="0" dirty="0">
                <a:solidFill>
                  <a:srgbClr val="FF0000"/>
                </a:solidFill>
                <a:sym typeface="Wingdings" panose="05000000000000000000" pitchFamily="2" charset="2"/>
              </a:rPr>
              <a:t>  1  depressed)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987E-F49D-41F0-8708-86B5D525514B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937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 button down, turn LED off. On button up, turn LED 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569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1: General Purpose IO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17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and Load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CCS can automatically save modified source files, build the program, open the debug perspective view for debugging, </a:t>
            </a:r>
            <a:r>
              <a:rPr lang="en-US" altLang="zh-TW" u="sng" dirty="0"/>
              <a:t>download the program to the target</a:t>
            </a:r>
            <a:r>
              <a:rPr lang="en-US" altLang="zh-TW" dirty="0"/>
              <a:t>, and run the program at the beginning of the main() function</a:t>
            </a:r>
          </a:p>
          <a:p>
            <a:pPr lvl="1"/>
            <a:r>
              <a:rPr lang="en-US" altLang="zh-TW" dirty="0"/>
              <a:t>Click on the </a:t>
            </a:r>
            <a:r>
              <a:rPr lang="en-US" altLang="zh-TW" b="1" dirty="0"/>
              <a:t>“Debug” </a:t>
            </a:r>
            <a:r>
              <a:rPr lang="en-US" altLang="zh-TW" dirty="0"/>
              <a:t>button (green bug</a:t>
            </a:r>
            <a:r>
              <a:rPr lang="en-US" altLang="zh-TW"/>
              <a:t>) or</a:t>
            </a:r>
          </a:p>
          <a:p>
            <a:pPr lvl="1">
              <a:buNone/>
            </a:pPr>
            <a:r>
              <a:rPr lang="en-US" altLang="zh-TW"/>
              <a:t>    Click </a:t>
            </a:r>
            <a:r>
              <a:rPr lang="en-US" altLang="zh-TW" b="1"/>
              <a:t>Run</a:t>
            </a:r>
            <a:r>
              <a:rPr lang="en-US" altLang="zh-TW"/>
              <a:t> → </a:t>
            </a:r>
            <a:r>
              <a:rPr lang="en-US" altLang="zh-TW" b="1"/>
              <a:t>Debug </a:t>
            </a:r>
            <a:r>
              <a:rPr lang="en-US" altLang="zh-TW"/>
              <a:t>or press F11</a:t>
            </a:r>
            <a:endParaRPr lang="zh-TW" altLang="en-US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183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1" y="2459555"/>
            <a:ext cx="7217368" cy="4945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buttons that control the debug environment are located in the top of CCS: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At this point you should still be at the beginning of main().  Click the </a:t>
            </a:r>
            <a:r>
              <a:rPr lang="en-US" altLang="zh-TW" b="1" dirty="0"/>
              <a:t>Run</a:t>
            </a:r>
            <a:r>
              <a:rPr lang="en-US" altLang="zh-TW" dirty="0"/>
              <a:t> button to run the </a:t>
            </a:r>
            <a:r>
              <a:rPr lang="en-US" altLang="zh-TW"/>
              <a:t>code.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987921" y="2454803"/>
            <a:ext cx="504056" cy="50405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764" y="2506776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RUN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 Debug Session and Close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Terminate </a:t>
            </a:r>
            <a:r>
              <a:rPr lang="en-US" altLang="zh-TW" dirty="0"/>
              <a:t>button will terminate the active debug session, close the debugger and return CCS to the “C/C++ Perspective” view</a:t>
            </a:r>
          </a:p>
          <a:p>
            <a:pPr lvl="1"/>
            <a:r>
              <a:rPr lang="en-US" altLang="zh-TW" dirty="0"/>
              <a:t>Click </a:t>
            </a:r>
            <a:r>
              <a:rPr lang="en-US" altLang="zh-TW" b="1" dirty="0"/>
              <a:t>Run</a:t>
            </a:r>
            <a:r>
              <a:rPr lang="en-US" altLang="zh-TW" dirty="0"/>
              <a:t> → </a:t>
            </a:r>
            <a:r>
              <a:rPr lang="en-US" altLang="zh-TW" b="1" dirty="0"/>
              <a:t>Terminate </a:t>
            </a:r>
            <a:r>
              <a:rPr lang="en-US" altLang="zh-TW" dirty="0"/>
              <a:t>or use the </a:t>
            </a:r>
            <a:r>
              <a:rPr lang="en-US" altLang="zh-TW" b="1" dirty="0"/>
              <a:t>Terminate </a:t>
            </a:r>
            <a:r>
              <a:rPr lang="en-US" altLang="zh-TW" dirty="0"/>
              <a:t>button</a:t>
            </a:r>
          </a:p>
          <a:p>
            <a:r>
              <a:rPr lang="en-US" altLang="zh-TW" dirty="0"/>
              <a:t>Next, close the project by right-clicking on </a:t>
            </a:r>
            <a:r>
              <a:rPr lang="en-US" altLang="zh-TW" u="sng" dirty="0"/>
              <a:t>project-name</a:t>
            </a:r>
            <a:r>
              <a:rPr lang="en-US" altLang="zh-TW" dirty="0"/>
              <a:t> in the </a:t>
            </a:r>
            <a:r>
              <a:rPr lang="en-US" altLang="zh-TW" b="1" dirty="0"/>
              <a:t>C/C++ Projects </a:t>
            </a:r>
            <a:r>
              <a:rPr lang="en-US" altLang="zh-TW" dirty="0"/>
              <a:t>window and select </a:t>
            </a:r>
            <a:r>
              <a:rPr lang="en-US" altLang="zh-TW" b="1" dirty="0"/>
              <a:t>Close Project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546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3229" b="15185"/>
          <a:stretch/>
        </p:blipFill>
        <p:spPr>
          <a:xfrm>
            <a:off x="10659" y="1337227"/>
            <a:ext cx="9133545" cy="45028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Disassembly Window in Debug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1779315" y="1427960"/>
            <a:ext cx="668610" cy="143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902365"/>
            <a:ext cx="685800" cy="164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46485" y="2228106"/>
            <a:ext cx="777789" cy="153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 bwMode="auto">
          <a:xfrm rot="18032124">
            <a:off x="5003496" y="2087915"/>
            <a:ext cx="288032" cy="19679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2225" y="2952750"/>
            <a:ext cx="2737470" cy="2457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0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Cloud-based IDE: 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 light version of the desktop CCS that provides a space to store your program in the cloud</a:t>
            </a:r>
          </a:p>
          <a:p>
            <a:r>
              <a:rPr lang="en-US" altLang="zh-TW" dirty="0"/>
              <a:t>For more advanced features, such as disassembly, memory view, and profiling, please use </a:t>
            </a:r>
            <a:r>
              <a:rPr lang="en-US" altLang="zh-TW"/>
              <a:t>CCS Desktop</a:t>
            </a:r>
          </a:p>
          <a:p>
            <a:endParaRPr lang="en-US" altLang="zh-TW"/>
          </a:p>
          <a:p>
            <a:r>
              <a:rPr lang="en-US" altLang="zh-TW" dirty="0"/>
              <a:t>To use CCS Cloud, you have to register first</a:t>
            </a:r>
            <a:br>
              <a:rPr lang="en-US" altLang="zh-TW" dirty="0"/>
            </a:br>
            <a:r>
              <a:rPr lang="en-US" altLang="zh-TW" dirty="0"/>
              <a:t>(https://dev.ti.com/)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888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the corresponding device: MSP430G2553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Install a browse extension if you use CCS Cloud for the first time on this computer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5547" y="1628800"/>
            <a:ext cx="64579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15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interface is intuitive and very similar to that of desktop CCS</a:t>
            </a:r>
          </a:p>
          <a:p>
            <a:r>
              <a:rPr lang="en-US" altLang="zh-TW" dirty="0"/>
              <a:t>Enjoy coding and click run!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7744" y="2497038"/>
            <a:ext cx="55816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874199" y="2604067"/>
            <a:ext cx="545600" cy="23438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61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Retrieve your project later:</a:t>
            </a:r>
            <a:br>
              <a:rPr lang="en-US" altLang="zh-TW"/>
            </a:br>
            <a:r>
              <a:rPr lang="en-US" altLang="zh-TW"/>
              <a:t>Project &gt; download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89185" y="2276872"/>
            <a:ext cx="2664296" cy="35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30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Output: Blinking Red 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17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1041"/>
              </p:ext>
            </p:extLst>
          </p:nvPr>
        </p:nvGraphicFramePr>
        <p:xfrm>
          <a:off x="251520" y="1213832"/>
          <a:ext cx="8712968" cy="466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#include &lt;msp430.h&gt;</a:t>
                      </a:r>
                      <a:endParaRPr lang="zh-TW" altLang="en-US" sz="2000" b="1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   // Stop watchdog timer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TW" sz="20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P1DIR |= 0x01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// Set P1.0 as output</a:t>
                      </a:r>
                    </a:p>
                    <a:p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for(;;) {</a:t>
                      </a:r>
                    </a:p>
                    <a:p>
                      <a:r>
                        <a:rPr lang="en-US" altLang="zh-TW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volatile 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// prevent optimization</a:t>
                      </a:r>
                    </a:p>
                    <a:p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P1OUT ^= 0x01;     // Toggle P1.0 using XOR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20000;         // SW Delay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do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while(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!= 0);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return 0;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7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Input: Pushing Button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18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27190"/>
              </p:ext>
            </p:extLst>
          </p:nvPr>
        </p:nvGraphicFramePr>
        <p:xfrm>
          <a:off x="395536" y="1124744"/>
          <a:ext cx="8352928" cy="49685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#include &lt;msp430.h&gt;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//Button up/down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 LED on/off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#define LED1 BIT0   //P1.0 to red LED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#define B1 BIT3     //P1.3 to button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void main(void){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WDTCTL = WDTPW + WDTHOLD; //Stop watchdog timer 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P1DIR |= LED1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 //Set P1.0 for output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|= LED1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//Turn on red LED</a:t>
                      </a:r>
                    </a:p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P1REN |= B1;  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//Set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P1.3 to use internal resistor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|= B1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  //Set P1.3 to use pull-up resistor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for(;;){   //Loop forever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  if((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 &amp; B1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) ==0){  //Is button down?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	P1OUT &amp;= ~LED1;} // Yes, turn red LED off</a:t>
                      </a:r>
                    </a:p>
                    <a:p>
                      <a:r>
                        <a:rPr lang="en-US" altLang="zh-TW" sz="2000" baseline="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else{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	P1OUT |= LED1; } // No, turn red LED on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2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lab, we will learn the basic GPIO of MSP430 </a:t>
            </a:r>
            <a:r>
              <a:rPr lang="en-US" altLang="zh-TW" dirty="0" err="1"/>
              <a:t>LaunchPad</a:t>
            </a:r>
            <a:endParaRPr lang="en-US" altLang="zh-TW" dirty="0"/>
          </a:p>
          <a:p>
            <a:pPr lvl="1"/>
            <a:r>
              <a:rPr lang="en-US" altLang="zh-TW" dirty="0" err="1"/>
              <a:t>LaunchPad</a:t>
            </a:r>
            <a:r>
              <a:rPr lang="en-US" altLang="zh-TW" dirty="0"/>
              <a:t> development environment</a:t>
            </a:r>
          </a:p>
          <a:p>
            <a:pPr lvl="1"/>
            <a:r>
              <a:rPr lang="en-US" altLang="zh-TW" dirty="0"/>
              <a:t>Configure the I/O port of </a:t>
            </a:r>
            <a:r>
              <a:rPr lang="en-US" altLang="zh-TW" dirty="0" err="1"/>
              <a:t>LaunchPad</a:t>
            </a:r>
            <a:r>
              <a:rPr lang="en-US" altLang="zh-TW" dirty="0"/>
              <a:t> for input and output</a:t>
            </a:r>
          </a:p>
          <a:p>
            <a:pPr lvl="1"/>
            <a:r>
              <a:rPr lang="en-US" altLang="zh-TW" dirty="0"/>
              <a:t>Run the debugger for basic debugging</a:t>
            </a:r>
          </a:p>
        </p:txBody>
      </p:sp>
    </p:spTree>
    <p:extLst>
      <p:ext uri="{BB962C8B-B14F-4D97-AF65-F5344CB8AC3E}">
        <p14:creationId xmlns:p14="http://schemas.microsoft.com/office/powerpoint/2010/main" val="9631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Debugger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19</a:t>
            </a:fld>
            <a:endParaRPr lang="zh-TW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5100"/>
              </p:ext>
            </p:extLst>
          </p:nvPr>
        </p:nvGraphicFramePr>
        <p:xfrm>
          <a:off x="395536" y="1091520"/>
          <a:ext cx="8352928" cy="5577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#include &lt;msp430.h&gt; // Button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up/down 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 LED on/off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#define LED1 BIT6   // P1.0 to red LED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#define B1 BIT3     // P1.3 to button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volatile unsigned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j;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main(void){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WDTCTL = WDTPW + WDTHOLD; // Stop watchdog timer 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P1OUT |= LED1 + B1;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P1DIR |= LED1;  // Set pin with LED1 to output</a:t>
                      </a:r>
                    </a:p>
                    <a:p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P1REN |= B1;    // Set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pin to use pull-up resistor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for(;;){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while((P1IN &amp; B1) != 0){ // Loop on button up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P1IN;	j = P1OUT;	}</a:t>
                      </a:r>
                    </a:p>
                    <a:p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&amp;= ~LED1;  // Turn LED1 off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while((P1IN &amp; B1) == 0){ // Loop on button down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	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P1IN;	j = P1OUT;	}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P1OUT |= LED1;  // Turn LED1 on	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0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Debug?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code line containing:    </a:t>
            </a:r>
            <a:r>
              <a:rPr lang="zh-TW" altLang="en-US" dirty="0"/>
              <a:t>                             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P1IN;      j = P1OUT;</a:t>
            </a:r>
          </a:p>
          <a:p>
            <a:r>
              <a:rPr lang="en-US" altLang="zh-TW" dirty="0"/>
              <a:t>Click the “Expressions” tag and choose </a:t>
            </a:r>
            <a:br>
              <a:rPr lang="en-US" altLang="zh-TW" dirty="0"/>
            </a:br>
            <a:r>
              <a:rPr lang="en-US" altLang="zh-TW" dirty="0"/>
              <a:t>“Add new expression” </a:t>
            </a:r>
          </a:p>
          <a:p>
            <a:r>
              <a:rPr lang="en-US" altLang="zh-TW" dirty="0"/>
              <a:t>Right-click on the appropriate line of code and set the </a:t>
            </a:r>
            <a:r>
              <a:rPr lang="en-US" altLang="zh-TW" b="1" dirty="0"/>
              <a:t>Breakpoint</a:t>
            </a:r>
          </a:p>
          <a:p>
            <a:r>
              <a:rPr lang="en-US" altLang="zh-TW" dirty="0"/>
              <a:t>When the code runs, it will hit the </a:t>
            </a:r>
            <a:br>
              <a:rPr lang="en-US" altLang="zh-TW" dirty="0"/>
            </a:br>
            <a:r>
              <a:rPr lang="en-US" altLang="zh-TW" dirty="0"/>
              <a:t>breakpoint and stop</a:t>
            </a:r>
          </a:p>
          <a:p>
            <a:r>
              <a:rPr lang="en-US" altLang="zh-TW" dirty="0"/>
              <a:t>Observe the values of the variables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24744"/>
            <a:ext cx="2160240" cy="10853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92547"/>
            <a:ext cx="8460432" cy="8007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0" y="3933056"/>
            <a:ext cx="2705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Debugger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21</a:t>
            </a:fld>
            <a:endParaRPr lang="zh-TW" altLang="zh-TW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1"/>
          <a:stretch/>
        </p:blipFill>
        <p:spPr>
          <a:xfrm>
            <a:off x="0" y="1575190"/>
            <a:ext cx="9046281" cy="1323317"/>
          </a:xfrm>
        </p:spPr>
      </p:pic>
      <p:sp>
        <p:nvSpPr>
          <p:cNvPr id="5" name="矩形 4"/>
          <p:cNvSpPr/>
          <p:nvPr/>
        </p:nvSpPr>
        <p:spPr>
          <a:xfrm>
            <a:off x="4060257" y="1575190"/>
            <a:ext cx="1527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1111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TW" dirty="0">
                <a:latin typeface="arial" panose="020B0604020202020204" pitchFamily="34" charset="0"/>
              </a:rPr>
              <a:t>110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0257" y="1919591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TW" dirty="0">
                <a:latin typeface="arial" panose="020B0604020202020204" pitchFamily="34" charset="0"/>
              </a:rPr>
              <a:t>001000</a:t>
            </a:r>
            <a:endParaRPr lang="zh-TW" altLang="en-US" dirty="0"/>
          </a:p>
        </p:txBody>
      </p:sp>
      <p:pic>
        <p:nvPicPr>
          <p:cNvPr id="8" name="內容版面配置區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02"/>
          <a:stretch/>
        </p:blipFill>
        <p:spPr bwMode="auto">
          <a:xfrm>
            <a:off x="0" y="3284984"/>
            <a:ext cx="9046281" cy="141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48300" y="3284984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0000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9605" y="361533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001000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63888" y="5445224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+mn-lt"/>
              </a:rPr>
              <a:t>No need to care about other bits!</a:t>
            </a:r>
            <a:endParaRPr lang="zh-TW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8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Debugger Output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3700" t="8000" r="3538" b="31105"/>
          <a:stretch/>
        </p:blipFill>
        <p:spPr>
          <a:xfrm>
            <a:off x="1146188" y="1096169"/>
            <a:ext cx="6408712" cy="4160531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6400" y="5256700"/>
            <a:ext cx="8342064" cy="777061"/>
          </a:xfrm>
        </p:spPr>
        <p:txBody>
          <a:bodyPr/>
          <a:lstStyle/>
          <a:p>
            <a:r>
              <a:rPr lang="en-US" altLang="zh-TW"/>
              <a:t>You can also right click on the row and change </a:t>
            </a:r>
            <a:r>
              <a:rPr lang="en-US" altLang="zh-TW" b="1"/>
              <a:t>Number Format </a:t>
            </a:r>
            <a:r>
              <a:rPr lang="en-US" altLang="zh-TW"/>
              <a:t>to </a:t>
            </a:r>
            <a:r>
              <a:rPr lang="en-US" altLang="zh-TW" b="1"/>
              <a:t>Binary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95230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en-US" altLang="zh-TW" dirty="0"/>
              <a:t> (30%)</a:t>
            </a:r>
          </a:p>
          <a:p>
            <a:pPr lvl="1"/>
            <a:r>
              <a:rPr lang="en-US" altLang="zh-TW" dirty="0"/>
              <a:t>Modify “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sample code for output” </a:t>
            </a:r>
            <a:r>
              <a:rPr lang="en-US" altLang="zh-TW" dirty="0"/>
              <a:t>to make red LED blink two times and then green LED one time </a:t>
            </a:r>
            <a:r>
              <a:rPr lang="en-US" altLang="zh-TW" dirty="0">
                <a:solidFill>
                  <a:srgbClr val="FF0000"/>
                </a:solidFill>
              </a:rPr>
              <a:t>repeatedly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red LED should blink twice as fast as the green LED, i.e., the on-time of the green LED should be two times longer than </a:t>
            </a:r>
            <a:r>
              <a:rPr lang="en-US" altLang="zh-TW"/>
              <a:t>the on-time of the red LED.</a:t>
            </a:r>
            <a:endParaRPr lang="en-US" altLang="zh-TW" dirty="0"/>
          </a:p>
          <a:p>
            <a:pPr lvl="1"/>
            <a:r>
              <a:rPr lang="en-US" altLang="zh-TW" dirty="0"/>
              <a:t>The program should start with two consecutive red LED blinks.</a:t>
            </a:r>
          </a:p>
          <a:p>
            <a:pPr lvl="1"/>
            <a:r>
              <a:rPr lang="en-US" altLang="zh-TW" dirty="0"/>
              <a:t>Observations and explanations:</a:t>
            </a:r>
          </a:p>
          <a:p>
            <a:pPr lvl="2"/>
            <a:r>
              <a:rPr lang="en-US" altLang="zh-TW" dirty="0"/>
              <a:t>Change the count of </a:t>
            </a:r>
            <a:r>
              <a:rPr lang="en-US" altLang="zh-TW" dirty="0" err="1"/>
              <a:t>i</a:t>
            </a:r>
            <a:r>
              <a:rPr lang="en-US" altLang="zh-TW" dirty="0"/>
              <a:t> from 20,000 to 200,000. Observe how quickly your LEDs can blink. Can you explain the reasons?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355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/>
              <a:t>Basic 2:</a:t>
            </a:r>
            <a:r>
              <a:rPr lang="en-US" altLang="zh-TW"/>
              <a:t> (30%)</a:t>
            </a:r>
          </a:p>
          <a:p>
            <a:pPr lvl="1"/>
            <a:r>
              <a:rPr lang="en-US" altLang="zh-TW"/>
              <a:t>Modify “sample code for output” to remove </a:t>
            </a:r>
            <a:r>
              <a:rPr lang="en-US" altLang="zh-TW" b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altLang="zh-TW"/>
              <a:t> keyword and observe how the LaunchPad behaves.</a:t>
            </a:r>
          </a:p>
          <a:p>
            <a:pPr lvl="1"/>
            <a:r>
              <a:rPr lang="en-US" altLang="zh-TW"/>
              <a:t>To explain the behavior of LaunchPad, let us study the assembly code of the programs.</a:t>
            </a:r>
          </a:p>
          <a:p>
            <a:pPr lvl="2"/>
            <a:r>
              <a:rPr lang="en-US" altLang="zh-TW"/>
              <a:t>Use the disassembly window to obtain the assembly code of the original sample code and the modified sample code.</a:t>
            </a:r>
          </a:p>
          <a:p>
            <a:pPr lvl="2"/>
            <a:r>
              <a:rPr lang="en-US" altLang="zh-TW"/>
              <a:t>Observe the differences of these two assembly programs and explain the behavior of LaunchPad.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4850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 for Not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25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784976" cy="448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pPr marL="228600" indent="-228600">
                        <a:buAutoNum type="arabicPlain" startAt="24"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main():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c078:   40B2 5A80 0120   MOV.W  #0x5a80,&amp;Watchdog_Timer_WDTCTL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P1DIR |= 0x01;		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c07e:   D3D2 0022        BIS.B  #1,&amp;Port_1_2_P1DIR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31   P1OUT ^= 0x01;				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$C$L1: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c082:   E3D2 0021        XOR.B  #1,&amp;Port_1_2_P1OUT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34   do </a:t>
                      </a: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  <a:endParaRPr lang="zh-TW" altLang="zh-TW" sz="1800" b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c086:   3FFD             JMP    ($C$L1)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65    func_epilog_7:     POP    r4</a:t>
                      </a:r>
                      <a:endParaRPr lang="zh-TW" altLang="zh-TW" sz="1800" b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mspabi_func_epilog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__mspabi_func_epilog_7():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c088:   4134             POP.W  R4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66    func_epilog_6:     POP    r5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__mspabi_func_epilog_6():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c08a:   4135             POP.W  R5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圓角矩形 5"/>
          <p:cNvSpPr/>
          <p:nvPr/>
        </p:nvSpPr>
        <p:spPr bwMode="auto">
          <a:xfrm>
            <a:off x="179512" y="2952750"/>
            <a:ext cx="7272808" cy="112432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03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 for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26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29114"/>
              </p:ext>
            </p:extLst>
          </p:nvPr>
        </p:nvGraphicFramePr>
        <p:xfrm>
          <a:off x="179512" y="1052736"/>
          <a:ext cx="8820472" cy="530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23    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main():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c05e:   8321            DECD.W  SP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4"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WDTCTL = WDTPW | WDTHOLD;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c060:   40B2 5A80 0120  MOV.W   #0x5a80,&amp;Watchdog_Timer_WDTCTL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P1DIR |= 0x01;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c066:   D3D2 0022       BIS.B   #1,&amp;Port_1_2_P1DIR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31    P1OUT ^= 0x01;	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$C$L1: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c06a:   E3D2 0021       XOR.B   #1,&amp;Port_1_2_P1OUT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33"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800" b="1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20000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	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c06e:   </a:t>
                      </a:r>
                      <a:r>
                        <a:rPr lang="en-US" altLang="zh-TW" sz="1800" b="1" kern="120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40B1 4E20 </a:t>
                      </a: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  MOV.W   </a:t>
                      </a:r>
                      <a:r>
                        <a:rPr lang="en-US" altLang="zh-TW" sz="1800" b="1" kern="120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#0x4e20,0x0000(SP</a:t>
                      </a: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34    do </a:t>
                      </a: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  <a:endParaRPr lang="zh-TW" altLang="zh-TW" sz="1800" b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$C$L2: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c074:   8391 0000       DEC.W   0x0000(SP)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36    }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c078:   9381 0000       TST.W   0x0000(SP)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c07c:   27F6            JEQ     ($C$L1)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c07e:   3FFA            JMP     ($C$L2)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圓角矩形 5"/>
          <p:cNvSpPr/>
          <p:nvPr/>
        </p:nvSpPr>
        <p:spPr bwMode="auto">
          <a:xfrm>
            <a:off x="179512" y="3284983"/>
            <a:ext cx="7200800" cy="276339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65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 for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27</a:t>
            </a:fld>
            <a:endParaRPr lang="zh-TW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39552" y="1052736"/>
          <a:ext cx="7848872" cy="530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179   {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_c_int00(), _c_int00_noexit():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c080:   4031 0400           MOV.W   #0x0400,SP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182      if(_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system_pre_init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!= 0) _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auto_init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c084:   12B0 C0B0           CALL    #_</a:t>
                      </a:r>
                      <a:r>
                        <a:rPr lang="en-US" altLang="zh-TW" sz="18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system_pre_init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c088:   930C                TST.W   R12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c08a:   2402                JEQ     ($C$L2)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c08c:   12B0 C000           CALL    #_</a:t>
                      </a:r>
                      <a:r>
                        <a:rPr lang="en-US" altLang="zh-TW" sz="18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auto_init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183      main(0);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$C$L2: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c090:   430C                CLR.W   R12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c092:   12B0 C05E           CALL    #main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184      abort();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c096:   12B0 C0B4           CALL    #abort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65    func_epilog_7:        POP    r4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mspabi_func_epilog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__mspabi_func_epilog_7():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c09a:   4134                POP.W   R4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66    func_epilog_6:        POP    r5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__mspabi_func_epilog_6():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Basic 3: </a:t>
            </a:r>
            <a:r>
              <a:rPr lang="en-US" altLang="zh-TW" dirty="0"/>
              <a:t>(40%) </a:t>
            </a:r>
          </a:p>
          <a:p>
            <a:pPr lvl="1"/>
            <a:r>
              <a:rPr lang="en-US" altLang="zh-TW" dirty="0"/>
              <a:t>Modify the code in Basic 1 so that when the button is pressed, blink green and red LEDs </a:t>
            </a:r>
            <a:r>
              <a:rPr lang="en-US" altLang="zh-TW" dirty="0">
                <a:solidFill>
                  <a:srgbClr val="FF0000"/>
                </a:solidFill>
              </a:rPr>
              <a:t>simultaneously</a:t>
            </a:r>
            <a:r>
              <a:rPr lang="en-US" altLang="zh-TW" dirty="0"/>
              <a:t>, with same frequency as red LED in Basic 1. When the button is released, go back to the initial state of Basic 1. </a:t>
            </a:r>
          </a:p>
          <a:p>
            <a:r>
              <a:rPr lang="en-US" altLang="zh-TW" b="1" dirty="0"/>
              <a:t>Bonus: </a:t>
            </a:r>
            <a:r>
              <a:rPr lang="en-US" altLang="zh-TW" dirty="0"/>
              <a:t>(15%)</a:t>
            </a:r>
          </a:p>
          <a:p>
            <a:pPr lvl="1"/>
            <a:r>
              <a:rPr lang="en-US" altLang="zh-TW" dirty="0"/>
              <a:t>Accomplish Basic 3 without any busy-waiting loop</a:t>
            </a:r>
          </a:p>
          <a:p>
            <a:pPr lvl="1"/>
            <a:r>
              <a:rPr lang="en-US" altLang="zh-TW" dirty="0"/>
              <a:t>Busy-waiting loop example:</a:t>
            </a:r>
          </a:p>
          <a:p>
            <a:pPr lvl="2"/>
            <a:r>
              <a:rPr lang="en-US" altLang="zh-TW" dirty="0"/>
              <a:t>int </a:t>
            </a:r>
            <a:r>
              <a:rPr lang="pl-PL" altLang="zh-TW" dirty="0"/>
              <a:t>j = 20000; do j--; while (j != 0);</a:t>
            </a:r>
            <a:endParaRPr lang="en-US" altLang="zh-TW" dirty="0"/>
          </a:p>
          <a:p>
            <a:pPr lvl="2"/>
            <a:r>
              <a:rPr lang="en-US" altLang="zh-TW" dirty="0"/>
              <a:t>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20000; </a:t>
            </a:r>
            <a:r>
              <a:rPr lang="en-US" altLang="zh-TW" dirty="0" err="1"/>
              <a:t>i</a:t>
            </a:r>
            <a:r>
              <a:rPr lang="en-US" altLang="zh-TW" dirty="0"/>
              <a:t>++);</a:t>
            </a:r>
          </a:p>
          <a:p>
            <a:pPr lvl="1"/>
            <a:r>
              <a:rPr lang="en-US" altLang="zh-TW" dirty="0"/>
              <a:t>That is, only </a:t>
            </a:r>
            <a:r>
              <a:rPr lang="en-US" altLang="zh-TW" dirty="0">
                <a:solidFill>
                  <a:srgbClr val="FF0000"/>
                </a:solidFill>
              </a:rPr>
              <a:t>one</a:t>
            </a:r>
            <a:r>
              <a:rPr lang="en-US" altLang="zh-TW" dirty="0"/>
              <a:t> loop is allowed in your program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29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Setup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6" name="Picture 16" descr="MSP-EXP30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73424"/>
            <a:ext cx="2843370" cy="367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03985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1484784"/>
            <a:ext cx="18192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2267744" y="1484784"/>
            <a:ext cx="3962400" cy="1041400"/>
          </a:xfrm>
          <a:custGeom>
            <a:avLst/>
            <a:gdLst>
              <a:gd name="T0" fmla="*/ 0 w 2152"/>
              <a:gd name="T1" fmla="*/ 2147483647 h 608"/>
              <a:gd name="T2" fmla="*/ 2147483647 w 2152"/>
              <a:gd name="T3" fmla="*/ 2147483647 h 608"/>
              <a:gd name="T4" fmla="*/ 2147483647 w 2152"/>
              <a:gd name="T5" fmla="*/ 2147483647 h 608"/>
              <a:gd name="T6" fmla="*/ 2147483647 w 2152"/>
              <a:gd name="T7" fmla="*/ 2147483647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608"/>
              <a:gd name="T14" fmla="*/ 2152 w 2152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608">
                <a:moveTo>
                  <a:pt x="0" y="608"/>
                </a:moveTo>
                <a:cubicBezTo>
                  <a:pt x="456" y="384"/>
                  <a:pt x="912" y="160"/>
                  <a:pt x="1248" y="80"/>
                </a:cubicBezTo>
                <a:cubicBezTo>
                  <a:pt x="1584" y="0"/>
                  <a:pt x="1880" y="56"/>
                  <a:pt x="2016" y="128"/>
                </a:cubicBezTo>
                <a:cubicBezTo>
                  <a:pt x="2152" y="200"/>
                  <a:pt x="2056" y="448"/>
                  <a:pt x="2064" y="51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圓角矩形 1"/>
          <p:cNvSpPr/>
          <p:nvPr/>
        </p:nvSpPr>
        <p:spPr bwMode="auto">
          <a:xfrm>
            <a:off x="755576" y="3717032"/>
            <a:ext cx="3960440" cy="1728192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Please check the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 version of the MSP430 microcontroller and use the right settings in the IDE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stCxn id="2" idx="3"/>
          </p:cNvCxnSpPr>
          <p:nvPr/>
        </p:nvCxnSpPr>
        <p:spPr bwMode="auto">
          <a:xfrm>
            <a:off x="4716016" y="4581128"/>
            <a:ext cx="2088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 rot="5400000">
            <a:off x="6294274" y="4408500"/>
            <a:ext cx="14943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700">
                <a:solidFill>
                  <a:srgbClr val="FF0000"/>
                </a:solidFill>
                <a:latin typeface="+mn-lt"/>
              </a:rPr>
              <a:t>MSP430G2553</a:t>
            </a:r>
          </a:p>
        </p:txBody>
      </p:sp>
    </p:spTree>
    <p:extLst>
      <p:ext uri="{BB962C8B-B14F-4D97-AF65-F5344CB8AC3E}">
        <p14:creationId xmlns:p14="http://schemas.microsoft.com/office/powerpoint/2010/main" val="17108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in the lab --------------------------------------100%</a:t>
            </a:r>
          </a:p>
          <a:p>
            <a:r>
              <a:rPr lang="en-US" altLang="zh-TW" dirty="0"/>
              <a:t>DEMO within a </a:t>
            </a:r>
            <a:r>
              <a:rPr lang="en-US" altLang="zh-TW"/>
              <a:t>week ----------------------------------</a:t>
            </a:r>
            <a:r>
              <a:rPr lang="en-US" altLang="zh-TW" dirty="0"/>
              <a:t>80%</a:t>
            </a:r>
          </a:p>
          <a:p>
            <a:r>
              <a:rPr lang="en-US" altLang="zh-TW" dirty="0"/>
              <a:t>DEMO after a </a:t>
            </a:r>
            <a:r>
              <a:rPr lang="en-US" altLang="zh-TW"/>
              <a:t>week ------------------------------------</a:t>
            </a:r>
            <a:r>
              <a:rPr lang="en-US" altLang="zh-TW" dirty="0"/>
              <a:t>60%</a:t>
            </a:r>
          </a:p>
          <a:p>
            <a:r>
              <a:rPr lang="en-US" altLang="zh-TW" dirty="0"/>
              <a:t>After two </a:t>
            </a:r>
            <a:r>
              <a:rPr lang="en-US" altLang="zh-TW"/>
              <a:t>weeks ----------------------------------------- 0%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28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Code Composer Studio (CCS)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Integrated Development Environment </a:t>
            </a:r>
            <a:r>
              <a:rPr lang="en-US" altLang="zh-TW" dirty="0"/>
              <a:t>(IDE) based on Eclipse</a:t>
            </a:r>
          </a:p>
          <a:p>
            <a:r>
              <a:rPr lang="en-US" altLang="zh-TW" dirty="0"/>
              <a:t>Integrated “Debugger” and “Editor” – IDE</a:t>
            </a:r>
          </a:p>
          <a:p>
            <a:pPr lvl="1"/>
            <a:r>
              <a:rPr lang="en-US" altLang="zh-TW" dirty="0"/>
              <a:t>Edit and Debug have own “perspectives” (menus, windows)</a:t>
            </a:r>
          </a:p>
          <a:p>
            <a:r>
              <a:rPr lang="en-US" altLang="zh-TW" dirty="0"/>
              <a:t>Contains all development tools: compiler, assembler, linker, loader, debugger, … </a:t>
            </a:r>
          </a:p>
          <a:p>
            <a:r>
              <a:rPr lang="en-US" altLang="zh-TW" dirty="0"/>
              <a:t>Other development tools also available:</a:t>
            </a:r>
          </a:p>
          <a:p>
            <a:pPr lvl="1"/>
            <a:r>
              <a:rPr lang="en-US" altLang="zh-TW" dirty="0" err="1"/>
              <a:t>Energia</a:t>
            </a:r>
            <a:endParaRPr lang="en-US" altLang="zh-TW" dirty="0"/>
          </a:p>
          <a:p>
            <a:pPr lvl="1"/>
            <a:r>
              <a:rPr lang="en-US" altLang="zh-TW" dirty="0"/>
              <a:t>CCS Cloud</a:t>
            </a:r>
          </a:p>
          <a:p>
            <a:pPr marL="457200" lvl="1" indent="0">
              <a:buNone/>
            </a:pPr>
            <a:r>
              <a:rPr lang="en-US" altLang="zh-TW"/>
              <a:t>	(https://dev.ti.com)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A86A4-5B17-429A-8549-1FEB3AA556FD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64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/>
          <a:srcRect b="4713"/>
          <a:stretch/>
        </p:blipFill>
        <p:spPr>
          <a:xfrm>
            <a:off x="0" y="1052736"/>
            <a:ext cx="9144000" cy="504056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/>
              <a:t>CCS GUI – EDIT Perspective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075FE-931D-4895-AB95-3F6850282273}" type="slidenum">
              <a:rPr lang="zh-TW" altLang="en-US" smtClean="0"/>
              <a:pPr/>
              <a:t>4</a:t>
            </a:fld>
            <a:endParaRPr lang="zh-TW" altLang="zh-TW"/>
          </a:p>
        </p:txBody>
      </p:sp>
      <p:grpSp>
        <p:nvGrpSpPr>
          <p:cNvPr id="6" name="Group 14"/>
          <p:cNvGrpSpPr/>
          <p:nvPr/>
        </p:nvGrpSpPr>
        <p:grpSpPr>
          <a:xfrm>
            <a:off x="66675" y="4293096"/>
            <a:ext cx="8854834" cy="1066800"/>
            <a:chOff x="121609" y="3514725"/>
            <a:chExt cx="8854834" cy="1066800"/>
          </a:xfrm>
        </p:grpSpPr>
        <p:sp>
          <p:nvSpPr>
            <p:cNvPr id="7" name="Rounded Rectangle 4"/>
            <p:cNvSpPr/>
            <p:nvPr/>
          </p:nvSpPr>
          <p:spPr bwMode="auto">
            <a:xfrm>
              <a:off x="121609" y="3514725"/>
              <a:ext cx="2057400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Project Explorer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Project(s)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Source Files</a:t>
              </a:r>
            </a:p>
          </p:txBody>
        </p:sp>
        <p:sp>
          <p:nvSpPr>
            <p:cNvPr id="8" name="Rounded Rectangle 10"/>
            <p:cNvSpPr/>
            <p:nvPr/>
          </p:nvSpPr>
          <p:spPr bwMode="auto">
            <a:xfrm>
              <a:off x="3323117" y="3514725"/>
              <a:ext cx="2247900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Source EDIT’ing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Tabbed windows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2000" b="0" dirty="0"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Color-coded text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ounded Rectangle 11"/>
            <p:cNvSpPr/>
            <p:nvPr/>
          </p:nvSpPr>
          <p:spPr bwMode="auto">
            <a:xfrm>
              <a:off x="7026707" y="3514725"/>
              <a:ext cx="1949736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Outline View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Declarations and functions</a:t>
              </a:r>
            </a:p>
          </p:txBody>
        </p:sp>
      </p:grpSp>
      <p:sp>
        <p:nvSpPr>
          <p:cNvPr id="11" name="Rectangle 7"/>
          <p:cNvSpPr/>
          <p:nvPr/>
        </p:nvSpPr>
        <p:spPr bwMode="auto">
          <a:xfrm>
            <a:off x="28574" y="1269415"/>
            <a:ext cx="4352925" cy="560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 flipH="1" flipV="1">
            <a:off x="3419873" y="1852494"/>
            <a:ext cx="360039" cy="646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870312" y="2328906"/>
            <a:ext cx="2479344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Menus &amp; Buttons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Specific actions related to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EDIT’ing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543800" y="1365103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/>
            </a:endParaRPr>
          </a:p>
        </p:txBody>
      </p:sp>
      <p:sp>
        <p:nvSpPr>
          <p:cNvPr id="16" name="Rectangle 1"/>
          <p:cNvSpPr/>
          <p:nvPr/>
        </p:nvSpPr>
        <p:spPr bwMode="auto">
          <a:xfrm>
            <a:off x="8388423" y="1524000"/>
            <a:ext cx="694527" cy="2901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620000" y="1819469"/>
            <a:ext cx="820288" cy="841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Rounded Rectangle 15"/>
          <p:cNvSpPr/>
          <p:nvPr/>
        </p:nvSpPr>
        <p:spPr bwMode="auto">
          <a:xfrm>
            <a:off x="5727901" y="2498578"/>
            <a:ext cx="2250175" cy="914400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Perspectives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EDIT and DEBUG</a:t>
            </a:r>
          </a:p>
        </p:txBody>
      </p:sp>
    </p:spTree>
    <p:extLst>
      <p:ext uri="{BB962C8B-B14F-4D97-AF65-F5344CB8AC3E}">
        <p14:creationId xmlns:p14="http://schemas.microsoft.com/office/powerpoint/2010/main" val="285985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50"/>
            <a:ext cx="9144000" cy="58189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/>
              <a:t>CCS GUI – DEBUG Perspective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075FE-931D-4895-AB95-3F6850282273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7577215" y="119824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27728" y="1160139"/>
            <a:ext cx="6573097" cy="487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7" name="Straight Arrow Connector 22"/>
          <p:cNvCxnSpPr/>
          <p:nvPr/>
        </p:nvCxnSpPr>
        <p:spPr bwMode="auto">
          <a:xfrm flipH="1" flipV="1">
            <a:off x="4119350" y="1236342"/>
            <a:ext cx="881275" cy="1268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ounded Rectangle 31"/>
          <p:cNvSpPr/>
          <p:nvPr/>
        </p:nvSpPr>
        <p:spPr bwMode="auto">
          <a:xfrm>
            <a:off x="1536179" y="3948567"/>
            <a:ext cx="2590800" cy="1752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DEBUG</a:t>
            </a:r>
            <a:r>
              <a:rPr kumimoji="0" lang="en-US" sz="2000" i="0" u="none" strike="noStrike" cap="none" normalizeH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 Windows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Watch variables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Memory browser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PC execution point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Console window</a:t>
            </a:r>
          </a:p>
        </p:txBody>
      </p:sp>
      <p:sp>
        <p:nvSpPr>
          <p:cNvPr id="9" name="Rectangle 37"/>
          <p:cNvSpPr/>
          <p:nvPr/>
        </p:nvSpPr>
        <p:spPr bwMode="auto">
          <a:xfrm>
            <a:off x="27728" y="1705345"/>
            <a:ext cx="4068022" cy="1180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0" name="Straight Arrow Connector 26"/>
          <p:cNvCxnSpPr/>
          <p:nvPr/>
        </p:nvCxnSpPr>
        <p:spPr bwMode="auto">
          <a:xfrm flipH="1" flipV="1">
            <a:off x="3448051" y="2343151"/>
            <a:ext cx="1047749" cy="13811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4"/>
          <p:cNvCxnSpPr/>
          <p:nvPr/>
        </p:nvCxnSpPr>
        <p:spPr bwMode="auto">
          <a:xfrm flipH="1" flipV="1">
            <a:off x="4022981" y="1579242"/>
            <a:ext cx="987169" cy="9639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ounded Rectangle 21"/>
          <p:cNvSpPr/>
          <p:nvPr/>
        </p:nvSpPr>
        <p:spPr bwMode="auto">
          <a:xfrm>
            <a:off x="4560133" y="2379086"/>
            <a:ext cx="2819400" cy="9622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Menus &amp; Buttons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Related to </a:t>
            </a:r>
            <a:r>
              <a:rPr lang="en-US" sz="2000" b="0" dirty="0" err="1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DEBUG’ing</a:t>
            </a:r>
            <a:endParaRPr lang="en-US" sz="2000" b="0" dirty="0"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Play, pause, terminate</a:t>
            </a:r>
          </a:p>
        </p:txBody>
      </p:sp>
      <p:sp>
        <p:nvSpPr>
          <p:cNvPr id="13" name="Rounded Rectangle 36"/>
          <p:cNvSpPr/>
          <p:nvPr/>
        </p:nvSpPr>
        <p:spPr bwMode="auto">
          <a:xfrm>
            <a:off x="4400550" y="3538740"/>
            <a:ext cx="3733800" cy="1992035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Connection Type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Specified in Target </a:t>
            </a:r>
            <a:r>
              <a:rPr lang="en-US" sz="2000" b="0" dirty="0" err="1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Cfg</a:t>
            </a: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 file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What options do users have when connecting to a target?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This window also provides a “call” stack</a:t>
            </a:r>
          </a:p>
        </p:txBody>
      </p:sp>
    </p:spTree>
    <p:extLst>
      <p:ext uri="{BB962C8B-B14F-4D97-AF65-F5344CB8AC3E}">
        <p14:creationId xmlns:p14="http://schemas.microsoft.com/office/powerpoint/2010/main" val="28085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" r="294" b="20527"/>
          <a:stretch/>
        </p:blipFill>
        <p:spPr>
          <a:xfrm>
            <a:off x="149797" y="1087016"/>
            <a:ext cx="8803704" cy="5056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New CCS Project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3393976" y="1734715"/>
            <a:ext cx="2340074" cy="751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361148" y="1443719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10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84" y="1059607"/>
            <a:ext cx="4052916" cy="50868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New CCS Project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16" name="矩形 15"/>
          <p:cNvSpPr/>
          <p:nvPr/>
        </p:nvSpPr>
        <p:spPr>
          <a:xfrm>
            <a:off x="3448446" y="1740049"/>
            <a:ext cx="3390504" cy="212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62688" y="1317909"/>
            <a:ext cx="354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Type 2553 to find MSP430G2553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1425" y="2447924"/>
            <a:ext cx="1126877" cy="190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16810" y="2211338"/>
            <a:ext cx="259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Type the project name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84798" y="4133850"/>
            <a:ext cx="1415777" cy="190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06938" y="5850607"/>
            <a:ext cx="731912" cy="188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2267744" y="1456122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264119" y="234034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67744" y="3954694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267744" y="5569049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and Load the Project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Project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Click the </a:t>
            </a:r>
            <a:r>
              <a:rPr lang="en-US" altLang="zh-TW" b="1" dirty="0"/>
              <a:t>“Build All” </a:t>
            </a:r>
            <a:r>
              <a:rPr lang="en-US" altLang="zh-TW" dirty="0"/>
              <a:t>and watch the tools run in the Console window.  Check for any errors in the Problems window.</a:t>
            </a:r>
          </a:p>
          <a:p>
            <a:r>
              <a:rPr lang="en-US" altLang="zh-TW" dirty="0"/>
              <a:t>Click the </a:t>
            </a:r>
            <a:r>
              <a:rPr lang="en-US" altLang="zh-TW" b="1" dirty="0"/>
              <a:t>“Build Project” </a:t>
            </a:r>
            <a:r>
              <a:rPr lang="en-US" altLang="zh-TW" dirty="0"/>
              <a:t>and CSS will automatically add the file included in your project.</a:t>
            </a:r>
            <a:endParaRPr lang="en-US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8</a:t>
            </a:fld>
            <a:endParaRPr lang="zh-TW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10580"/>
            <a:ext cx="4638675" cy="2362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42447" y="2095500"/>
            <a:ext cx="2808312" cy="451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76506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17582</TotalTime>
  <Words>2080</Words>
  <Application>Microsoft Office PowerPoint</Application>
  <PresentationFormat>如螢幕大小 (4:3)</PresentationFormat>
  <Paragraphs>292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Arial Unicode MS</vt:lpstr>
      <vt:lpstr>新細明體</vt:lpstr>
      <vt:lpstr>標楷體</vt:lpstr>
      <vt:lpstr>Arial</vt:lpstr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1: General Purpose IO</vt:lpstr>
      <vt:lpstr>Introduction</vt:lpstr>
      <vt:lpstr>Hardware Setup</vt:lpstr>
      <vt:lpstr>Code Composer Studio (CCS)</vt:lpstr>
      <vt:lpstr>CCS GUI – EDIT Perspective</vt:lpstr>
      <vt:lpstr>CCS GUI – DEBUG Perspective</vt:lpstr>
      <vt:lpstr>Create a New CCS Project</vt:lpstr>
      <vt:lpstr>Create a New CCS Project</vt:lpstr>
      <vt:lpstr>Build and Load the Project</vt:lpstr>
      <vt:lpstr>Build and Load the Project</vt:lpstr>
      <vt:lpstr>Debug Environment</vt:lpstr>
      <vt:lpstr>End Debug Session and Close Project</vt:lpstr>
      <vt:lpstr>Use Disassembly Window in Debug Mode</vt:lpstr>
      <vt:lpstr>Cloud-based IDE: CCS Cloud</vt:lpstr>
      <vt:lpstr>CCS Cloud</vt:lpstr>
      <vt:lpstr>CCS Cloud</vt:lpstr>
      <vt:lpstr>CCS Cloud</vt:lpstr>
      <vt:lpstr>Sample Code for Output: Blinking Red LED</vt:lpstr>
      <vt:lpstr>Sample Code for Input: Pushing Button</vt:lpstr>
      <vt:lpstr>Sample Code for Debugger</vt:lpstr>
      <vt:lpstr>How to Debug?</vt:lpstr>
      <vt:lpstr>Debugger Output</vt:lpstr>
      <vt:lpstr>Debugger Output</vt:lpstr>
      <vt:lpstr>Lab 1</vt:lpstr>
      <vt:lpstr>Lab 1</vt:lpstr>
      <vt:lpstr>Assembly for Not Using volatile</vt:lpstr>
      <vt:lpstr>Assembly for Using volatile</vt:lpstr>
      <vt:lpstr>Assembly for Using volatile</vt:lpstr>
      <vt:lpstr>Lab 1</vt:lpstr>
      <vt:lpstr>Grading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pads</cp:lastModifiedBy>
  <cp:revision>2227</cp:revision>
  <dcterms:created xsi:type="dcterms:W3CDTF">2000-02-07T23:54:30Z</dcterms:created>
  <dcterms:modified xsi:type="dcterms:W3CDTF">2020-09-28T08:53:46Z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