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88" r:id="rId2"/>
    <p:sldId id="506" r:id="rId3"/>
    <p:sldId id="505" r:id="rId4"/>
    <p:sldId id="518" r:id="rId5"/>
    <p:sldId id="1055" r:id="rId6"/>
    <p:sldId id="1060" r:id="rId7"/>
    <p:sldId id="514" r:id="rId8"/>
    <p:sldId id="516" r:id="rId9"/>
    <p:sldId id="517" r:id="rId10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99FF99"/>
    <a:srgbClr val="99CCFF"/>
    <a:srgbClr val="FF0000"/>
    <a:srgbClr val="33CC33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660"/>
  </p:normalViewPr>
  <p:slideViewPr>
    <p:cSldViewPr>
      <p:cViewPr>
        <p:scale>
          <a:sx n="90" d="100"/>
          <a:sy n="90" d="100"/>
        </p:scale>
        <p:origin x="692" y="-732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D195005-3462-4FA6-87CB-1C7C94B3FEB9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95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B7A931DF-18EC-4525-9649-E7BA5D758270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495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95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81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zh-TW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CD7D0A40-6508-499B-985C-5F82C5542146}" type="slidenum">
              <a:rPr lang="zh-TW" altLang="en-US"/>
              <a:pPr/>
              <a:t>‹#›</a:t>
            </a:fld>
            <a:endParaRPr lang="zh-TW" altLang="zh-TW"/>
          </a:p>
        </p:txBody>
      </p:sp>
      <p:pic>
        <p:nvPicPr>
          <p:cNvPr id="308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308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63130-7692-4E35-9307-F53DEBC9FEF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91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08E78F-C586-4256-8204-724A2DF79C1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595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E5158-C86D-4FBE-8AA1-8CB99B8A8A8C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79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1DCBF-8D95-4C36-BB08-7CDDC5098F3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9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324483-AEEF-4708-ADC8-D9B2962EC30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5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F73F0B-92E5-4D38-B43B-62409BECA0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10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3E00B-676D-46F7-957F-6C5FE337BE7D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57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A69BD-3100-4F66-AAE9-AFAD6C9AC61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698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3BA32E-31F7-4804-B287-688A661FE4A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44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3CC755-9EBC-493F-AD65-D57745B5FDEF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01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5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71564"/>
            <a:ext cx="8342064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6500C80-D886-4696-8F1E-49A6AD6AAAEC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C005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kumimoji="1" lang="zh-TW" altLang="en-US"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2060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4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rPr>
              <a:t>National Tsing Hua University</a:t>
            </a:r>
          </a:p>
        </p:txBody>
      </p:sp>
      <p:pic>
        <p:nvPicPr>
          <p:cNvPr id="2062" name="Picture 13" descr="清大LOGO(圓)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2: Timer and Clock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our previous lab, it is difficult to precisely set the timings of the events, e.g. flash frequency of the LEDs, duration of button-down, etc.</a:t>
            </a:r>
          </a:p>
          <a:p>
            <a:r>
              <a:rPr lang="en-US" altLang="zh-TW" dirty="0"/>
              <a:t>In this lab, we will learn how to control the timings of events using the </a:t>
            </a:r>
            <a:r>
              <a:rPr lang="en-US" altLang="zh-TW" u="sng" dirty="0"/>
              <a:t>timer</a:t>
            </a:r>
            <a:r>
              <a:rPr lang="en-US" altLang="zh-TW" dirty="0"/>
              <a:t> and </a:t>
            </a:r>
            <a:r>
              <a:rPr lang="en-US" altLang="zh-TW" u="sng" dirty="0"/>
              <a:t>clock</a:t>
            </a:r>
            <a:r>
              <a:rPr lang="en-US" altLang="zh-TW" dirty="0"/>
              <a:t> systems of MSP430</a:t>
            </a:r>
          </a:p>
          <a:p>
            <a:pPr lvl="1"/>
            <a:r>
              <a:rPr lang="en-US" altLang="zh-TW" dirty="0"/>
              <a:t>Set time to control when events should happen, e.g. flash frequency of LEDs</a:t>
            </a:r>
          </a:p>
          <a:p>
            <a:pPr lvl="1"/>
            <a:r>
              <a:rPr lang="en-US" altLang="zh-TW" dirty="0"/>
              <a:t>Measure intervals of events, e.g. duration of button-down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12259" y="5013176"/>
            <a:ext cx="2016125" cy="792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dirty="0">
                <a:latin typeface="Tahoma" panose="020B0604030504040204" pitchFamily="34" charset="0"/>
                <a:ea typeface="標楷體" panose="03000509000000000000" pitchFamily="65" charset="-120"/>
              </a:rPr>
              <a:t>Timer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3059831" y="4976663"/>
            <a:ext cx="2952427" cy="468313"/>
            <a:chOff x="1621185" y="4149080"/>
            <a:chExt cx="3382962" cy="46831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140547" y="4569768"/>
              <a:ext cx="863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081810" y="4149080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latin typeface="Tahoma" panose="020B0604030504040204" pitchFamily="34" charset="0"/>
                  <a:ea typeface="標楷體" panose="03000509000000000000" pitchFamily="65" charset="-120"/>
                </a:rPr>
                <a:t>Clock</a:t>
              </a: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621185" y="4330055"/>
              <a:ext cx="2374900" cy="287338"/>
              <a:chOff x="522" y="1979"/>
              <a:chExt cx="1496" cy="181"/>
            </a:xfrm>
          </p:grpSpPr>
          <p:cxnSp>
            <p:nvCxnSpPr>
              <p:cNvPr id="10" name="直線接點 4"/>
              <p:cNvCxnSpPr>
                <a:cxnSpLocks noChangeShapeType="1"/>
              </p:cNvCxnSpPr>
              <p:nvPr/>
            </p:nvCxnSpPr>
            <p:spPr bwMode="auto">
              <a:xfrm>
                <a:off x="522" y="2160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" name="直線接點 5"/>
              <p:cNvCxnSpPr>
                <a:cxnSpLocks noChangeShapeType="1"/>
              </p:cNvCxnSpPr>
              <p:nvPr/>
            </p:nvCxnSpPr>
            <p:spPr bwMode="auto">
              <a:xfrm>
                <a:off x="736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" name="直線接點 9"/>
              <p:cNvCxnSpPr>
                <a:cxnSpLocks noChangeShapeType="1"/>
              </p:cNvCxnSpPr>
              <p:nvPr/>
            </p:nvCxnSpPr>
            <p:spPr bwMode="auto">
              <a:xfrm flipV="1">
                <a:off x="736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" name="直線接點 11"/>
              <p:cNvCxnSpPr>
                <a:cxnSpLocks noChangeShapeType="1"/>
              </p:cNvCxnSpPr>
              <p:nvPr/>
            </p:nvCxnSpPr>
            <p:spPr bwMode="auto">
              <a:xfrm flipV="1">
                <a:off x="950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直線接點 12"/>
              <p:cNvCxnSpPr>
                <a:cxnSpLocks noChangeShapeType="1"/>
              </p:cNvCxnSpPr>
              <p:nvPr/>
            </p:nvCxnSpPr>
            <p:spPr bwMode="auto">
              <a:xfrm>
                <a:off x="950" y="2160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5" name="直線接點 13"/>
              <p:cNvCxnSpPr>
                <a:cxnSpLocks noChangeShapeType="1"/>
              </p:cNvCxnSpPr>
              <p:nvPr/>
            </p:nvCxnSpPr>
            <p:spPr bwMode="auto">
              <a:xfrm>
                <a:off x="1163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" name="直線接點 14"/>
              <p:cNvCxnSpPr>
                <a:cxnSpLocks noChangeShapeType="1"/>
              </p:cNvCxnSpPr>
              <p:nvPr/>
            </p:nvCxnSpPr>
            <p:spPr bwMode="auto">
              <a:xfrm flipV="1">
                <a:off x="1163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" name="直線接點 15"/>
              <p:cNvCxnSpPr>
                <a:cxnSpLocks noChangeShapeType="1"/>
              </p:cNvCxnSpPr>
              <p:nvPr/>
            </p:nvCxnSpPr>
            <p:spPr bwMode="auto">
              <a:xfrm flipV="1">
                <a:off x="1377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" name="直線接點 16"/>
              <p:cNvCxnSpPr>
                <a:cxnSpLocks noChangeShapeType="1"/>
              </p:cNvCxnSpPr>
              <p:nvPr/>
            </p:nvCxnSpPr>
            <p:spPr bwMode="auto">
              <a:xfrm>
                <a:off x="1377" y="2160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直線接點 17"/>
              <p:cNvCxnSpPr>
                <a:cxnSpLocks noChangeShapeType="1"/>
              </p:cNvCxnSpPr>
              <p:nvPr/>
            </p:nvCxnSpPr>
            <p:spPr bwMode="auto">
              <a:xfrm>
                <a:off x="1591" y="1979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" name="直線接點 18"/>
              <p:cNvCxnSpPr>
                <a:cxnSpLocks noChangeShapeType="1"/>
              </p:cNvCxnSpPr>
              <p:nvPr/>
            </p:nvCxnSpPr>
            <p:spPr bwMode="auto">
              <a:xfrm flipV="1">
                <a:off x="1591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" name="直線接點 19"/>
              <p:cNvCxnSpPr>
                <a:cxnSpLocks noChangeShapeType="1"/>
              </p:cNvCxnSpPr>
              <p:nvPr/>
            </p:nvCxnSpPr>
            <p:spPr bwMode="auto">
              <a:xfrm flipV="1">
                <a:off x="1805" y="197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" name="直線接點 20"/>
              <p:cNvCxnSpPr>
                <a:cxnSpLocks noChangeShapeType="1"/>
              </p:cNvCxnSpPr>
              <p:nvPr/>
            </p:nvCxnSpPr>
            <p:spPr bwMode="auto">
              <a:xfrm>
                <a:off x="1805" y="2160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pic>
        <p:nvPicPr>
          <p:cNvPr id="24" name="圖片 23" descr="Crystals, Oscillators, and Resonators. What the difference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15980" r="8420" b="19760"/>
          <a:stretch/>
        </p:blipFill>
        <p:spPr>
          <a:xfrm>
            <a:off x="1685976" y="4886647"/>
            <a:ext cx="1188896" cy="9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Interior of MSP430G2553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350"/>
            <a:ext cx="6711794" cy="482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00086" y="1772816"/>
            <a:ext cx="114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endParaRPr lang="zh-TW" altLang="en-US" sz="9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4678" y="1940639"/>
            <a:ext cx="118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Not available on 20-pin  device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44008" y="1940639"/>
            <a:ext cx="1800200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764862" y="4316903"/>
            <a:ext cx="2463216" cy="120032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292080" y="152717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IO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83568" y="1772817"/>
            <a:ext cx="972002" cy="93610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92402" y="5661248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Timer system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7472" y="1193512"/>
            <a:ext cx="17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Clock system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55570" y="2204864"/>
            <a:ext cx="2109292" cy="2822829"/>
            <a:chOff x="1519" y="1842"/>
            <a:chExt cx="1452" cy="177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842"/>
              <a:ext cx="104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62" y="1842"/>
              <a:ext cx="0" cy="177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62" y="3612"/>
              <a:ext cx="40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圓角矩形圖說文字 8"/>
          <p:cNvSpPr/>
          <p:nvPr/>
        </p:nvSpPr>
        <p:spPr bwMode="auto">
          <a:xfrm>
            <a:off x="6012160" y="271860"/>
            <a:ext cx="1224136" cy="504056"/>
          </a:xfrm>
          <a:prstGeom prst="wedgeRoundRectCallout">
            <a:avLst>
              <a:gd name="adj1" fmla="val -86854"/>
              <a:gd name="adj2" fmla="val 23162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Output: Blinking Red 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3</a:t>
            </a:fld>
            <a:endParaRPr lang="zh-TW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1213832"/>
          <a:ext cx="8712968" cy="466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r>
                        <a:rPr lang="en-US" altLang="zh-TW" sz="20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#include &lt;msp430.h&gt;</a:t>
                      </a:r>
                      <a:endParaRPr lang="zh-TW" altLang="en-US" sz="2000" b="1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main(void) {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WDTCTL = WDTPW | WDTHOLD;   // Stop watchdog timer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TW" sz="20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P1DIR |= 0x01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// Set P1.0 as output</a:t>
                      </a:r>
                    </a:p>
                    <a:p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for(;;) {</a:t>
                      </a:r>
                    </a:p>
                    <a:p>
                      <a:r>
                        <a:rPr lang="en-US" altLang="zh-TW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volatile 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// prevent optimization</a:t>
                      </a:r>
                    </a:p>
                    <a:p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P1OUT ^= 0x01;     // Toggle P1.0 using XOR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20000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        // SW Delay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do </a:t>
                      </a:r>
                      <a:r>
                        <a:rPr lang="en-US" altLang="zh-TW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--;</a:t>
                      </a:r>
                    </a:p>
                    <a:p>
                      <a:r>
                        <a:rPr lang="en-US" altLang="zh-TW" sz="20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while(i </a:t>
                      </a:r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 0);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  <a:endParaRPr lang="zh-TW" altLang="en-US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TW" sz="2000" b="1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return 0;</a:t>
                      </a:r>
                    </a:p>
                    <a:p>
                      <a:r>
                        <a:rPr lang="en-US" altLang="zh-TW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3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en-US" altLang="zh-TW" dirty="0"/>
              <a:t> from Basic 1 of Lab 1 (30%)</a:t>
            </a:r>
          </a:p>
          <a:p>
            <a:pPr lvl="1"/>
            <a:r>
              <a:rPr lang="en-US" altLang="zh-TW" dirty="0"/>
              <a:t>Modify “</a:t>
            </a:r>
            <a:r>
              <a:rPr lang="en-US" altLang="zh-TW" dirty="0">
                <a:ea typeface="Arial Unicode MS" pitchFamily="34" charset="-120"/>
                <a:cs typeface="Arial Unicode MS" pitchFamily="34" charset="-120"/>
              </a:rPr>
              <a:t>sample code for output” </a:t>
            </a:r>
            <a:r>
              <a:rPr lang="en-US" altLang="zh-TW" dirty="0"/>
              <a:t>to make red LED blink two times and then green LED one time </a:t>
            </a:r>
            <a:r>
              <a:rPr lang="en-US" altLang="zh-TW" dirty="0">
                <a:solidFill>
                  <a:srgbClr val="FF0000"/>
                </a:solidFill>
              </a:rPr>
              <a:t>repeatedly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red LED is on for 0.5 sec and off for 0.5 sec. The green LED is on for 0.9 sec and off for 0.5 sec.</a:t>
            </a:r>
          </a:p>
          <a:p>
            <a:pPr lvl="1"/>
            <a:r>
              <a:rPr lang="en-US" altLang="zh-TW" dirty="0"/>
              <a:t>Control the time by </a:t>
            </a:r>
            <a:r>
              <a:rPr lang="en-US" altLang="zh-TW" dirty="0">
                <a:solidFill>
                  <a:srgbClr val="FF0000"/>
                </a:solidFill>
              </a:rPr>
              <a:t>Timer0_A3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ACLK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VLO</a:t>
            </a:r>
            <a:r>
              <a:rPr lang="en-US" altLang="zh-TW" dirty="0"/>
              <a:t> running at </a:t>
            </a:r>
            <a:r>
              <a:rPr lang="en-US" altLang="zh-TW" dirty="0">
                <a:solidFill>
                  <a:srgbClr val="FF0000"/>
                </a:solidFill>
              </a:rPr>
              <a:t>12KHz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Check timer up by checking the TAIFG bit.</a:t>
            </a:r>
          </a:p>
          <a:p>
            <a:pPr lvl="2"/>
            <a:r>
              <a:rPr lang="en-US" altLang="zh-TW" dirty="0"/>
              <a:t>Not allowed to use a smaller timer, e.g. 0.1 sec, to count time.</a:t>
            </a:r>
          </a:p>
          <a:p>
            <a:pPr lvl="2"/>
            <a:r>
              <a:rPr lang="en-US" altLang="zh-TW" dirty="0"/>
              <a:t>Be care of TA0R overflow.</a:t>
            </a:r>
          </a:p>
          <a:p>
            <a:pPr lvl="1"/>
            <a:r>
              <a:rPr lang="en-US" altLang="zh-TW" dirty="0"/>
              <a:t>Start with two consecutive red LED blinks.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35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Basic 2: </a:t>
            </a:r>
            <a:r>
              <a:rPr lang="en-US" altLang="zh-TW" dirty="0"/>
              <a:t>from Basic 3 of Lab 1 (30%) </a:t>
            </a:r>
          </a:p>
          <a:p>
            <a:pPr lvl="1"/>
            <a:r>
              <a:rPr lang="en-US" altLang="zh-TW" dirty="0"/>
              <a:t>Modify the code in Basic 1 so that when the button is pressed, blink green and red LEDs </a:t>
            </a:r>
            <a:r>
              <a:rPr lang="en-US" altLang="zh-TW" dirty="0">
                <a:solidFill>
                  <a:srgbClr val="FF0000"/>
                </a:solidFill>
              </a:rPr>
              <a:t>simultaneously</a:t>
            </a:r>
            <a:r>
              <a:rPr lang="en-US" altLang="zh-TW" dirty="0"/>
              <a:t>, with same frequency as the red LED in Basic 1. When the button is released, go back to the initial state of Basic 1. </a:t>
            </a:r>
          </a:p>
          <a:p>
            <a:pPr lvl="1"/>
            <a:r>
              <a:rPr lang="en-US" altLang="zh-TW" dirty="0"/>
              <a:t>Show the FSM of your code.</a:t>
            </a:r>
          </a:p>
          <a:p>
            <a:pPr lvl="2"/>
            <a:r>
              <a:rPr lang="en-US" altLang="zh-TW" dirty="0"/>
              <a:t>Try to identify </a:t>
            </a:r>
            <a:r>
              <a:rPr lang="en-US" altLang="zh-TW" i="1" dirty="0"/>
              <a:t>states</a:t>
            </a:r>
            <a:r>
              <a:rPr lang="en-US" altLang="zh-TW" dirty="0"/>
              <a:t>, </a:t>
            </a:r>
            <a:r>
              <a:rPr lang="en-US" altLang="zh-TW" i="1" dirty="0"/>
              <a:t>events</a:t>
            </a:r>
            <a:r>
              <a:rPr lang="en-US" altLang="zh-TW" dirty="0"/>
              <a:t>, </a:t>
            </a:r>
            <a:r>
              <a:rPr lang="en-US" altLang="zh-TW" i="1" dirty="0"/>
              <a:t>actions</a:t>
            </a:r>
            <a:r>
              <a:rPr lang="en-US" altLang="zh-TW" dirty="0"/>
              <a:t> in the problem, e.g.</a:t>
            </a:r>
          </a:p>
          <a:p>
            <a:pPr lvl="2"/>
            <a:r>
              <a:rPr lang="en-US" altLang="zh-TW" dirty="0"/>
              <a:t>Figure out what event occurred</a:t>
            </a:r>
            <a:br>
              <a:rPr lang="en-US" altLang="zh-TW" dirty="0"/>
            </a:br>
            <a:r>
              <a:rPr lang="en-US" altLang="zh-TW" dirty="0"/>
              <a:t>at what state will cause what</a:t>
            </a:r>
            <a:br>
              <a:rPr lang="en-US" altLang="zh-TW" dirty="0"/>
            </a:br>
            <a:r>
              <a:rPr lang="en-US" altLang="zh-TW" dirty="0"/>
              <a:t>actions and enter what next</a:t>
            </a:r>
            <a:br>
              <a:rPr lang="en-US" altLang="zh-TW" dirty="0"/>
            </a:br>
            <a:r>
              <a:rPr lang="en-US" altLang="zh-TW" dirty="0"/>
              <a:t>state, and draw the FSM</a:t>
            </a:r>
          </a:p>
          <a:p>
            <a:pPr lvl="2"/>
            <a:r>
              <a:rPr lang="en-US" altLang="zh-TW" dirty="0"/>
              <a:t>Turn FSM into code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5</a:t>
            </a:fld>
            <a:endParaRPr lang="zh-TW" altLang="zh-TW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9C23199-D795-4DF8-8211-294A50EC0890}"/>
              </a:ext>
            </a:extLst>
          </p:cNvPr>
          <p:cNvSpPr/>
          <p:nvPr/>
        </p:nvSpPr>
        <p:spPr>
          <a:xfrm>
            <a:off x="6582115" y="4365396"/>
            <a:ext cx="774019" cy="702573"/>
          </a:xfrm>
          <a:prstGeom prst="ellipse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</a:t>
            </a:r>
            <a:r>
              <a:rPr lang="en-US" altLang="zh-TW" sz="1600" b="1" baseline="30000" dirty="0">
                <a:solidFill>
                  <a:schemeClr val="tx1"/>
                </a:solidFill>
              </a:rPr>
              <a:t>st</a:t>
            </a:r>
            <a:r>
              <a:rPr lang="en-US" altLang="zh-TW" sz="1600" b="1" dirty="0">
                <a:solidFill>
                  <a:schemeClr val="tx1"/>
                </a:solidFill>
              </a:rPr>
              <a:t> Red on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E02446A-BE22-4922-8110-ABBAD505C322}"/>
              </a:ext>
            </a:extLst>
          </p:cNvPr>
          <p:cNvSpPr/>
          <p:nvPr/>
        </p:nvSpPr>
        <p:spPr>
          <a:xfrm>
            <a:off x="8160182" y="4365396"/>
            <a:ext cx="774019" cy="702573"/>
          </a:xfrm>
          <a:prstGeom prst="ellipse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</a:t>
            </a:r>
            <a:r>
              <a:rPr lang="en-US" altLang="zh-TW" sz="1600" b="1" baseline="30000" dirty="0">
                <a:solidFill>
                  <a:schemeClr val="tx1"/>
                </a:solidFill>
              </a:rPr>
              <a:t>st</a:t>
            </a:r>
            <a:r>
              <a:rPr lang="en-US" altLang="zh-TW" sz="1600" b="1" dirty="0">
                <a:solidFill>
                  <a:schemeClr val="tx1"/>
                </a:solidFill>
              </a:rPr>
              <a:t> Red off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9" name="弧形接點 7">
            <a:extLst>
              <a:ext uri="{FF2B5EF4-FFF2-40B4-BE49-F238E27FC236}">
                <a16:creationId xmlns:a16="http://schemas.microsoft.com/office/drawing/2014/main" id="{E31DC92C-B2DA-44C6-8DB7-3039FE2D7FE5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7758158" y="3576363"/>
            <a:ext cx="12700" cy="1578067"/>
          </a:xfrm>
          <a:prstGeom prst="curvedConnector3">
            <a:avLst>
              <a:gd name="adj1" fmla="val 1800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CAAF25-551F-42CD-AB51-043F924522FA}"/>
              </a:ext>
            </a:extLst>
          </p:cNvPr>
          <p:cNvSpPr txBox="1"/>
          <p:nvPr/>
        </p:nvSpPr>
        <p:spPr>
          <a:xfrm>
            <a:off x="7061993" y="3848040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Timer0_A3 up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D31C567-FCCF-470E-A94E-468805CB83DC}"/>
              </a:ext>
            </a:extLst>
          </p:cNvPr>
          <p:cNvSpPr/>
          <p:nvPr/>
        </p:nvSpPr>
        <p:spPr>
          <a:xfrm>
            <a:off x="6582115" y="5355885"/>
            <a:ext cx="774019" cy="702573"/>
          </a:xfrm>
          <a:prstGeom prst="ellipse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Both on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C113E20-26A4-4BE9-B829-68DF9B2B9A58}"/>
              </a:ext>
            </a:extLst>
          </p:cNvPr>
          <p:cNvSpPr/>
          <p:nvPr/>
        </p:nvSpPr>
        <p:spPr>
          <a:xfrm>
            <a:off x="8121932" y="5355885"/>
            <a:ext cx="774019" cy="702573"/>
          </a:xfrm>
          <a:prstGeom prst="ellipse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Both off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285915-00B6-459F-BC80-56AF15B55A82}"/>
              </a:ext>
            </a:extLst>
          </p:cNvPr>
          <p:cNvSpPr txBox="1"/>
          <p:nvPr/>
        </p:nvSpPr>
        <p:spPr>
          <a:xfrm>
            <a:off x="5621554" y="4999824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lt"/>
              </a:rPr>
              <a:t>Button_down</a:t>
            </a:r>
            <a:endParaRPr lang="zh-TW" altLang="en-US" sz="1600" i="1" dirty="0">
              <a:latin typeface="+mn-lt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1F9685D-5A58-4246-99CD-60502AC8866A}"/>
              </a:ext>
            </a:extLst>
          </p:cNvPr>
          <p:cNvCxnSpPr>
            <a:stCxn id="7" idx="4"/>
            <a:endCxn id="12" idx="0"/>
          </p:cNvCxnSpPr>
          <p:nvPr/>
        </p:nvCxnSpPr>
        <p:spPr bwMode="auto">
          <a:xfrm>
            <a:off x="6969125" y="5067969"/>
            <a:ext cx="0" cy="287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AFB7BE-BB68-45FC-BAB0-49ADE1BFC059}"/>
              </a:ext>
            </a:extLst>
          </p:cNvPr>
          <p:cNvSpPr txBox="1"/>
          <p:nvPr/>
        </p:nvSpPr>
        <p:spPr>
          <a:xfrm>
            <a:off x="5686698" y="3978704"/>
            <a:ext cx="119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+mn-lt"/>
              </a:rPr>
              <a:t>Timer0_A3 not up</a:t>
            </a:r>
            <a:endParaRPr lang="zh-TW" altLang="en-US" sz="1600" dirty="0">
              <a:latin typeface="+mn-lt"/>
            </a:endParaRPr>
          </a:p>
        </p:txBody>
      </p:sp>
      <p:cxnSp>
        <p:nvCxnSpPr>
          <p:cNvPr id="28" name="弧形接點 13">
            <a:extLst>
              <a:ext uri="{FF2B5EF4-FFF2-40B4-BE49-F238E27FC236}">
                <a16:creationId xmlns:a16="http://schemas.microsoft.com/office/drawing/2014/main" id="{5ADF95C0-6240-4736-A52F-6E7E3AD287C5}"/>
              </a:ext>
            </a:extLst>
          </p:cNvPr>
          <p:cNvCxnSpPr/>
          <p:nvPr/>
        </p:nvCxnSpPr>
        <p:spPr>
          <a:xfrm rot="5400000" flipH="1" flipV="1">
            <a:off x="6783214" y="4279720"/>
            <a:ext cx="102889" cy="273658"/>
          </a:xfrm>
          <a:prstGeom prst="curvedConnector3">
            <a:avLst>
              <a:gd name="adj1" fmla="val 420928"/>
            </a:avLst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 Code of Basic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6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01908"/>
              </p:ext>
            </p:extLst>
          </p:nvPr>
        </p:nvGraphicFramePr>
        <p:xfrm>
          <a:off x="323528" y="1196752"/>
          <a:ext cx="8496943" cy="4779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9792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for(;;)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switch(state) 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1st_red_on: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switch(event)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case Timer0_A3_up: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...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state = 1st_red_off;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break;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case </a:t>
                      </a:r>
                      <a:r>
                        <a:rPr lang="en-US" altLang="zh-TW" sz="18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Button_down</a:t>
                      </a:r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...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green_on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both_on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case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both_off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2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Basic 3: </a:t>
            </a:r>
            <a:r>
              <a:rPr lang="en-US" altLang="zh-TW" dirty="0"/>
              <a:t>measuring time (40%)</a:t>
            </a:r>
          </a:p>
          <a:p>
            <a:pPr lvl="1"/>
            <a:r>
              <a:rPr lang="en-US" altLang="zh-TW" dirty="0"/>
              <a:t>Modify Basic 2 so that both LEDs blink simultaneously only when the button is pressed for more than 2 seconds. </a:t>
            </a:r>
          </a:p>
          <a:p>
            <a:pPr lvl="2"/>
            <a:r>
              <a:rPr lang="en-US" altLang="zh-TW" dirty="0"/>
              <a:t>Measure the duration of button-down by </a:t>
            </a:r>
            <a:r>
              <a:rPr lang="en-US" altLang="zh-TW" dirty="0">
                <a:solidFill>
                  <a:srgbClr val="FF0000"/>
                </a:solidFill>
              </a:rPr>
              <a:t>Timer1_A3 </a:t>
            </a:r>
            <a:r>
              <a:rPr lang="en-US" altLang="zh-TW" dirty="0"/>
              <a:t>driven by </a:t>
            </a:r>
            <a:r>
              <a:rPr lang="en-US" altLang="zh-TW" dirty="0">
                <a:solidFill>
                  <a:srgbClr val="FF0000"/>
                </a:solidFill>
              </a:rPr>
              <a:t>SMCLK</a:t>
            </a:r>
            <a:r>
              <a:rPr lang="en-US" altLang="zh-TW" dirty="0"/>
              <a:t> sourced from </a:t>
            </a:r>
            <a:r>
              <a:rPr lang="en-US" altLang="zh-TW" dirty="0">
                <a:solidFill>
                  <a:srgbClr val="FF0000"/>
                </a:solidFill>
              </a:rPr>
              <a:t>DCO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2897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in the lab --------------------------------------100%</a:t>
            </a:r>
          </a:p>
          <a:p>
            <a:r>
              <a:rPr lang="en-US" altLang="zh-TW" dirty="0"/>
              <a:t>DEMO within a </a:t>
            </a:r>
            <a:r>
              <a:rPr lang="en-US" altLang="zh-TW"/>
              <a:t>week ----------------------------------</a:t>
            </a:r>
            <a:r>
              <a:rPr lang="en-US" altLang="zh-TW" dirty="0"/>
              <a:t>80%</a:t>
            </a:r>
          </a:p>
          <a:p>
            <a:r>
              <a:rPr lang="en-US" altLang="zh-TW" dirty="0"/>
              <a:t>DEMO after a </a:t>
            </a:r>
            <a:r>
              <a:rPr lang="en-US" altLang="zh-TW"/>
              <a:t>week ------------------------------------</a:t>
            </a:r>
            <a:r>
              <a:rPr lang="en-US" altLang="zh-TW" dirty="0"/>
              <a:t>60%</a:t>
            </a:r>
          </a:p>
          <a:p>
            <a:r>
              <a:rPr lang="en-US" altLang="zh-TW" dirty="0"/>
              <a:t>After two </a:t>
            </a:r>
            <a:r>
              <a:rPr lang="en-US" altLang="zh-TW"/>
              <a:t>weeks ----------------------------------------- 0%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19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7120</TotalTime>
  <Words>644</Words>
  <Application>Microsoft Office PowerPoint</Application>
  <PresentationFormat>如螢幕大小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Arial Unicode MS</vt:lpstr>
      <vt:lpstr>新細明體</vt:lpstr>
      <vt:lpstr>標楷體</vt:lpstr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2: Timer and Clock</vt:lpstr>
      <vt:lpstr>Introduction</vt:lpstr>
      <vt:lpstr>Interior of MSP430G2553</vt:lpstr>
      <vt:lpstr>Sample Code for Output: Blinking Red LED</vt:lpstr>
      <vt:lpstr>Lab 2</vt:lpstr>
      <vt:lpstr>Lab 2</vt:lpstr>
      <vt:lpstr>Pseudo Code of Basic 2</vt:lpstr>
      <vt:lpstr>Lab 2</vt:lpstr>
      <vt:lpstr>Grading Policies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Chung-Ta King</cp:lastModifiedBy>
  <cp:revision>631</cp:revision>
  <dcterms:created xsi:type="dcterms:W3CDTF">2000-02-07T23:54:30Z</dcterms:created>
  <dcterms:modified xsi:type="dcterms:W3CDTF">2020-10-01T15:34:01Z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