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1032" r:id="rId2"/>
    <p:sldId id="1037" r:id="rId3"/>
    <p:sldId id="1038" r:id="rId4"/>
    <p:sldId id="1040" r:id="rId5"/>
    <p:sldId id="1042" r:id="rId6"/>
    <p:sldId id="1035" r:id="rId7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99FF99"/>
    <a:srgbClr val="33CC33"/>
    <a:srgbClr val="FF33CC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 autoAdjust="0"/>
    <p:restoredTop sz="82706" autoAdjust="0"/>
  </p:normalViewPr>
  <p:slideViewPr>
    <p:cSldViewPr>
      <p:cViewPr varScale="1">
        <p:scale>
          <a:sx n="94" d="100"/>
          <a:sy n="94" d="100"/>
        </p:scale>
        <p:origin x="2358" y="66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588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1274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4276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預設：紅燈ｘ２　綠燈ｘ１</a:t>
            </a:r>
            <a:endParaRPr lang="en-US" altLang="zh-TW" dirty="0"/>
          </a:p>
          <a:p>
            <a:r>
              <a:rPr lang="zh-TW" altLang="en-US" dirty="0"/>
              <a:t>按下按鈕：繼續閃燈，開始計時直到放開</a:t>
            </a:r>
            <a:endParaRPr lang="en-US" altLang="zh-TW" dirty="0"/>
          </a:p>
          <a:p>
            <a:r>
              <a:rPr lang="zh-TW" altLang="en-US" dirty="0"/>
              <a:t>放開按紐：</a:t>
            </a:r>
            <a:endParaRPr lang="en-US" altLang="zh-TW" dirty="0"/>
          </a:p>
          <a:p>
            <a:r>
              <a:rPr lang="zh-TW" altLang="en-US" dirty="0"/>
              <a:t>如果按不到</a:t>
            </a:r>
            <a:r>
              <a:rPr lang="en-US" altLang="zh-TW" dirty="0"/>
              <a:t>3</a:t>
            </a:r>
            <a:r>
              <a:rPr lang="zh-TW" altLang="en-US" dirty="0"/>
              <a:t>秒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不做事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按超過</a:t>
            </a:r>
            <a:r>
              <a:rPr lang="en-US" altLang="zh-TW" dirty="0">
                <a:sym typeface="Wingdings" panose="05000000000000000000" pitchFamily="2" charset="2"/>
              </a:rPr>
              <a:t>3</a:t>
            </a:r>
            <a:r>
              <a:rPr lang="zh-TW" altLang="en-US" dirty="0">
                <a:sym typeface="Wingdings" panose="05000000000000000000" pitchFamily="2" charset="2"/>
              </a:rPr>
              <a:t>秒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計算按了幾秒 就</a:t>
            </a:r>
            <a:r>
              <a:rPr lang="en-US" altLang="zh-TW" dirty="0">
                <a:sym typeface="Wingdings" panose="05000000000000000000" pitchFamily="2" charset="2"/>
              </a:rPr>
              <a:t>0.5</a:t>
            </a:r>
            <a:r>
              <a:rPr lang="zh-TW" altLang="en-US" dirty="0">
                <a:sym typeface="Wingdings" panose="05000000000000000000" pitchFamily="2" charset="2"/>
              </a:rPr>
              <a:t>秒閃一次到幾秒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然後回到預設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551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3: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Interrupt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32236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lab</a:t>
            </a:r>
            <a:r>
              <a:rPr lang="zh-TW" altLang="en-US" dirty="0"/>
              <a:t> </a:t>
            </a:r>
            <a:r>
              <a:rPr lang="en-US" altLang="zh-TW" dirty="0"/>
              <a:t>2, we have learned how to precisely set the time of a system, e.g. flash frequency of the LEDs, duration of button down, etc.</a:t>
            </a:r>
          </a:p>
          <a:p>
            <a:r>
              <a:rPr lang="en-US" altLang="zh-TW" dirty="0"/>
              <a:t>However, CPU still wastes time </a:t>
            </a:r>
            <a:r>
              <a:rPr lang="en-US" altLang="zh-TW" dirty="0">
                <a:solidFill>
                  <a:srgbClr val="FF0000"/>
                </a:solidFill>
              </a:rPr>
              <a:t>polling</a:t>
            </a:r>
            <a:r>
              <a:rPr lang="en-US" altLang="zh-TW" dirty="0"/>
              <a:t> registers in I/O modules to detect events, e.g. Timer0_A3 time up, button down, etc.</a:t>
            </a:r>
          </a:p>
          <a:p>
            <a:r>
              <a:rPr lang="en-US" altLang="zh-TW" dirty="0"/>
              <a:t>In this lab, we will learn how to let I/O modules notify CPU when events occur through </a:t>
            </a:r>
            <a:r>
              <a:rPr lang="en-US" altLang="zh-TW" dirty="0">
                <a:solidFill>
                  <a:srgbClr val="FF0000"/>
                </a:solidFill>
              </a:rPr>
              <a:t>interrupts</a:t>
            </a:r>
            <a:r>
              <a:rPr lang="en-US" altLang="zh-TW" dirty="0"/>
              <a:t>, so that CPU is free to do other things until events occur.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264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Interior of MSP430G2553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</a:t>
            </a:fld>
            <a:endParaRPr lang="zh-TW" altLang="zh-TW"/>
          </a:p>
        </p:txBody>
      </p:sp>
      <p:pic>
        <p:nvPicPr>
          <p:cNvPr id="1026" name="Picture 2" descr="http://www.ti.com/ds_dgm/images/fbd_slas735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4350"/>
            <a:ext cx="6711794" cy="48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300086" y="1772816"/>
            <a:ext cx="1141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>
                <a:solidFill>
                  <a:srgbClr val="0000FF"/>
                </a:solidFill>
                <a:latin typeface="Arial Black" panose="020B0A04020102020204" pitchFamily="34" charset="0"/>
              </a:rPr>
              <a:t>X</a:t>
            </a:r>
            <a:endParaRPr lang="zh-TW" altLang="en-US" sz="9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64678" y="1940639"/>
            <a:ext cx="1183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Not available on 20-pin  device</a:t>
            </a:r>
            <a:endParaRPr lang="zh-TW" alt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644008" y="1940639"/>
            <a:ext cx="1800200" cy="1200329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764862" y="4316903"/>
            <a:ext cx="2463216" cy="1200329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148064" y="152717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</a:rPr>
              <a:t>GPIO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683568" y="1772817"/>
            <a:ext cx="972002" cy="936104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64410" y="5703639"/>
            <a:ext cx="1847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</a:rPr>
              <a:t>Timer system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7472" y="1193512"/>
            <a:ext cx="178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</a:rPr>
              <a:t>Clock system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655570" y="2204864"/>
            <a:ext cx="2109292" cy="2822829"/>
            <a:chOff x="1519" y="1842"/>
            <a:chExt cx="1452" cy="1770"/>
          </a:xfrm>
        </p:grpSpPr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519" y="1842"/>
              <a:ext cx="104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562" y="1842"/>
              <a:ext cx="0" cy="177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562" y="3612"/>
              <a:ext cx="409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" name="圓角矩形圖說文字 8"/>
          <p:cNvSpPr/>
          <p:nvPr/>
        </p:nvSpPr>
        <p:spPr bwMode="auto">
          <a:xfrm>
            <a:off x="6012160" y="271860"/>
            <a:ext cx="1224136" cy="504056"/>
          </a:xfrm>
          <a:prstGeom prst="wedgeRoundRectCallout">
            <a:avLst>
              <a:gd name="adj1" fmla="val -86854"/>
              <a:gd name="adj2" fmla="val 231625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Lab 1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8" name="圓角矩形圖說文字 17"/>
          <p:cNvSpPr/>
          <p:nvPr/>
        </p:nvSpPr>
        <p:spPr bwMode="auto">
          <a:xfrm>
            <a:off x="7183896" y="4775665"/>
            <a:ext cx="1224136" cy="504056"/>
          </a:xfrm>
          <a:prstGeom prst="wedgeRoundRectCallout">
            <a:avLst>
              <a:gd name="adj1" fmla="val -125382"/>
              <a:gd name="adj2" fmla="val -26166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Lab 2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19" name="肘形接點 18"/>
          <p:cNvCxnSpPr/>
          <p:nvPr/>
        </p:nvCxnSpPr>
        <p:spPr bwMode="auto">
          <a:xfrm rot="5400000">
            <a:off x="3041656" y="1538968"/>
            <a:ext cx="468000" cy="367200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肘形接點 20"/>
          <p:cNvCxnSpPr/>
          <p:nvPr/>
        </p:nvCxnSpPr>
        <p:spPr bwMode="auto">
          <a:xfrm rot="16200000" flipV="1">
            <a:off x="3023652" y="2349096"/>
            <a:ext cx="360000" cy="352800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193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3</a:t>
            </a:r>
            <a:endParaRPr lang="zh-TW" altLang="en-US" dirty="0"/>
          </a:p>
        </p:txBody>
      </p:sp>
      <p:sp>
        <p:nvSpPr>
          <p:cNvPr id="906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6400" y="1052736"/>
            <a:ext cx="8486080" cy="5057775"/>
          </a:xfrm>
        </p:spPr>
        <p:txBody>
          <a:bodyPr/>
          <a:lstStyle/>
          <a:p>
            <a:r>
              <a:rPr lang="en-US" altLang="zh-TW" b="1" dirty="0"/>
              <a:t>Basic 1: Use interrupt to handle events</a:t>
            </a:r>
            <a:r>
              <a:rPr lang="zh-TW" altLang="en-US" b="1" dirty="0"/>
              <a:t> </a:t>
            </a:r>
            <a:r>
              <a:rPr lang="en-US" altLang="zh-TW" b="1" dirty="0"/>
              <a:t>(40%)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Use </a:t>
            </a:r>
            <a:r>
              <a:rPr lang="en-US" altLang="zh-TW" dirty="0">
                <a:solidFill>
                  <a:srgbClr val="FF0000"/>
                </a:solidFill>
              </a:rPr>
              <a:t>interrupts</a:t>
            </a:r>
            <a:r>
              <a:rPr lang="en-US" altLang="zh-TW" dirty="0"/>
              <a:t> to implement Basic 2 of Lab 2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On startup, blink red LED two times </a:t>
            </a:r>
            <a:r>
              <a:rPr lang="en-US" altLang="zh-TW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and then green LED one time repeatedly, with frequencies as in Basic 1 of Lab 2.</a:t>
            </a:r>
          </a:p>
          <a:p>
            <a:pPr lvl="3">
              <a:spcBef>
                <a:spcPts val="0"/>
              </a:spcBef>
            </a:pPr>
            <a:r>
              <a:rPr lang="en-US" altLang="zh-TW" i="1" dirty="0"/>
              <a:t>flash pattern 1</a:t>
            </a:r>
            <a:endParaRPr lang="en-US" altLang="zh-TW" dirty="0"/>
          </a:p>
          <a:p>
            <a:pPr lvl="2">
              <a:spcBef>
                <a:spcPts val="0"/>
              </a:spcBef>
            </a:pPr>
            <a:r>
              <a:rPr lang="en-US" altLang="zh-TW" dirty="0"/>
              <a:t>On button-press, turn both LEDs on for 0.5 sec </a:t>
            </a:r>
            <a:r>
              <a:rPr lang="en-US" altLang="zh-TW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and off for 0.5 sec repeatedly.</a:t>
            </a:r>
          </a:p>
          <a:p>
            <a:pPr lvl="3">
              <a:spcBef>
                <a:spcPts val="0"/>
              </a:spcBef>
            </a:pPr>
            <a:r>
              <a:rPr lang="en-US" altLang="zh-TW" i="1" dirty="0"/>
              <a:t>flash pattern 2</a:t>
            </a:r>
            <a:endParaRPr lang="en-US" altLang="zh-TW" dirty="0"/>
          </a:p>
          <a:p>
            <a:pPr lvl="2"/>
            <a:r>
              <a:rPr lang="en-US" altLang="zh-TW" dirty="0"/>
              <a:t>On button-release, return to flash pattern 1.</a:t>
            </a:r>
          </a:p>
          <a:p>
            <a:pPr lvl="1"/>
            <a:r>
              <a:rPr lang="en-US" altLang="zh-TW" dirty="0"/>
              <a:t>Control the time from </a:t>
            </a:r>
            <a:r>
              <a:rPr lang="en-US" altLang="zh-TW" dirty="0">
                <a:solidFill>
                  <a:srgbClr val="FF0000"/>
                </a:solidFill>
              </a:rPr>
              <a:t>Timer0_A3</a:t>
            </a:r>
            <a:r>
              <a:rPr lang="en-US" altLang="zh-TW" dirty="0"/>
              <a:t> driven by </a:t>
            </a:r>
            <a:r>
              <a:rPr lang="en-US" altLang="zh-TW" dirty="0">
                <a:solidFill>
                  <a:srgbClr val="FF0000"/>
                </a:solidFill>
              </a:rPr>
              <a:t>ACLK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VLO</a:t>
            </a:r>
            <a:r>
              <a:rPr lang="en-US" altLang="zh-TW" dirty="0"/>
              <a:t> running at 12KHz.</a:t>
            </a:r>
          </a:p>
          <a:p>
            <a:pPr lvl="1"/>
            <a:r>
              <a:rPr lang="en-US" altLang="zh-TW" dirty="0"/>
              <a:t>When switching patterns, LEDs should start with initial state.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Handle all events by interrupts, so you should not write any code in the loop of main(). Respond to events immediately.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EF5ED-4DD8-4306-81C2-CD5430FD7AD4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431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EF5ED-4DD8-4306-81C2-CD5430FD7AD4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3</a:t>
            </a:r>
            <a:endParaRPr lang="zh-TW" altLang="en-US" dirty="0"/>
          </a:p>
        </p:txBody>
      </p:sp>
      <p:sp>
        <p:nvSpPr>
          <p:cNvPr id="906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6400" y="1052736"/>
            <a:ext cx="8414072" cy="5057775"/>
          </a:xfrm>
        </p:spPr>
        <p:txBody>
          <a:bodyPr/>
          <a:lstStyle/>
          <a:p>
            <a:r>
              <a:rPr lang="en-US" altLang="zh-TW" b="1" dirty="0"/>
              <a:t>Basic 2: Measure time (60%)</a:t>
            </a:r>
          </a:p>
          <a:p>
            <a:pPr lvl="1"/>
            <a:r>
              <a:rPr lang="en-US" altLang="zh-TW" b="1" dirty="0"/>
              <a:t>Normal mode</a:t>
            </a:r>
            <a:r>
              <a:rPr lang="en-US" altLang="zh-TW" dirty="0"/>
              <a:t>: Flash the LEDs using flash pattern 1.</a:t>
            </a:r>
          </a:p>
          <a:p>
            <a:pPr lvl="1"/>
            <a:r>
              <a:rPr lang="en-US" altLang="zh-TW" b="1" dirty="0"/>
              <a:t>Press mode: </a:t>
            </a:r>
            <a:r>
              <a:rPr lang="en-US" altLang="zh-TW" dirty="0"/>
              <a:t>On button-down, immediately measure the duration of button down (pressed time) while still running flash pattern 1. As soon as the button is released, </a:t>
            </a:r>
          </a:p>
          <a:p>
            <a:pPr lvl="2"/>
            <a:r>
              <a:rPr lang="en-US" altLang="zh-TW" dirty="0"/>
              <a:t>if the pressed time is less than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 sec, do nothing.</a:t>
            </a:r>
          </a:p>
          <a:p>
            <a:pPr lvl="2"/>
            <a:r>
              <a:rPr lang="en-US" altLang="zh-TW" dirty="0"/>
              <a:t>if the pressed time is more than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 sec, run </a:t>
            </a:r>
            <a:r>
              <a:rPr lang="en-US" altLang="zh-TW" i="1" dirty="0"/>
              <a:t>flash pattern 2</a:t>
            </a:r>
            <a:r>
              <a:rPr lang="en-US" altLang="zh-TW" dirty="0"/>
              <a:t> for the same duration as the pressed time, and then return to </a:t>
            </a:r>
            <a:r>
              <a:rPr lang="en-US" altLang="zh-TW" i="1" dirty="0"/>
              <a:t>flash pattern 1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Measure the duration of button down by </a:t>
            </a:r>
            <a:r>
              <a:rPr lang="en-US" altLang="zh-TW" dirty="0">
                <a:solidFill>
                  <a:srgbClr val="FF0000"/>
                </a:solidFill>
              </a:rPr>
              <a:t>Timer1_A3</a:t>
            </a:r>
            <a:r>
              <a:rPr lang="en-US" altLang="zh-TW" dirty="0"/>
              <a:t> driven by </a:t>
            </a:r>
            <a:r>
              <a:rPr lang="en-US" altLang="zh-TW" dirty="0">
                <a:solidFill>
                  <a:srgbClr val="FF0000"/>
                </a:solidFill>
              </a:rPr>
              <a:t>SMCLK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DCO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Handle all events by interrupts, so you should not write any code in the loop of main(). Respond to events immediately.</a:t>
            </a:r>
          </a:p>
        </p:txBody>
      </p:sp>
    </p:spTree>
    <p:extLst>
      <p:ext uri="{BB962C8B-B14F-4D97-AF65-F5344CB8AC3E}">
        <p14:creationId xmlns:p14="http://schemas.microsoft.com/office/powerpoint/2010/main" val="296282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Hint:</a:t>
            </a:r>
          </a:p>
          <a:p>
            <a:pPr lvl="1"/>
            <a:r>
              <a:rPr lang="en-US" altLang="zh-TW" dirty="0"/>
              <a:t>Set these registers: </a:t>
            </a:r>
            <a:r>
              <a:rPr lang="en-US" altLang="zh-TW" dirty="0">
                <a:solidFill>
                  <a:srgbClr val="FF0000"/>
                </a:solidFill>
              </a:rPr>
              <a:t>P1IE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P1IES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P1IFG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GIE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>
                <a:solidFill>
                  <a:srgbClr val="FF0000"/>
                </a:solidFill>
              </a:rPr>
              <a:t>while(1);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FF0000"/>
                </a:solidFill>
              </a:rPr>
              <a:t>for(;;);</a:t>
            </a:r>
            <a:r>
              <a:rPr lang="en-US" altLang="zh-TW" dirty="0"/>
              <a:t> at the end of main()</a:t>
            </a:r>
          </a:p>
          <a:p>
            <a:pPr lvl="1"/>
            <a:r>
              <a:rPr lang="en-US" altLang="zh-TW" dirty="0"/>
              <a:t>Should not write any code in the loop of main()</a:t>
            </a:r>
          </a:p>
          <a:p>
            <a:pPr lvl="1"/>
            <a:r>
              <a:rPr lang="en-US" altLang="zh-TW" dirty="0"/>
              <a:t>Please handle timer overflow carefully</a:t>
            </a:r>
          </a:p>
          <a:p>
            <a:pPr lvl="1"/>
            <a:r>
              <a:rPr lang="en-US" altLang="zh-TW" dirty="0"/>
              <a:t>You need to implement three interrupt function: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5</a:t>
            </a:fld>
            <a:endParaRPr lang="zh-TW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971600" y="3645024"/>
            <a:ext cx="7416824" cy="193899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#pragma vector=PORT1_VECTOR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__interrupt void Port_1(void) {…}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#pragma vector=TIMER0_A0_VECTOR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__interrupt void TA0_ISR(void) {…}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#pragma vector=TIMER1_A0_VECTOR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__interrupt void TA1_ISR(void) {…}</a:t>
            </a:r>
          </a:p>
        </p:txBody>
      </p:sp>
    </p:spTree>
    <p:extLst>
      <p:ext uri="{BB962C8B-B14F-4D97-AF65-F5344CB8AC3E}">
        <p14:creationId xmlns:p14="http://schemas.microsoft.com/office/powerpoint/2010/main" val="373720832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19539</TotalTime>
  <Words>583</Words>
  <Application>Microsoft Office PowerPoint</Application>
  <PresentationFormat>如螢幕大小 (4:3)</PresentationFormat>
  <Paragraphs>62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Courier New</vt:lpstr>
      <vt:lpstr>Symbol</vt:lpstr>
      <vt:lpstr>Tahoma</vt:lpstr>
      <vt:lpstr>Times New Roman</vt:lpstr>
      <vt:lpstr>Contemporary Portrait</vt:lpstr>
      <vt:lpstr>CS4101 Introduction to Embedded Systems  Lab 3: Interrupt</vt:lpstr>
      <vt:lpstr>Introduction</vt:lpstr>
      <vt:lpstr>Interior of MSP430G2553</vt:lpstr>
      <vt:lpstr>Lab 3</vt:lpstr>
      <vt:lpstr>Lab 3</vt:lpstr>
      <vt:lpstr>Lab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Tzu</cp:lastModifiedBy>
  <cp:revision>2263</cp:revision>
  <dcterms:created xsi:type="dcterms:W3CDTF">2000-02-07T23:54:30Z</dcterms:created>
  <dcterms:modified xsi:type="dcterms:W3CDTF">2020-10-13T17:19:22Z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