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1039" r:id="rId2"/>
    <p:sldId id="1037" r:id="rId3"/>
    <p:sldId id="1038" r:id="rId4"/>
    <p:sldId id="1041" r:id="rId5"/>
    <p:sldId id="1054" r:id="rId6"/>
    <p:sldId id="1053" r:id="rId7"/>
    <p:sldId id="1055" r:id="rId8"/>
    <p:sldId id="1045" r:id="rId9"/>
    <p:sldId id="1048" r:id="rId10"/>
    <p:sldId id="1049" r:id="rId11"/>
    <p:sldId id="1050" r:id="rId12"/>
    <p:sldId id="1051" r:id="rId13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Marwede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CCFF"/>
    <a:srgbClr val="99FF99"/>
    <a:srgbClr val="33CC33"/>
    <a:srgbClr val="FF33CC"/>
    <a:srgbClr val="339933"/>
    <a:srgbClr val="FFCC99"/>
    <a:srgbClr val="FF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5" autoAdjust="0"/>
    <p:restoredTop sz="87378" autoAdjust="0"/>
  </p:normalViewPr>
  <p:slideViewPr>
    <p:cSldViewPr>
      <p:cViewPr varScale="1">
        <p:scale>
          <a:sx n="56" d="100"/>
          <a:sy n="56" d="100"/>
        </p:scale>
        <p:origin x="1672" y="36"/>
      </p:cViewPr>
      <p:guideLst>
        <p:guide orient="horz" pos="3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6588"/>
    </p:cViewPr>
  </p:sorterViewPr>
  <p:notesViewPr>
    <p:cSldViewPr>
      <p:cViewPr>
        <p:scale>
          <a:sx n="100" d="100"/>
          <a:sy n="100" d="100"/>
        </p:scale>
        <p:origin x="-58" y="1675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3887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3700"/>
            <a:ext cx="4433887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fld id="{A0BE11CB-2C9D-418D-AA88-8D8F8A0C7AC1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842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0725" y="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3438"/>
            <a:ext cx="7507287" cy="31924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anose="02020603050405020304" pitchFamily="18" charset="0"/>
              </a:defRPr>
            </a:lvl1pPr>
          </a:lstStyle>
          <a:p>
            <a:fld id="{EF6EEB13-CE12-4FF4-956E-CED59E76226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67835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931DF-18EC-4525-9649-E7BA5D758270}" type="slidenum">
              <a:rPr lang="zh-TW" altLang="en-US" smtClean="0"/>
              <a:pPr/>
              <a:t>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12749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FCB3E6-4517-4E06-AEE1-C40B06413EE8}" type="slidenum">
              <a:rPr lang="zh-TW" altLang="en-US"/>
              <a:pPr/>
              <a:t>4</a:t>
            </a:fld>
            <a:endParaRPr lang="zh-TW" altLang="zh-TW"/>
          </a:p>
        </p:txBody>
      </p:sp>
      <p:sp>
        <p:nvSpPr>
          <p:cNvPr id="994306" name="Rectangle 7"/>
          <p:cNvSpPr txBox="1">
            <a:spLocks noGrp="1" noChangeArrowheads="1"/>
          </p:cNvSpPr>
          <p:nvPr/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0" tIns="49520" rIns="99040" bIns="49520" anchor="b"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8B6C6799-6AAB-4B87-878E-FDC0F080557D}" type="slidenum">
              <a:rPr kumimoji="1" lang="zh-TW" altLang="en-US" sz="1300"/>
              <a:pPr algn="r" eaLnBrk="1" hangingPunct="1"/>
              <a:t>4</a:t>
            </a:fld>
            <a:endParaRPr kumimoji="1" lang="zh-TW" altLang="zh-TW" sz="1300"/>
          </a:p>
        </p:txBody>
      </p:sp>
      <p:sp>
        <p:nvSpPr>
          <p:cNvPr id="994307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4308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Why not read ADC10MEM right</a:t>
            </a:r>
            <a:r>
              <a:rPr lang="en-US" altLang="zh-TW" baseline="0" dirty="0"/>
              <a:t> after setting ADC10CTL0? While wait for interrupt? What is the time to go through one iteration?</a:t>
            </a:r>
          </a:p>
          <a:p>
            <a:r>
              <a:rPr lang="en-US" altLang="zh-TW" dirty="0"/>
              <a:t>Any one of the pins of Port 1 can be set to be an analog input. Thus up to 8 channels are available for separate ADC inputs. </a:t>
            </a:r>
            <a:endParaRPr lang="en-US" altLang="zh-TW" baseline="0" dirty="0"/>
          </a:p>
          <a:p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Analog Enable control register </a:t>
            </a:r>
            <a:r>
              <a:rPr kumimoji="1" lang="en-US" altLang="zh-TW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ADC10AE0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 will be used for enabling the corresponding input channels.</a:t>
            </a:r>
          </a:p>
        </p:txBody>
      </p:sp>
      <p:sp>
        <p:nvSpPr>
          <p:cNvPr id="994309" name="投影片編號版面配置區 3"/>
          <p:cNvSpPr txBox="1">
            <a:spLocks noGrp="1"/>
          </p:cNvSpPr>
          <p:nvPr/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0" tIns="49520" rIns="99040" bIns="49520" anchor="b"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09F1EF81-CF2C-4D74-B820-CF7F9B1545FB}" type="slidenum">
              <a:rPr kumimoji="1" lang="zh-TW" altLang="en-US" sz="1300"/>
              <a:pPr algn="r" eaLnBrk="1" hangingPunct="1"/>
              <a:t>4</a:t>
            </a:fld>
            <a:endParaRPr kumimoji="1" lang="en-US" altLang="zh-TW" sz="1300"/>
          </a:p>
        </p:txBody>
      </p:sp>
    </p:spTree>
    <p:extLst>
      <p:ext uri="{BB962C8B-B14F-4D97-AF65-F5344CB8AC3E}">
        <p14:creationId xmlns:p14="http://schemas.microsoft.com/office/powerpoint/2010/main" val="1674788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EEB13-CE12-4FF4-956E-CED59E762266}" type="slidenum">
              <a:rPr lang="zh-TW" altLang="en-US" smtClean="0"/>
              <a:pPr/>
              <a:t>5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56183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EEB13-CE12-4FF4-956E-CED59E762266}" type="slidenum">
              <a:rPr lang="zh-TW" altLang="en-US" smtClean="0"/>
              <a:pPr/>
              <a:t>6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70300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8FE6F3-8009-4738-9771-861DCA6F5E3D}" type="slidenum">
              <a:rPr lang="zh-TW" altLang="en-US"/>
              <a:pPr/>
              <a:t>10</a:t>
            </a:fld>
            <a:endParaRPr lang="zh-TW" altLang="zh-TW"/>
          </a:p>
        </p:txBody>
      </p:sp>
      <p:sp>
        <p:nvSpPr>
          <p:cNvPr id="968706" name="Rectangle 7"/>
          <p:cNvSpPr txBox="1">
            <a:spLocks noGrp="1" noChangeArrowheads="1"/>
          </p:cNvSpPr>
          <p:nvPr/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0" tIns="49520" rIns="99040" bIns="49520" anchor="b"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5613BC47-4082-45A4-AF02-B4D0188D33F8}" type="slidenum">
              <a:rPr kumimoji="1" lang="zh-TW" altLang="en-US" sz="1300"/>
              <a:pPr algn="r" eaLnBrk="1" hangingPunct="1"/>
              <a:t>10</a:t>
            </a:fld>
            <a:endParaRPr kumimoji="1" lang="zh-TW" altLang="zh-TW" sz="1300"/>
          </a:p>
        </p:txBody>
      </p:sp>
      <p:sp>
        <p:nvSpPr>
          <p:cNvPr id="968707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8708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SHS_1: S&amp;H</a:t>
            </a:r>
            <a:r>
              <a:rPr lang="en-US" altLang="zh-TW" baseline="0" dirty="0"/>
              <a:t> triggering source </a:t>
            </a:r>
            <a:r>
              <a:rPr lang="en-US" altLang="zh-TW" baseline="0" dirty="0">
                <a:sym typeface="Wingdings" panose="05000000000000000000" pitchFamily="2" charset="2"/>
              </a:rPr>
              <a:t> OUT1</a:t>
            </a:r>
          </a:p>
          <a:p>
            <a:r>
              <a:rPr lang="en-US" altLang="zh-TW" baseline="0" dirty="0">
                <a:sym typeface="Wingdings" panose="05000000000000000000" pitchFamily="2" charset="2"/>
              </a:rPr>
              <a:t>CONSEQ_2: </a:t>
            </a:r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Conversion sequence mode select (Repeat-single-channel)</a:t>
            </a:r>
          </a:p>
          <a:p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INCH_10: temperature sensor</a:t>
            </a:r>
          </a:p>
          <a:p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SREF_1: Select reference (VR+ = VREF+ and VR- = VSS)</a:t>
            </a:r>
          </a:p>
          <a:p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ADC10SHT_2:  Sample-and-hold time (6 × ADC10CLKs)</a:t>
            </a:r>
          </a:p>
          <a:p>
            <a:r>
              <a:rPr kumimoji="1" lang="en-US" altLang="zh-TW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REFON</a:t>
            </a:r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: internal reference generator on</a:t>
            </a:r>
          </a:p>
          <a:p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ADC10DTC1: Number of transfers per block (DTC disabled if 0)</a:t>
            </a:r>
          </a:p>
          <a:p>
            <a:pPr>
              <a:spcBef>
                <a:spcPct val="0"/>
              </a:spcBef>
            </a:pPr>
            <a:r>
              <a:rPr lang="en-US" altLang="zh-TW" dirty="0"/>
              <a:t>The settling time for the internal reference is &lt; 30µs. If</a:t>
            </a:r>
            <a:r>
              <a:rPr lang="en-US" altLang="zh-TW" baseline="0" dirty="0"/>
              <a:t> DCOCLK is 1 MHz, then 1 cycle takes 6</a:t>
            </a:r>
            <a:r>
              <a:rPr lang="en-US" altLang="zh-TW" dirty="0"/>
              <a:t>µs and 30 cycles gives long enough delay for the internal</a:t>
            </a:r>
            <a:r>
              <a:rPr lang="en-US" altLang="zh-TW" baseline="0" dirty="0"/>
              <a:t> reference voltage to settle down.</a:t>
            </a:r>
            <a:endParaRPr lang="zh-TW" altLang="en-US" dirty="0"/>
          </a:p>
        </p:txBody>
      </p:sp>
      <p:sp>
        <p:nvSpPr>
          <p:cNvPr id="968709" name="投影片編號版面配置區 3"/>
          <p:cNvSpPr txBox="1">
            <a:spLocks noGrp="1"/>
          </p:cNvSpPr>
          <p:nvPr/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0" tIns="49520" rIns="99040" bIns="49520" anchor="b"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EEB73849-CEC5-4AFC-B2C9-7A3EC331AE50}" type="slidenum">
              <a:rPr kumimoji="1" lang="zh-TW" altLang="en-US" sz="1300"/>
              <a:pPr algn="r" eaLnBrk="1" hangingPunct="1"/>
              <a:t>10</a:t>
            </a:fld>
            <a:endParaRPr kumimoji="1" lang="en-US" altLang="zh-TW" sz="1300"/>
          </a:p>
        </p:txBody>
      </p:sp>
    </p:spTree>
    <p:extLst>
      <p:ext uri="{BB962C8B-B14F-4D97-AF65-F5344CB8AC3E}">
        <p14:creationId xmlns:p14="http://schemas.microsoft.com/office/powerpoint/2010/main" val="3967599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EDDDFA-7F19-4BAD-8234-02FD0A9B4A10}" type="slidenum">
              <a:rPr lang="zh-TW" altLang="en-US"/>
              <a:pPr/>
              <a:t>11</a:t>
            </a:fld>
            <a:endParaRPr lang="zh-TW" altLang="zh-TW"/>
          </a:p>
        </p:txBody>
      </p:sp>
      <p:sp>
        <p:nvSpPr>
          <p:cNvPr id="985090" name="Rectangle 7"/>
          <p:cNvSpPr txBox="1">
            <a:spLocks noGrp="1" noChangeArrowheads="1"/>
          </p:cNvSpPr>
          <p:nvPr/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0" tIns="49520" rIns="99040" bIns="49520" anchor="b"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CB97D301-99AD-4C1D-8623-4902DDDBDE67}" type="slidenum">
              <a:rPr kumimoji="1" lang="zh-TW" altLang="en-US" sz="1300"/>
              <a:pPr algn="r" eaLnBrk="1" hangingPunct="1"/>
              <a:t>11</a:t>
            </a:fld>
            <a:endParaRPr kumimoji="1" lang="zh-TW" altLang="zh-TW" sz="1300"/>
          </a:p>
        </p:txBody>
      </p:sp>
      <p:sp>
        <p:nvSpPr>
          <p:cNvPr id="985091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5092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85093" name="投影片編號版面配置區 3"/>
          <p:cNvSpPr txBox="1">
            <a:spLocks noGrp="1"/>
          </p:cNvSpPr>
          <p:nvPr/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0" tIns="49520" rIns="99040" bIns="49520" anchor="b"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B24D225F-72E4-4438-B84A-41925BDA7A98}" type="slidenum">
              <a:rPr kumimoji="1" lang="zh-TW" altLang="en-US" sz="1300"/>
              <a:pPr algn="r" eaLnBrk="1" hangingPunct="1"/>
              <a:t>11</a:t>
            </a:fld>
            <a:endParaRPr kumimoji="1" lang="en-US" altLang="zh-TW" sz="1300"/>
          </a:p>
        </p:txBody>
      </p:sp>
    </p:spTree>
    <p:extLst>
      <p:ext uri="{BB962C8B-B14F-4D97-AF65-F5344CB8AC3E}">
        <p14:creationId xmlns:p14="http://schemas.microsoft.com/office/powerpoint/2010/main" val="302093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5" name="Picture 11" descr="清大LOGO(鳥)"/>
          <p:cNvPicPr>
            <a:picLocks noChangeAspect="1" noChangeArrowheads="1"/>
          </p:cNvPicPr>
          <p:nvPr userDrawn="1"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清大書法字 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8" name="Picture 13" descr="清大LOGO(圓)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692150"/>
            <a:ext cx="8010525" cy="2382838"/>
          </a:xfrm>
        </p:spPr>
        <p:txBody>
          <a:bodyPr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716338"/>
            <a:ext cx="7778750" cy="1584325"/>
          </a:xfrm>
        </p:spPr>
        <p:txBody>
          <a:bodyPr/>
          <a:lstStyle>
            <a:lvl1pPr marL="0" indent="0" algn="ctr">
              <a:spcBef>
                <a:spcPct val="15000"/>
              </a:spcBef>
              <a:buFontTx/>
              <a:buNone/>
              <a:defRPr sz="3200"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kumimoji="0"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 altLang="zh-TW"/>
              <a:t>Outline-3</a:t>
            </a:r>
            <a:endParaRPr lang="zh-TW" altLang="zh-TW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/>
            </a:lvl1pPr>
          </a:lstStyle>
          <a:p>
            <a:fld id="{ADA494F0-93F2-4833-8642-70EAF76E9F3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9088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23B9D-1627-428B-9DE5-1BBC89274CF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6095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9550" y="228600"/>
            <a:ext cx="2051050" cy="58642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00750" cy="58642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4166B-52E3-401C-8D9E-3D7DDDD0DC2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01603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5825" y="381000"/>
            <a:ext cx="7953375" cy="962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93763" y="1638300"/>
            <a:ext cx="3892550" cy="46291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線上圖像版面配置區 3"/>
          <p:cNvSpPr>
            <a:spLocks noGrp="1"/>
          </p:cNvSpPr>
          <p:nvPr>
            <p:ph type="clipArt" sz="half" idx="2"/>
          </p:nvPr>
        </p:nvSpPr>
        <p:spPr>
          <a:xfrm>
            <a:off x="4938713" y="1638300"/>
            <a:ext cx="3892550" cy="462915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>
                <a:ea typeface="標楷體" panose="03000509000000000000" pitchFamily="65" charset="-120"/>
              </a:defRPr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D10BB3-AF5C-43AB-A1E2-93EE963D681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8307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TW"/>
              <a:t>Outline-3</a:t>
            </a:r>
          </a:p>
        </p:txBody>
      </p:sp>
    </p:spTree>
    <p:extLst>
      <p:ext uri="{BB962C8B-B14F-4D97-AF65-F5344CB8AC3E}">
        <p14:creationId xmlns:p14="http://schemas.microsoft.com/office/powerpoint/2010/main" val="403424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TW"/>
              <a:t>Outline-3</a:t>
            </a:r>
          </a:p>
        </p:txBody>
      </p:sp>
    </p:spTree>
    <p:extLst>
      <p:ext uri="{BB962C8B-B14F-4D97-AF65-F5344CB8AC3E}">
        <p14:creationId xmlns:p14="http://schemas.microsoft.com/office/powerpoint/2010/main" val="321835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A0A4-1A2F-4B89-B3C7-02C31CE3A53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3817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8C6F5-E875-4294-983F-0C98D29C71E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8855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06400" y="1052736"/>
            <a:ext cx="4032250" cy="504008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91050" y="1052736"/>
            <a:ext cx="4157414" cy="504008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7B092A-BDAC-4842-B150-2BA3BE831A2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1114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F206AD-E6B4-4380-9510-9262C6BAD3AB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4442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26518-2301-4288-8958-BDA5B1B754F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1958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F8FC3-5E9A-4038-B5A8-66BD6BC00F3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8272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D4846-DA3B-40DF-B5CF-8C74617F3C43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4158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FEB29-1780-42CD-B804-8F89355597EA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0221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1" name="Picture 11" descr="清大LOGO(鳥)"/>
          <p:cNvPicPr>
            <a:picLocks noChangeAspect="1" noChangeArrowheads="1"/>
          </p:cNvPicPr>
          <p:nvPr userDrawn="1"/>
        </p:nvPicPr>
        <p:blipFill>
          <a:blip r:embed="rId16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342064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052736"/>
            <a:ext cx="8342064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kumimoji="0"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3464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kumimoji="0"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00019357-62ED-46DA-9758-0BDF6BF309D1}" type="slidenum">
              <a:rPr lang="zh-TW" altLang="en-US"/>
              <a:pPr/>
              <a:t>‹#›</a:t>
            </a:fld>
            <a:endParaRPr lang="zh-TW" altLang="zh-TW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7" name="Picture 14" descr="清大書法字 "/>
          <p:cNvPicPr>
            <a:picLocks noChangeAspect="1" noChangeArrowheads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124939" name="Picture 13" descr="清大LOGO(圓)"/>
          <p:cNvPicPr>
            <a:picLocks noChangeAspect="1" noChangeArrowheads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67" r:id="rId12"/>
    <p:sldLayoutId id="2147483668" r:id="rId13"/>
    <p:sldLayoutId id="2147483669" r:id="rId14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-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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11188" y="1124743"/>
            <a:ext cx="8010525" cy="2382838"/>
          </a:xfrm>
        </p:spPr>
        <p:txBody>
          <a:bodyPr/>
          <a:lstStyle/>
          <a:p>
            <a:r>
              <a:rPr lang="en-US" altLang="zh-TW" sz="3200" b="0" dirty="0">
                <a:solidFill>
                  <a:schemeClr val="accent1"/>
                </a:solidFill>
                <a:latin typeface="+mn-lt"/>
              </a:rPr>
              <a:t>CS4101 Introduction to Embedded Systems</a:t>
            </a:r>
            <a:br>
              <a:rPr lang="zh-TW" altLang="en-US" dirty="0">
                <a:latin typeface="+mn-lt"/>
              </a:rPr>
            </a:br>
            <a:br>
              <a:rPr lang="zh-TW" altLang="en-US" dirty="0"/>
            </a:br>
            <a:r>
              <a:rPr lang="en-US" altLang="zh-TW" dirty="0">
                <a:solidFill>
                  <a:srgbClr val="0000FF"/>
                </a:solidFill>
              </a:rPr>
              <a:t>Lab 4: ADC</a:t>
            </a:r>
          </a:p>
        </p:txBody>
      </p:sp>
      <p:sp>
        <p:nvSpPr>
          <p:cNvPr id="510987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755650" y="4148931"/>
            <a:ext cx="7778750" cy="1584325"/>
          </a:xfrm>
        </p:spPr>
        <p:txBody>
          <a:bodyPr/>
          <a:lstStyle/>
          <a:p>
            <a:r>
              <a:rPr lang="en-US" altLang="zh-TW" sz="2800"/>
              <a:t>Prof. Chung-Ta King</a:t>
            </a:r>
          </a:p>
          <a:p>
            <a:r>
              <a:rPr lang="en-US" altLang="zh-TW" sz="2400"/>
              <a:t>Department of Computer Science</a:t>
            </a:r>
          </a:p>
          <a:p>
            <a:r>
              <a:rPr lang="en-US" altLang="zh-TW" sz="2400"/>
              <a:t>National Tsing Hua University, Taiwan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336647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Show Variables in Debug Mode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1EAD273-827D-4890-94C0-70426FCB05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-61" r="15318" b="19161"/>
          <a:stretch/>
        </p:blipFill>
        <p:spPr>
          <a:xfrm>
            <a:off x="260876" y="1196752"/>
            <a:ext cx="8622248" cy="464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9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FD56AA93-717F-49CE-A9AE-5C88A2430B94}" type="slidenum">
              <a:rPr lang="zh-TW" altLang="en-US"/>
              <a:pPr/>
              <a:t>10</a:t>
            </a:fld>
            <a:endParaRPr lang="zh-TW" altLang="zh-TW"/>
          </a:p>
        </p:txBody>
      </p:sp>
      <p:sp>
        <p:nvSpPr>
          <p:cNvPr id="967683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 for DTC</a:t>
            </a:r>
            <a:endParaRPr lang="zh-TW" altLang="en-US" dirty="0"/>
          </a:p>
        </p:txBody>
      </p:sp>
      <p:graphicFrame>
        <p:nvGraphicFramePr>
          <p:cNvPr id="967768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831531"/>
              </p:ext>
            </p:extLst>
          </p:nvPr>
        </p:nvGraphicFramePr>
        <p:xfrm>
          <a:off x="539750" y="1292573"/>
          <a:ext cx="8064500" cy="4176713"/>
        </p:xfrm>
        <a:graphic>
          <a:graphicData uri="http://schemas.openxmlformats.org/drawingml/2006/table">
            <a:tbl>
              <a:tblPr/>
              <a:tblGrid>
                <a:gridCol w="806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767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#include “msp430.h”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標楷體" panose="03000509000000000000" pitchFamily="65" charset="-12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adc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[10]; // Buffer to store the ADC values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標楷體" panose="03000509000000000000" pitchFamily="65" charset="-12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void main(void)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WDTCTL = WDTPW + WDTHOLD; // Stop WDT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ADC10CTL1 = SHS_1 + CONSEQ_2 + INCH_10;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ADC10CTL0 = SREF_1 + ADC10SHT_2 + REFON + ADC10ON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+ ADC10IE;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ADC10DTC1 = 10;     // # of transfers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ADC10SA = (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)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adc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; // Buffer starting address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enable_interrupt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(); // Enable interrupts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60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6F2446DF-111D-4A0A-84BA-911F95F2D27B}" type="slidenum">
              <a:rPr lang="zh-TW" altLang="en-US"/>
              <a:pPr/>
              <a:t>11</a:t>
            </a:fld>
            <a:endParaRPr lang="zh-TW" altLang="zh-TW"/>
          </a:p>
        </p:txBody>
      </p:sp>
      <p:sp>
        <p:nvSpPr>
          <p:cNvPr id="984067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 for DTC</a:t>
            </a:r>
            <a:endParaRPr lang="zh-TW" altLang="en-US" dirty="0"/>
          </a:p>
        </p:txBody>
      </p:sp>
      <p:graphicFrame>
        <p:nvGraphicFramePr>
          <p:cNvPr id="984081" name="Group 17"/>
          <p:cNvGraphicFramePr>
            <a:graphicFrameLocks noGrp="1"/>
          </p:cNvGraphicFramePr>
          <p:nvPr/>
        </p:nvGraphicFramePr>
        <p:xfrm>
          <a:off x="539750" y="1340768"/>
          <a:ext cx="8064500" cy="4335780"/>
        </p:xfrm>
        <a:graphic>
          <a:graphicData uri="http://schemas.openxmlformats.org/drawingml/2006/table">
            <a:tbl>
              <a:tblPr/>
              <a:tblGrid>
                <a:gridCol w="806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767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TA0CCR0 = 2048-1;     // Sampling period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TA0CCTL1 = OUTMOD_3;  // TACCR1 set/reset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TA0CCR1 = 2046;       // TACCR1 OUT1 on time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TA0CTL = TASSEL_1 + MC_1;    // ACLK, up mode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標楷體" panose="03000509000000000000" pitchFamily="65" charset="-12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while(1);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標楷體" panose="03000509000000000000" pitchFamily="65" charset="-12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#pragma vector=ADC10_VECTOR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__interrupt void ADC10_ISR(void){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// Converted ADC data in 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adc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[10]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// Assign starting address for next conversion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ADC10SA = (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)</a:t>
                      </a:r>
                      <a:r>
                        <a:rPr kumimoji="0" lang="en-US" altLang="zh-TW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adc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51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previous labs, we have learned how to set time for an embedded system and let its CPU respond to events through interrupts.</a:t>
            </a:r>
          </a:p>
          <a:p>
            <a:endParaRPr lang="en-US" altLang="zh-TW" dirty="0"/>
          </a:p>
          <a:p>
            <a:r>
              <a:rPr lang="en-US" altLang="zh-TW" dirty="0"/>
              <a:t>In this lab, we will learn how to read analog signals and convert the signals into digital information.</a:t>
            </a:r>
          </a:p>
          <a:p>
            <a:pPr lvl="1"/>
            <a:r>
              <a:rPr lang="en-US" altLang="zh-TW" dirty="0"/>
              <a:t>Configuration of ADC10 of MSP430</a:t>
            </a:r>
          </a:p>
          <a:p>
            <a:pPr lvl="1"/>
            <a:r>
              <a:rPr lang="en-US" altLang="zh-TW" dirty="0"/>
              <a:t>Use of ADC10 to measure the temperature of </a:t>
            </a:r>
            <a:r>
              <a:rPr lang="en-US" altLang="zh-TW" dirty="0" err="1"/>
              <a:t>LaunchPad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26488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Interior of MSP430G2553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2</a:t>
            </a:fld>
            <a:endParaRPr lang="zh-TW" altLang="zh-TW"/>
          </a:p>
        </p:txBody>
      </p:sp>
      <p:pic>
        <p:nvPicPr>
          <p:cNvPr id="1026" name="Picture 2" descr="http://www.ti.com/ds_dgm/images/fbd_slas735j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64350"/>
            <a:ext cx="6711794" cy="48298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6300086" y="1772816"/>
            <a:ext cx="11416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dirty="0">
                <a:solidFill>
                  <a:srgbClr val="0000FF"/>
                </a:solidFill>
                <a:latin typeface="Arial Black" panose="020B0A04020102020204" pitchFamily="34" charset="0"/>
              </a:rPr>
              <a:t>X</a:t>
            </a:r>
            <a:endParaRPr lang="zh-TW" altLang="en-US" sz="9600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564678" y="1940639"/>
            <a:ext cx="11837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Not available on 20-pin  device</a:t>
            </a:r>
            <a:endParaRPr lang="zh-TW" altLang="en-US" sz="20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8" name="圓角矩形 7"/>
          <p:cNvSpPr/>
          <p:nvPr/>
        </p:nvSpPr>
        <p:spPr bwMode="auto">
          <a:xfrm>
            <a:off x="4644008" y="1940639"/>
            <a:ext cx="1800200" cy="1200329"/>
          </a:xfrm>
          <a:prstGeom prst="roundRect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10" name="圓角矩形 9"/>
          <p:cNvSpPr/>
          <p:nvPr/>
        </p:nvSpPr>
        <p:spPr bwMode="auto">
          <a:xfrm>
            <a:off x="3851920" y="4316903"/>
            <a:ext cx="2304256" cy="1200329"/>
          </a:xfrm>
          <a:prstGeom prst="roundRect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148064" y="152717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</a:rPr>
              <a:t>GPIO</a:t>
            </a:r>
            <a:endParaRPr lang="zh-TW" altLang="en-US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" name="圓角矩形 10"/>
          <p:cNvSpPr/>
          <p:nvPr/>
        </p:nvSpPr>
        <p:spPr bwMode="auto">
          <a:xfrm>
            <a:off x="755576" y="1844153"/>
            <a:ext cx="899994" cy="864768"/>
          </a:xfrm>
          <a:prstGeom prst="roundRect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164410" y="5703639"/>
            <a:ext cx="1847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</a:rPr>
              <a:t>Timer system</a:t>
            </a:r>
            <a:endParaRPr lang="zh-TW" altLang="en-US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97472" y="1193512"/>
            <a:ext cx="1785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</a:rPr>
              <a:t>Clock system</a:t>
            </a:r>
            <a:endParaRPr lang="zh-TW" altLang="en-US" dirty="0">
              <a:solidFill>
                <a:srgbClr val="0000FF"/>
              </a:solidFill>
              <a:latin typeface="+mn-lt"/>
            </a:endParaRPr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1655570" y="2204864"/>
            <a:ext cx="2196453" cy="2822829"/>
            <a:chOff x="1519" y="1842"/>
            <a:chExt cx="1512" cy="1770"/>
          </a:xfrm>
        </p:grpSpPr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1519" y="1842"/>
              <a:ext cx="1043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2562" y="1842"/>
              <a:ext cx="0" cy="177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2535" y="3612"/>
              <a:ext cx="496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9" name="圓角矩形圖說文字 8"/>
          <p:cNvSpPr/>
          <p:nvPr/>
        </p:nvSpPr>
        <p:spPr bwMode="auto">
          <a:xfrm>
            <a:off x="6012160" y="271860"/>
            <a:ext cx="1224136" cy="504056"/>
          </a:xfrm>
          <a:prstGeom prst="wedgeRoundRectCallout">
            <a:avLst>
              <a:gd name="adj1" fmla="val -86854"/>
              <a:gd name="adj2" fmla="val 231625"/>
              <a:gd name="adj3" fmla="val 16667"/>
            </a:avLst>
          </a:prstGeom>
          <a:solidFill>
            <a:schemeClr val="accent2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Lab 1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18" name="圓角矩形圖說文字 17"/>
          <p:cNvSpPr/>
          <p:nvPr/>
        </p:nvSpPr>
        <p:spPr bwMode="auto">
          <a:xfrm>
            <a:off x="7183896" y="4775665"/>
            <a:ext cx="1224136" cy="504056"/>
          </a:xfrm>
          <a:prstGeom prst="wedgeRoundRectCallout">
            <a:avLst>
              <a:gd name="adj1" fmla="val -125382"/>
              <a:gd name="adj2" fmla="val -26166"/>
              <a:gd name="adj3" fmla="val 16667"/>
            </a:avLst>
          </a:prstGeom>
          <a:solidFill>
            <a:schemeClr val="accent2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Lab 2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  <p:cxnSp>
        <p:nvCxnSpPr>
          <p:cNvPr id="19" name="肘形接點 18"/>
          <p:cNvCxnSpPr/>
          <p:nvPr/>
        </p:nvCxnSpPr>
        <p:spPr bwMode="auto">
          <a:xfrm rot="5400000">
            <a:off x="3041656" y="1538968"/>
            <a:ext cx="468000" cy="3672000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肘形接點 20"/>
          <p:cNvCxnSpPr/>
          <p:nvPr/>
        </p:nvCxnSpPr>
        <p:spPr bwMode="auto">
          <a:xfrm rot="16200000" flipV="1">
            <a:off x="3023652" y="2349096"/>
            <a:ext cx="360000" cy="3528000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圓角矩形圖說文字 21"/>
          <p:cNvSpPr/>
          <p:nvPr/>
        </p:nvSpPr>
        <p:spPr bwMode="auto">
          <a:xfrm>
            <a:off x="5965917" y="3641753"/>
            <a:ext cx="1224136" cy="504056"/>
          </a:xfrm>
          <a:prstGeom prst="wedgeRoundRectCallout">
            <a:avLst>
              <a:gd name="adj1" fmla="val -119982"/>
              <a:gd name="adj2" fmla="val -48022"/>
              <a:gd name="adj3" fmla="val 16667"/>
            </a:avLst>
          </a:prstGeom>
          <a:solidFill>
            <a:schemeClr val="accent2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標楷體" panose="03000509000000000000" pitchFamily="65" charset="-120"/>
              </a:rPr>
              <a:t>Lab 3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17" name="圓角矩形 16"/>
          <p:cNvSpPr/>
          <p:nvPr/>
        </p:nvSpPr>
        <p:spPr bwMode="auto">
          <a:xfrm>
            <a:off x="3779912" y="1940639"/>
            <a:ext cx="720080" cy="1272337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193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Thermostat in MSP430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3E00B-676D-46F7-957F-6C5FE337BE7D}" type="slidenum">
              <a:rPr lang="zh-TW" altLang="en-US" smtClean="0"/>
              <a:pPr/>
              <a:t>3</a:t>
            </a:fld>
            <a:endParaRPr lang="zh-TW" altLang="zh-TW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1"/>
          <a:stretch/>
        </p:blipFill>
        <p:spPr>
          <a:xfrm>
            <a:off x="35902" y="1124744"/>
            <a:ext cx="4609897" cy="437448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834123"/>
            <a:ext cx="1800200" cy="385242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923928" y="1340768"/>
            <a:ext cx="52200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+mn-lt"/>
                <a:ea typeface="+mn-ea"/>
              </a:rPr>
              <a:t>The thermostat is encapsulated in  MSP430 IC.</a:t>
            </a:r>
          </a:p>
          <a:p>
            <a:endParaRPr kumimoji="1" lang="en-US" altLang="zh-TW" dirty="0">
              <a:latin typeface="+mn-lt"/>
              <a:ea typeface="+mn-ea"/>
            </a:endParaRPr>
          </a:p>
          <a:p>
            <a:r>
              <a:rPr kumimoji="1" lang="en-US" altLang="zh-TW" dirty="0">
                <a:latin typeface="+mn-lt"/>
                <a:ea typeface="+mn-ea"/>
              </a:rPr>
              <a:t>If you want to raise the temperature, you can put your finger on the IC.</a:t>
            </a:r>
          </a:p>
          <a:p>
            <a:endParaRPr kumimoji="1" lang="en-US" altLang="zh-TW" dirty="0">
              <a:latin typeface="+mn-lt"/>
              <a:ea typeface="+mn-ea"/>
            </a:endParaRPr>
          </a:p>
          <a:p>
            <a:endParaRPr kumimoji="1" lang="en-US" altLang="zh-TW" dirty="0">
              <a:latin typeface="+mn-lt"/>
              <a:ea typeface="+mn-ea"/>
            </a:endParaRPr>
          </a:p>
          <a:p>
            <a:endParaRPr kumimoji="1" lang="zh-TW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956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3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Recall: Sample Code 1 for ADC10</a:t>
            </a:r>
            <a:endParaRPr lang="zh-TW" altLang="en-US" dirty="0"/>
          </a:p>
        </p:txBody>
      </p:sp>
      <p:sp>
        <p:nvSpPr>
          <p:cNvPr id="10" name="投影片編號版面配置區 4"/>
          <p:cNvSpPr>
            <a:spLocks noGrp="1"/>
          </p:cNvSpPr>
          <p:nvPr>
            <p:ph type="sldNum" sz="quarter" idx="11"/>
          </p:nvPr>
        </p:nvSpPr>
        <p:spPr>
          <a:xfrm>
            <a:off x="6731000" y="6229350"/>
            <a:ext cx="1905000" cy="457200"/>
          </a:xfrm>
        </p:spPr>
        <p:txBody>
          <a:bodyPr/>
          <a:lstStyle/>
          <a:p>
            <a:fld id="{BF415A41-0E4F-4E83-BA41-C5E1743B38A4}" type="slidenum">
              <a:rPr lang="zh-TW" altLang="en-US" smtClean="0"/>
              <a:pPr/>
              <a:t>4</a:t>
            </a:fld>
            <a:endParaRPr lang="zh-TW" altLang="zh-TW"/>
          </a:p>
        </p:txBody>
      </p:sp>
      <p:graphicFrame>
        <p:nvGraphicFramePr>
          <p:cNvPr id="993285" name="Group 5"/>
          <p:cNvGraphicFramePr>
            <a:graphicFrameLocks noGrp="1"/>
          </p:cNvGraphicFramePr>
          <p:nvPr/>
        </p:nvGraphicFramePr>
        <p:xfrm>
          <a:off x="539750" y="1076549"/>
          <a:ext cx="8064500" cy="4945380"/>
        </p:xfrm>
        <a:graphic>
          <a:graphicData uri="http://schemas.openxmlformats.org/drawingml/2006/table">
            <a:tbl>
              <a:tblPr/>
              <a:tblGrid>
                <a:gridCol w="806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767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void main(void)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WDTCTL = WDTPW + WDTHOLD;    // Stop WDT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// H&amp;S time 16x, interrupt enabled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ADC10CTL0 = ADC10SHT_2 + ADC10ON + ADC10IE;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ADC10CTL1 = INCH_1;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  // Input from A1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ADC10AE0 |= 0x02;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// Enable pin A1 for analog in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P1DIR |= 0x01;    // Set P1.0 to output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ADC10CTL0 |= ENC + ADC10SC;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// Start sampling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for (;;)  {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#pragma vector=ADC10_VECTOR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__interrupt void ADC10_ISR(void)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if (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ADC10MEM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&lt; 0x1FF) P1OUT &amp;= ~0x01;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else P1OUT |= 0x01;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ADC10CTL0 |= ENC + ADC10SC;</a:t>
                      </a: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 // enable sampling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標楷體" panose="03000509000000000000" pitchFamily="65" charset="-12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圓角矩形 1"/>
          <p:cNvSpPr/>
          <p:nvPr/>
        </p:nvSpPr>
        <p:spPr bwMode="auto">
          <a:xfrm>
            <a:off x="5940152" y="3645024"/>
            <a:ext cx="2808312" cy="792088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zh-TW" sz="2000" i="1" dirty="0">
                <a:latin typeface="+mn-lt"/>
              </a:rPr>
              <a:t>Sampling time = time to convert once</a:t>
            </a:r>
            <a:endParaRPr lang="zh-TW" altLang="en-US" sz="2000" i="1" dirty="0">
              <a:latin typeface="+mn-lt"/>
            </a:endParaRPr>
          </a:p>
        </p:txBody>
      </p:sp>
      <p:sp>
        <p:nvSpPr>
          <p:cNvPr id="3" name="橢圓 2"/>
          <p:cNvSpPr/>
          <p:nvPr/>
        </p:nvSpPr>
        <p:spPr bwMode="auto">
          <a:xfrm>
            <a:off x="5148064" y="2492896"/>
            <a:ext cx="1008112" cy="50405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167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4</a:t>
            </a:r>
            <a:endParaRPr lang="zh-TW" altLang="en-US" dirty="0"/>
          </a:p>
        </p:txBody>
      </p:sp>
      <p:sp>
        <p:nvSpPr>
          <p:cNvPr id="9062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Basic 1: Based on Basic 1 of Lab 3</a:t>
            </a:r>
            <a:r>
              <a:rPr lang="zh-TW" altLang="en-US" b="1" dirty="0"/>
              <a:t> </a:t>
            </a:r>
            <a:r>
              <a:rPr lang="en-US" altLang="zh-TW" b="1" dirty="0"/>
              <a:t>(40%)</a:t>
            </a:r>
          </a:p>
          <a:p>
            <a:pPr lvl="1"/>
            <a:r>
              <a:rPr lang="en-US" altLang="zh-TW" dirty="0"/>
              <a:t>Change flash pattern when temperature (T) is above or below </a:t>
            </a:r>
            <a:r>
              <a:rPr lang="en-US" altLang="zh-TW" dirty="0">
                <a:solidFill>
                  <a:srgbClr val="FF0000"/>
                </a:solidFill>
              </a:rPr>
              <a:t>740</a:t>
            </a:r>
            <a:r>
              <a:rPr lang="en-US" altLang="zh-TW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You may adjust the value to make the effect of temperature change more obvious.</a:t>
            </a:r>
          </a:p>
          <a:p>
            <a:pPr lvl="2"/>
            <a:r>
              <a:rPr lang="en-US" altLang="zh-TW" dirty="0"/>
              <a:t>T &lt; 740: red LED blinks two times </a:t>
            </a:r>
            <a:r>
              <a:rPr lang="en-US" altLang="zh-TW" dirty="0">
                <a:solidFill>
                  <a:srgbClr val="FF0000"/>
                </a:solidFill>
              </a:rPr>
              <a:t>first</a:t>
            </a:r>
            <a:r>
              <a:rPr lang="en-US" altLang="zh-TW" dirty="0"/>
              <a:t> and then green LED</a:t>
            </a:r>
            <a:r>
              <a:rPr lang="zh-TW" altLang="en-US" dirty="0"/>
              <a:t> </a:t>
            </a:r>
            <a:r>
              <a:rPr lang="en-US" altLang="zh-TW" dirty="0"/>
              <a:t>one time repeatedly, with frequencies as in Basic 1 of Lab 3 (flash pattern 1)</a:t>
            </a:r>
          </a:p>
          <a:p>
            <a:pPr lvl="2"/>
            <a:r>
              <a:rPr lang="en-US" altLang="zh-TW" dirty="0"/>
              <a:t>T &gt; 740: turn both LEDs on for </a:t>
            </a:r>
            <a:r>
              <a:rPr lang="en-US" altLang="zh-TW" dirty="0">
                <a:solidFill>
                  <a:srgbClr val="FF0000"/>
                </a:solidFill>
              </a:rPr>
              <a:t>0.35</a:t>
            </a:r>
            <a:r>
              <a:rPr lang="en-US" altLang="zh-TW" dirty="0"/>
              <a:t> sec and then off for </a:t>
            </a:r>
            <a:r>
              <a:rPr lang="en-US" altLang="zh-TW" dirty="0">
                <a:solidFill>
                  <a:srgbClr val="FF0000"/>
                </a:solidFill>
              </a:rPr>
              <a:t>0.65</a:t>
            </a:r>
            <a:r>
              <a:rPr lang="en-US" altLang="zh-TW" dirty="0"/>
              <a:t> sec repetitively (flash pattern 2)</a:t>
            </a:r>
          </a:p>
          <a:p>
            <a:pPr lvl="1"/>
            <a:r>
              <a:rPr lang="en-US" altLang="zh-TW" dirty="0"/>
              <a:t>Measure temperature every </a:t>
            </a:r>
            <a:r>
              <a:rPr lang="en-US" altLang="zh-TW" dirty="0">
                <a:solidFill>
                  <a:srgbClr val="FF0000"/>
                </a:solidFill>
              </a:rPr>
              <a:t>0.8</a:t>
            </a:r>
            <a:r>
              <a:rPr lang="en-US" altLang="zh-TW" dirty="0"/>
              <a:t> sec triggered continuously by </a:t>
            </a:r>
            <a:r>
              <a:rPr lang="en-US" altLang="zh-TW" dirty="0">
                <a:solidFill>
                  <a:srgbClr val="FF0000"/>
                </a:solidFill>
              </a:rPr>
              <a:t>Timer0_A3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driven by SMCLK sourced from DCO and by 1.5V voltage reference.</a:t>
            </a:r>
          </a:p>
          <a:p>
            <a:pPr lvl="2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FEF5ED-4DD8-4306-81C2-CD5430FD7AD4}" type="slidenum">
              <a:rPr lang="zh-TW" altLang="en-US" smtClean="0"/>
              <a:pPr/>
              <a:t>5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6062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4</a:t>
            </a:r>
            <a:endParaRPr lang="zh-TW" altLang="en-US" dirty="0"/>
          </a:p>
        </p:txBody>
      </p:sp>
      <p:sp>
        <p:nvSpPr>
          <p:cNvPr id="9062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Basic 1:</a:t>
            </a:r>
            <a:r>
              <a:rPr lang="zh-TW" altLang="en-US" b="1" dirty="0"/>
              <a:t>  </a:t>
            </a:r>
            <a:r>
              <a:rPr lang="en-US" altLang="zh-TW" b="1" dirty="0"/>
              <a:t>(cont.)</a:t>
            </a:r>
          </a:p>
          <a:p>
            <a:pPr lvl="1"/>
            <a:r>
              <a:rPr lang="en-US" altLang="zh-TW" dirty="0"/>
              <a:t>Control the time from </a:t>
            </a:r>
            <a:r>
              <a:rPr lang="en-US" altLang="zh-TW" dirty="0">
                <a:solidFill>
                  <a:srgbClr val="FF0000"/>
                </a:solidFill>
              </a:rPr>
              <a:t>Timer1_A3 </a:t>
            </a:r>
            <a:r>
              <a:rPr lang="en-US" altLang="zh-TW" dirty="0"/>
              <a:t>driven by ACLK sourced from VLO running at 12KHz.</a:t>
            </a:r>
          </a:p>
          <a:p>
            <a:pPr lvl="1"/>
            <a:r>
              <a:rPr lang="en-US" altLang="zh-TW" dirty="0"/>
              <a:t>Handle all events by interrupts!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Code in ISR cannot be longer than 15 lines!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Cannot use a counter to sum up the time for interrupts!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FEF5ED-4DD8-4306-81C2-CD5430FD7AD4}" type="slidenum">
              <a:rPr lang="zh-TW" altLang="en-US" smtClean="0"/>
              <a:pPr/>
              <a:t>6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9751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2:</a:t>
            </a:r>
            <a:r>
              <a:rPr lang="zh-TW" altLang="en-US" b="1" dirty="0"/>
              <a:t> </a:t>
            </a:r>
            <a:r>
              <a:rPr lang="en-US" altLang="zh-TW" b="1" dirty="0"/>
              <a:t>Based on Basic 1 (60%)</a:t>
            </a:r>
          </a:p>
          <a:p>
            <a:pPr lvl="1"/>
            <a:r>
              <a:rPr lang="en-US" altLang="zh-TW" dirty="0"/>
              <a:t>Normal state: run flash pattern 1 without measuring temperature and detect the press time of the button.</a:t>
            </a:r>
          </a:p>
          <a:p>
            <a:pPr lvl="2"/>
            <a:r>
              <a:rPr lang="en-US" altLang="zh-TW" dirty="0"/>
              <a:t>If pressed time &gt;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en-US" altLang="zh-TW" dirty="0"/>
              <a:t> sec, enter the measurement state.</a:t>
            </a:r>
          </a:p>
          <a:p>
            <a:pPr lvl="1"/>
            <a:r>
              <a:rPr lang="en-US" altLang="zh-TW" dirty="0"/>
              <a:t>Measurement state: </a:t>
            </a:r>
          </a:p>
          <a:p>
            <a:pPr lvl="2"/>
            <a:r>
              <a:rPr lang="en-US" altLang="zh-TW" dirty="0"/>
              <a:t>Exit to normal state immediately when button is released.</a:t>
            </a:r>
          </a:p>
          <a:p>
            <a:pPr lvl="2"/>
            <a:r>
              <a:rPr lang="en-US" altLang="zh-TW" dirty="0"/>
              <a:t>Measure the temperature every </a:t>
            </a:r>
            <a:r>
              <a:rPr lang="en-US" altLang="zh-TW" dirty="0">
                <a:solidFill>
                  <a:srgbClr val="FF0000"/>
                </a:solidFill>
              </a:rPr>
              <a:t>0.25</a:t>
            </a:r>
            <a:r>
              <a:rPr lang="en-US" altLang="zh-TW" dirty="0"/>
              <a:t> sec.</a:t>
            </a:r>
          </a:p>
          <a:p>
            <a:pPr lvl="2"/>
            <a:r>
              <a:rPr lang="en-US" altLang="zh-TW" dirty="0"/>
              <a:t>Use DTC to store every 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en-US" altLang="zh-TW" dirty="0"/>
              <a:t> consecutive measurements into an array pointed to by ADC10SA (see sample code for DTC).</a:t>
            </a:r>
          </a:p>
          <a:p>
            <a:pPr lvl="2"/>
            <a:r>
              <a:rPr lang="en-US" altLang="zh-TW" dirty="0"/>
              <a:t>Change the flash patterns using the </a:t>
            </a:r>
            <a:r>
              <a:rPr lang="en-US" altLang="zh-TW" dirty="0">
                <a:solidFill>
                  <a:srgbClr val="FF0000"/>
                </a:solidFill>
              </a:rPr>
              <a:t>average</a:t>
            </a:r>
            <a:r>
              <a:rPr lang="en-US" altLang="zh-TW" dirty="0"/>
              <a:t> temperature of the last 4 measurements</a:t>
            </a:r>
          </a:p>
          <a:p>
            <a:pPr lvl="2"/>
            <a:r>
              <a:rPr lang="en-US" altLang="zh-TW" dirty="0"/>
              <a:t>If the average temperature is below the threshold, run flash pattern 2; otherwise, run flash pattern 3 (next page).</a:t>
            </a:r>
          </a:p>
          <a:p>
            <a:pPr lvl="2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7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55199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2:</a:t>
            </a:r>
            <a:r>
              <a:rPr lang="zh-TW" altLang="en-US" b="1" dirty="0"/>
              <a:t>  </a:t>
            </a:r>
            <a:r>
              <a:rPr lang="en-US" altLang="zh-TW" dirty="0"/>
              <a:t>(cont.)</a:t>
            </a:r>
          </a:p>
          <a:p>
            <a:pPr lvl="1"/>
            <a:r>
              <a:rPr lang="en-US" altLang="zh-TW" i="1" dirty="0"/>
              <a:t>Flash pattern 3</a:t>
            </a:r>
            <a:r>
              <a:rPr lang="en-US" altLang="zh-TW" dirty="0"/>
              <a:t>: turn red LED on for </a:t>
            </a:r>
            <a:r>
              <a:rPr lang="en-US" altLang="zh-TW" dirty="0">
                <a:solidFill>
                  <a:srgbClr val="FF0000"/>
                </a:solidFill>
              </a:rPr>
              <a:t>0.2</a:t>
            </a:r>
            <a:r>
              <a:rPr lang="en-US" altLang="zh-TW" dirty="0"/>
              <a:t> sec and off for </a:t>
            </a:r>
            <a:r>
              <a:rPr lang="en-US" altLang="zh-TW" dirty="0">
                <a:solidFill>
                  <a:srgbClr val="FF0000"/>
                </a:solidFill>
              </a:rPr>
              <a:t>0.2</a:t>
            </a:r>
            <a:r>
              <a:rPr lang="en-US" altLang="zh-TW" dirty="0"/>
              <a:t> sec alternatively. Keep green LED off.</a:t>
            </a:r>
          </a:p>
          <a:p>
            <a:pPr lvl="1"/>
            <a:r>
              <a:rPr lang="en-US" altLang="zh-TW" dirty="0"/>
              <a:t>Show the following variables in the debug mode of CCS:</a:t>
            </a:r>
          </a:p>
          <a:p>
            <a:pPr lvl="2"/>
            <a:r>
              <a:rPr lang="en-US" altLang="zh-TW" dirty="0"/>
              <a:t>The 4 temperature values in </a:t>
            </a:r>
            <a:r>
              <a:rPr lang="en-US" altLang="zh-TW" dirty="0">
                <a:solidFill>
                  <a:srgbClr val="FF0000"/>
                </a:solidFill>
              </a:rPr>
              <a:t>calculating the average</a:t>
            </a:r>
          </a:p>
          <a:p>
            <a:pPr lvl="2"/>
            <a:r>
              <a:rPr lang="en-US" altLang="zh-TW" dirty="0"/>
              <a:t>The average </a:t>
            </a:r>
            <a:r>
              <a:rPr lang="en-US" altLang="zh-TW" dirty="0">
                <a:solidFill>
                  <a:srgbClr val="FF0000"/>
                </a:solidFill>
              </a:rPr>
              <a:t>in Celsius </a:t>
            </a:r>
            <a:r>
              <a:rPr lang="en-US" altLang="zh-TW" dirty="0"/>
              <a:t>stored in a variable</a:t>
            </a:r>
          </a:p>
          <a:p>
            <a:pPr lvl="2"/>
            <a:r>
              <a:rPr lang="en-US" altLang="zh-TW" dirty="0"/>
              <a:t>Hint: </a:t>
            </a:r>
          </a:p>
          <a:p>
            <a:pPr lvl="3"/>
            <a:r>
              <a:rPr lang="en-US" altLang="zh-TW" dirty="0"/>
              <a:t>Voltage = T * 1.5 / 1023 ,  where T is the value of ADC10MEM</a:t>
            </a:r>
          </a:p>
          <a:p>
            <a:pPr lvl="3"/>
            <a:r>
              <a:rPr lang="en-US" altLang="zh-TW" dirty="0"/>
              <a:t>Celsius = (Voltage - 0.986) / 0.00355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Code in ISR can’t longer than 15 lines!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Cannot use counter to sum up the time for interrupt!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Handle all events by interrupts!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8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60888232"/>
      </p:ext>
    </p:extLst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<a:prstTxWarp prst="textNoShape">
          <a:avLst/>
        </a:prstTxWarp>
        <a:noAutofit/>
      </a:bodyPr>
      <a:lstStyle>
        <a:defPPr algn="ctr" eaLnBrk="1" hangingPunct="1">
          <a:defRPr dirty="0"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標楷體" panose="03000509000000000000" pitchFamily="65" charset="-120"/>
          </a:defRPr>
        </a:defPPr>
      </a:lstStyle>
    </a:lnDef>
    <a:txDef>
      <a:spPr>
        <a:noFill/>
      </a:spPr>
      <a:bodyPr wrap="none" rtlCol="0">
        <a:spAutoFit/>
      </a:bodyPr>
      <a:lstStyle>
        <a:defPPr marL="0">
          <a:defRPr dirty="0">
            <a:latin typeface="+mn-lt"/>
          </a:defRPr>
        </a:defPPr>
      </a:lstStyle>
    </a:tx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21304</TotalTime>
  <Words>1097</Words>
  <Application>Microsoft Office PowerPoint</Application>
  <PresentationFormat>如螢幕大小 (4:3)</PresentationFormat>
  <Paragraphs>142</Paragraphs>
  <Slides>12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3" baseType="lpstr">
      <vt:lpstr>新細明體</vt:lpstr>
      <vt:lpstr>標楷體</vt:lpstr>
      <vt:lpstr>Arial</vt:lpstr>
      <vt:lpstr>Arial Black</vt:lpstr>
      <vt:lpstr>Calibri</vt:lpstr>
      <vt:lpstr>Courier New</vt:lpstr>
      <vt:lpstr>Symbol</vt:lpstr>
      <vt:lpstr>Tahoma</vt:lpstr>
      <vt:lpstr>Times New Roman</vt:lpstr>
      <vt:lpstr>Wingdings</vt:lpstr>
      <vt:lpstr>Contemporary Portrait</vt:lpstr>
      <vt:lpstr>CS4101 Introduction to Embedded Systems  Lab 4: ADC</vt:lpstr>
      <vt:lpstr>Introduction</vt:lpstr>
      <vt:lpstr>Interior of MSP430G2553</vt:lpstr>
      <vt:lpstr>Thermostat in MSP430</vt:lpstr>
      <vt:lpstr>Recall: Sample Code 1 for ADC10</vt:lpstr>
      <vt:lpstr>Lab 4</vt:lpstr>
      <vt:lpstr>Lab 4</vt:lpstr>
      <vt:lpstr>Lab 4</vt:lpstr>
      <vt:lpstr>Lab 4</vt:lpstr>
      <vt:lpstr>Show Variables in Debug Mode</vt:lpstr>
      <vt:lpstr>Sample Code for DTC</vt:lpstr>
      <vt:lpstr>Sample Code for DTC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CS5102 High Performance Computer Systems  Memory Consistency</dc:title>
  <dc:creator>Chung-Ta King</dc:creator>
  <cp:lastModifiedBy>Chung-Ta King</cp:lastModifiedBy>
  <cp:revision>2283</cp:revision>
  <dcterms:created xsi:type="dcterms:W3CDTF">2000-02-07T23:54:30Z</dcterms:created>
  <dcterms:modified xsi:type="dcterms:W3CDTF">2020-10-17T14:08:39Z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wolf@princeton.edu</vt:lpwstr>
  </property>
  <property fmtid="{D5CDD505-2E9C-101B-9397-08002B2CF9AE}" pid="8" name="HomePage">
    <vt:lpwstr>http://www.ee.princeton.edu/~wolf</vt:lpwstr>
  </property>
  <property fmtid="{D5CDD505-2E9C-101B-9397-08002B2CF9AE}" pid="9" name="Other">
    <vt:lpwstr>Overheads for Computers as Components_x000d_
(c) 2000 Morgan Kaufman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D:\Computers as Components\Web Aids\overheads</vt:lpwstr>
  </property>
</Properties>
</file>