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16"/>
  </p:notesMasterIdLst>
  <p:handoutMasterIdLst>
    <p:handoutMasterId r:id="rId17"/>
  </p:handoutMasterIdLst>
  <p:sldIdLst>
    <p:sldId id="288" r:id="rId2"/>
    <p:sldId id="525" r:id="rId3"/>
    <p:sldId id="514" r:id="rId4"/>
    <p:sldId id="509" r:id="rId5"/>
    <p:sldId id="510" r:id="rId6"/>
    <p:sldId id="503" r:id="rId7"/>
    <p:sldId id="504" r:id="rId8"/>
    <p:sldId id="505" r:id="rId9"/>
    <p:sldId id="518" r:id="rId10"/>
    <p:sldId id="519" r:id="rId11"/>
    <p:sldId id="521" r:id="rId12"/>
    <p:sldId id="531" r:id="rId13"/>
    <p:sldId id="532" r:id="rId14"/>
    <p:sldId id="533" r:id="rId15"/>
  </p:sldIdLst>
  <p:sldSz cx="9144000" cy="6858000" type="screen4x3"/>
  <p:notesSz cx="10234613" cy="70993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5pPr>
    <a:lvl6pPr marL="22860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6pPr>
    <a:lvl7pPr marL="27432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7pPr>
    <a:lvl8pPr marL="32004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8pPr>
    <a:lvl9pPr marL="36576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3158"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339933"/>
    <a:srgbClr val="33CC33"/>
    <a:srgbClr val="FFCC66"/>
    <a:srgbClr val="FFCC99"/>
    <a:srgbClr val="99CC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2" autoAdjust="0"/>
    <p:restoredTop sz="91019" autoAdjust="0"/>
  </p:normalViewPr>
  <p:slideViewPr>
    <p:cSldViewPr>
      <p:cViewPr varScale="1">
        <p:scale>
          <a:sx n="58" d="100"/>
          <a:sy n="58" d="100"/>
        </p:scale>
        <p:origin x="1612" y="48"/>
      </p:cViewPr>
      <p:guideLst>
        <p:guide orient="horz" pos="315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defTabSz="915988">
              <a:defRPr sz="1200">
                <a:latin typeface="Times New Roman" panose="02020603050405020304" pitchFamily="18" charset="0"/>
                <a:ea typeface="新細明體" panose="02020500000000000000" pitchFamily="18" charset="-120"/>
              </a:defRPr>
            </a:lvl1pPr>
          </a:lstStyle>
          <a:p>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lgn="r" defTabSz="915988">
              <a:defRPr sz="1200">
                <a:latin typeface="Times New Roman" panose="02020603050405020304" pitchFamily="18" charset="0"/>
                <a:ea typeface="新細明體" panose="02020500000000000000" pitchFamily="18" charset="-120"/>
              </a:defRPr>
            </a:lvl1pPr>
          </a:lstStyle>
          <a:p>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defTabSz="915988">
              <a:defRPr sz="1200">
                <a:latin typeface="Times New Roman" panose="02020603050405020304" pitchFamily="18" charset="0"/>
                <a:ea typeface="新細明體" panose="02020500000000000000" pitchFamily="18" charset="-120"/>
              </a:defRPr>
            </a:lvl1pPr>
          </a:lstStyle>
          <a:p>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lgn="r" defTabSz="915988">
              <a:defRPr sz="1200">
                <a:latin typeface="Times New Roman" panose="02020603050405020304" pitchFamily="18" charset="0"/>
                <a:ea typeface="新細明體" panose="02020500000000000000" pitchFamily="18" charset="-120"/>
              </a:defRPr>
            </a:lvl1pPr>
          </a:lstStyle>
          <a:p>
            <a:fld id="{9D195005-3462-4FA6-87CB-1C7C94B3FEB9}" type="slidenum">
              <a:rPr lang="zh-TW" altLang="en-US"/>
              <a:pPr/>
              <a:t>‹#›</a:t>
            </a:fld>
            <a:endParaRPr lang="zh-TW" altLang="zh-TW"/>
          </a:p>
        </p:txBody>
      </p:sp>
    </p:spTree>
    <p:extLst>
      <p:ext uri="{BB962C8B-B14F-4D97-AF65-F5344CB8AC3E}">
        <p14:creationId xmlns:p14="http://schemas.microsoft.com/office/powerpoint/2010/main" val="186954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endParaRPr lang="zh-TW" altLang="zh-TW"/>
          </a:p>
        </p:txBody>
      </p:sp>
      <p:sp>
        <p:nvSpPr>
          <p:cNvPr id="1699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b"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fld id="{B7A931DF-18EC-4525-9649-E7BA5D758270}" type="slidenum">
              <a:rPr lang="zh-TW" altLang="en-US"/>
              <a:pPr/>
              <a:t>‹#›</a:t>
            </a:fld>
            <a:endParaRPr lang="zh-TW" altLang="zh-TW"/>
          </a:p>
        </p:txBody>
      </p:sp>
    </p:spTree>
    <p:extLst>
      <p:ext uri="{BB962C8B-B14F-4D97-AF65-F5344CB8AC3E}">
        <p14:creationId xmlns:p14="http://schemas.microsoft.com/office/powerpoint/2010/main" val="2349525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98EEF703-A619-4889-95DC-465EFE4F83EA}" type="slidenum">
              <a:rPr lang="zh-TW" altLang="en-US" smtClean="0"/>
              <a:pPr>
                <a:defRPr/>
              </a:pPr>
              <a:t>7</a:t>
            </a:fld>
            <a:endParaRPr lang="zh-TW" altLang="zh-TW"/>
          </a:p>
        </p:txBody>
      </p:sp>
    </p:spTree>
    <p:extLst>
      <p:ext uri="{BB962C8B-B14F-4D97-AF65-F5344CB8AC3E}">
        <p14:creationId xmlns:p14="http://schemas.microsoft.com/office/powerpoint/2010/main" val="372732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98EEF703-A619-4889-95DC-465EFE4F83EA}" type="slidenum">
              <a:rPr lang="zh-TW" altLang="en-US" smtClean="0"/>
              <a:pPr>
                <a:defRPr/>
              </a:pPr>
              <a:t>8</a:t>
            </a:fld>
            <a:endParaRPr lang="zh-TW" altLang="zh-TW"/>
          </a:p>
        </p:txBody>
      </p:sp>
    </p:spTree>
    <p:extLst>
      <p:ext uri="{BB962C8B-B14F-4D97-AF65-F5344CB8AC3E}">
        <p14:creationId xmlns:p14="http://schemas.microsoft.com/office/powerpoint/2010/main" val="348632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98EEF703-A619-4889-95DC-465EFE4F83EA}" type="slidenum">
              <a:rPr lang="zh-TW" altLang="en-US" smtClean="0"/>
              <a:pPr>
                <a:defRPr/>
              </a:pPr>
              <a:t>9</a:t>
            </a:fld>
            <a:endParaRPr lang="zh-TW" altLang="zh-TW"/>
          </a:p>
        </p:txBody>
      </p:sp>
    </p:spTree>
    <p:extLst>
      <p:ext uri="{BB962C8B-B14F-4D97-AF65-F5344CB8AC3E}">
        <p14:creationId xmlns:p14="http://schemas.microsoft.com/office/powerpoint/2010/main" val="932557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a:ext uri="{91240B29-F687-4F45-9708-019B960494DF}">
              <a14:hiddenLine xmlns:a14="http://schemas.microsoft.com/office/drawing/2010/main" w="1587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5C005C"/>
                  </a:outerShdw>
                </a:effectLst>
              </a14:hiddenEffects>
            </a:ext>
          </a:extLst>
        </p:spPr>
        <p:txBody>
          <a:bodyPr wrap="none" anchor="ctr"/>
          <a:lstStyle/>
          <a:p>
            <a:pPr eaLnBrk="1" hangingPunct="1">
              <a:defRPr/>
            </a:pPr>
            <a:endParaRPr kumimoji="1" lang="zh-TW" altLang="en-US">
              <a:latin typeface="Calibri" pitchFamily="34" charset="0"/>
              <a:ea typeface="新細明體" pitchFamily="18" charset="-120"/>
            </a:endParaRPr>
          </a:p>
        </p:txBody>
      </p:sp>
      <p:pic>
        <p:nvPicPr>
          <p:cNvPr id="3081" name="Picture 11" descr="清大LOGO(鳥)"/>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307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ea typeface="新細明體" panose="02020500000000000000" pitchFamily="18" charset="-120"/>
              </a:defRPr>
            </a:lvl1pPr>
          </a:lstStyle>
          <a:p>
            <a:endParaRPr lang="zh-TW" altLang="zh-TW"/>
          </a:p>
        </p:txBody>
      </p:sp>
      <p:sp>
        <p:nvSpPr>
          <p:cNvPr id="3077"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zh-TW" altLang="zh-TW"/>
          </a:p>
        </p:txBody>
      </p:sp>
      <p:sp>
        <p:nvSpPr>
          <p:cNvPr id="3078" name="Rectangle 6"/>
          <p:cNvSpPr>
            <a:spLocks noGrp="1" noChangeArrowheads="1"/>
          </p:cNvSpPr>
          <p:nvPr>
            <p:ph type="sldNum" sz="quarter" idx="4"/>
          </p:nvPr>
        </p:nvSpPr>
        <p:spPr>
          <a:xfrm>
            <a:off x="6604000" y="6229350"/>
            <a:ext cx="1828800" cy="514350"/>
          </a:xfrm>
        </p:spPr>
        <p:txBody>
          <a:bodyPr/>
          <a:lstStyle>
            <a:lvl1pPr>
              <a:defRPr/>
            </a:lvl1pPr>
          </a:lstStyle>
          <a:p>
            <a:fld id="{CD7D0A40-6508-499B-985C-5F82C5542146}" type="slidenum">
              <a:rPr lang="zh-TW" altLang="en-US"/>
              <a:pPr/>
              <a:t>‹#›</a:t>
            </a:fld>
            <a:endParaRPr lang="zh-TW" altLang="zh-TW"/>
          </a:p>
        </p:txBody>
      </p:sp>
      <p:pic>
        <p:nvPicPr>
          <p:cNvPr id="3086" name="Picture 14" descr="清大書法字 "/>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eaLnBrk="1" hangingPunct="1">
              <a:defRPr/>
            </a:pPr>
            <a:r>
              <a:rPr kumimoji="1" lang="en-US" altLang="zh-TW" sz="1400">
                <a:solidFill>
                  <a:schemeClr val="bg1"/>
                </a:solidFill>
                <a:latin typeface="Arial" pitchFamily="34" charset="0"/>
                <a:ea typeface="新細明體" pitchFamily="18" charset="-120"/>
              </a:rPr>
              <a:t>National Tsing Hua University</a:t>
            </a:r>
          </a:p>
        </p:txBody>
      </p:sp>
      <p:pic>
        <p:nvPicPr>
          <p:cNvPr id="3088" name="Picture 13" descr="清大LOGO(圓)"/>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59763130-7692-4E35-9307-F53DEBC9FEFB}" type="slidenum">
              <a:rPr lang="zh-TW" altLang="en-US"/>
              <a:pPr/>
              <a:t>‹#›</a:t>
            </a:fld>
            <a:endParaRPr lang="zh-TW" altLang="zh-TW"/>
          </a:p>
        </p:txBody>
      </p:sp>
    </p:spTree>
    <p:extLst>
      <p:ext uri="{BB962C8B-B14F-4D97-AF65-F5344CB8AC3E}">
        <p14:creationId xmlns:p14="http://schemas.microsoft.com/office/powerpoint/2010/main" val="364918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2708E78F-C586-4256-8204-724A2DF79C12}" type="slidenum">
              <a:rPr lang="zh-TW" altLang="en-US"/>
              <a:pPr/>
              <a:t>‹#›</a:t>
            </a:fld>
            <a:endParaRPr lang="zh-TW" altLang="zh-TW"/>
          </a:p>
        </p:txBody>
      </p:sp>
    </p:spTree>
    <p:extLst>
      <p:ext uri="{BB962C8B-B14F-4D97-AF65-F5344CB8AC3E}">
        <p14:creationId xmlns:p14="http://schemas.microsoft.com/office/powerpoint/2010/main" val="144595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8E0E5158-C86D-4FBE-8AA1-8CB99B8A8A8C}" type="slidenum">
              <a:rPr lang="zh-TW" altLang="en-US"/>
              <a:pPr/>
              <a:t>‹#›</a:t>
            </a:fld>
            <a:endParaRPr lang="zh-TW" altLang="zh-TW"/>
          </a:p>
        </p:txBody>
      </p:sp>
    </p:spTree>
    <p:extLst>
      <p:ext uri="{BB962C8B-B14F-4D97-AF65-F5344CB8AC3E}">
        <p14:creationId xmlns:p14="http://schemas.microsoft.com/office/powerpoint/2010/main" val="303795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3421DCBF-8D95-4C36-BB08-7CDDC5098F36}" type="slidenum">
              <a:rPr lang="zh-TW" altLang="en-US"/>
              <a:pPr/>
              <a:t>‹#›</a:t>
            </a:fld>
            <a:endParaRPr lang="zh-TW" altLang="zh-TW"/>
          </a:p>
        </p:txBody>
      </p:sp>
    </p:spTree>
    <p:extLst>
      <p:ext uri="{BB962C8B-B14F-4D97-AF65-F5344CB8AC3E}">
        <p14:creationId xmlns:p14="http://schemas.microsoft.com/office/powerpoint/2010/main" val="30395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254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p:cNvSpPr>
            <a:spLocks noGrp="1"/>
          </p:cNvSpPr>
          <p:nvPr>
            <p:ph type="ftr" sz="quarter" idx="10"/>
          </p:nvPr>
        </p:nvSpPr>
        <p:spPr/>
        <p:txBody>
          <a:bodyPr/>
          <a:lstStyle>
            <a:lvl1pPr>
              <a:defRPr/>
            </a:lvl1pPr>
          </a:lstStyle>
          <a:p>
            <a:endParaRPr lang="en-US" altLang="zh-TW"/>
          </a:p>
        </p:txBody>
      </p:sp>
      <p:sp>
        <p:nvSpPr>
          <p:cNvPr id="6" name="投影片編號版面配置區 5"/>
          <p:cNvSpPr>
            <a:spLocks noGrp="1"/>
          </p:cNvSpPr>
          <p:nvPr>
            <p:ph type="sldNum" sz="quarter" idx="11"/>
          </p:nvPr>
        </p:nvSpPr>
        <p:spPr/>
        <p:txBody>
          <a:bodyPr/>
          <a:lstStyle>
            <a:lvl1pPr>
              <a:defRPr/>
            </a:lvl1pPr>
          </a:lstStyle>
          <a:p>
            <a:fld id="{A1324483-AEEF-4708-ADC8-D9B2962EC30F}" type="slidenum">
              <a:rPr lang="zh-TW" altLang="en-US"/>
              <a:pPr/>
              <a:t>‹#›</a:t>
            </a:fld>
            <a:endParaRPr lang="zh-TW" altLang="zh-TW"/>
          </a:p>
        </p:txBody>
      </p:sp>
    </p:spTree>
    <p:extLst>
      <p:ext uri="{BB962C8B-B14F-4D97-AF65-F5344CB8AC3E}">
        <p14:creationId xmlns:p14="http://schemas.microsoft.com/office/powerpoint/2010/main" val="170513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p:cNvSpPr>
            <a:spLocks noGrp="1"/>
          </p:cNvSpPr>
          <p:nvPr>
            <p:ph type="ftr" sz="quarter" idx="10"/>
          </p:nvPr>
        </p:nvSpPr>
        <p:spPr/>
        <p:txBody>
          <a:bodyPr/>
          <a:lstStyle>
            <a:lvl1pPr>
              <a:defRPr/>
            </a:lvl1pPr>
          </a:lstStyle>
          <a:p>
            <a:endParaRPr lang="en-US" altLang="zh-TW"/>
          </a:p>
        </p:txBody>
      </p:sp>
      <p:sp>
        <p:nvSpPr>
          <p:cNvPr id="8" name="投影片編號版面配置區 7"/>
          <p:cNvSpPr>
            <a:spLocks noGrp="1"/>
          </p:cNvSpPr>
          <p:nvPr>
            <p:ph type="sldNum" sz="quarter" idx="11"/>
          </p:nvPr>
        </p:nvSpPr>
        <p:spPr/>
        <p:txBody>
          <a:bodyPr/>
          <a:lstStyle>
            <a:lvl1pPr>
              <a:defRPr/>
            </a:lvl1pPr>
          </a:lstStyle>
          <a:p>
            <a:fld id="{7CF73F0B-92E5-4D38-B43B-62409BECA032}" type="slidenum">
              <a:rPr lang="zh-TW" altLang="en-US"/>
              <a:pPr/>
              <a:t>‹#›</a:t>
            </a:fld>
            <a:endParaRPr lang="zh-TW" altLang="zh-TW"/>
          </a:p>
        </p:txBody>
      </p:sp>
    </p:spTree>
    <p:extLst>
      <p:ext uri="{BB962C8B-B14F-4D97-AF65-F5344CB8AC3E}">
        <p14:creationId xmlns:p14="http://schemas.microsoft.com/office/powerpoint/2010/main" val="15810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2"/>
          <p:cNvSpPr>
            <a:spLocks noGrp="1"/>
          </p:cNvSpPr>
          <p:nvPr>
            <p:ph type="ftr" sz="quarter" idx="10"/>
          </p:nvPr>
        </p:nvSpPr>
        <p:spPr/>
        <p:txBody>
          <a:bodyPr/>
          <a:lstStyle>
            <a:lvl1pPr>
              <a:defRPr/>
            </a:lvl1pPr>
          </a:lstStyle>
          <a:p>
            <a:endParaRPr lang="en-US" altLang="zh-TW"/>
          </a:p>
        </p:txBody>
      </p:sp>
      <p:sp>
        <p:nvSpPr>
          <p:cNvPr id="4" name="投影片編號版面配置區 3"/>
          <p:cNvSpPr>
            <a:spLocks noGrp="1"/>
          </p:cNvSpPr>
          <p:nvPr>
            <p:ph type="sldNum" sz="quarter" idx="11"/>
          </p:nvPr>
        </p:nvSpPr>
        <p:spPr/>
        <p:txBody>
          <a:bodyPr/>
          <a:lstStyle>
            <a:lvl1pPr>
              <a:defRPr/>
            </a:lvl1pPr>
          </a:lstStyle>
          <a:p>
            <a:fld id="{74B3E00B-676D-46F7-957F-6C5FE337BE7D}" type="slidenum">
              <a:rPr lang="zh-TW" altLang="en-US"/>
              <a:pPr/>
              <a:t>‹#›</a:t>
            </a:fld>
            <a:endParaRPr lang="zh-TW" altLang="zh-TW"/>
          </a:p>
        </p:txBody>
      </p:sp>
    </p:spTree>
    <p:extLst>
      <p:ext uri="{BB962C8B-B14F-4D97-AF65-F5344CB8AC3E}">
        <p14:creationId xmlns:p14="http://schemas.microsoft.com/office/powerpoint/2010/main" val="407577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lvl1pPr>
              <a:defRPr/>
            </a:lvl1pPr>
          </a:lstStyle>
          <a:p>
            <a:endParaRPr lang="en-US" altLang="zh-TW"/>
          </a:p>
        </p:txBody>
      </p:sp>
      <p:sp>
        <p:nvSpPr>
          <p:cNvPr id="3" name="投影片編號版面配置區 2"/>
          <p:cNvSpPr>
            <a:spLocks noGrp="1"/>
          </p:cNvSpPr>
          <p:nvPr>
            <p:ph type="sldNum" sz="quarter" idx="11"/>
          </p:nvPr>
        </p:nvSpPr>
        <p:spPr/>
        <p:txBody>
          <a:bodyPr/>
          <a:lstStyle>
            <a:lvl1pPr>
              <a:defRPr/>
            </a:lvl1pPr>
          </a:lstStyle>
          <a:p>
            <a:fld id="{C2EA69BD-3100-4F66-AAE9-AFAD6C9AC616}" type="slidenum">
              <a:rPr lang="zh-TW" altLang="en-US"/>
              <a:pPr/>
              <a:t>‹#›</a:t>
            </a:fld>
            <a:endParaRPr lang="zh-TW" altLang="zh-TW"/>
          </a:p>
        </p:txBody>
      </p:sp>
    </p:spTree>
    <p:extLst>
      <p:ext uri="{BB962C8B-B14F-4D97-AF65-F5344CB8AC3E}">
        <p14:creationId xmlns:p14="http://schemas.microsoft.com/office/powerpoint/2010/main" val="146989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頁尾版面配置區 4"/>
          <p:cNvSpPr>
            <a:spLocks noGrp="1"/>
          </p:cNvSpPr>
          <p:nvPr>
            <p:ph type="ftr" sz="quarter" idx="10"/>
          </p:nvPr>
        </p:nvSpPr>
        <p:spPr/>
        <p:txBody>
          <a:bodyPr/>
          <a:lstStyle>
            <a:lvl1pPr>
              <a:defRPr/>
            </a:lvl1pPr>
          </a:lstStyle>
          <a:p>
            <a:endParaRPr lang="en-US" altLang="zh-TW"/>
          </a:p>
        </p:txBody>
      </p:sp>
      <p:sp>
        <p:nvSpPr>
          <p:cNvPr id="6" name="投影片編號版面配置區 5"/>
          <p:cNvSpPr>
            <a:spLocks noGrp="1"/>
          </p:cNvSpPr>
          <p:nvPr>
            <p:ph type="sldNum" sz="quarter" idx="11"/>
          </p:nvPr>
        </p:nvSpPr>
        <p:spPr/>
        <p:txBody>
          <a:bodyPr/>
          <a:lstStyle>
            <a:lvl1pPr>
              <a:defRPr/>
            </a:lvl1pPr>
          </a:lstStyle>
          <a:p>
            <a:fld id="{8D3BA32E-31F7-4804-B287-688A661FE4A6}" type="slidenum">
              <a:rPr lang="zh-TW" altLang="en-US"/>
              <a:pPr/>
              <a:t>‹#›</a:t>
            </a:fld>
            <a:endParaRPr lang="zh-TW" altLang="zh-TW"/>
          </a:p>
        </p:txBody>
      </p:sp>
    </p:spTree>
    <p:extLst>
      <p:ext uri="{BB962C8B-B14F-4D97-AF65-F5344CB8AC3E}">
        <p14:creationId xmlns:p14="http://schemas.microsoft.com/office/powerpoint/2010/main" val="419443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頁尾版面配置區 4"/>
          <p:cNvSpPr>
            <a:spLocks noGrp="1"/>
          </p:cNvSpPr>
          <p:nvPr>
            <p:ph type="ftr" sz="quarter" idx="10"/>
          </p:nvPr>
        </p:nvSpPr>
        <p:spPr/>
        <p:txBody>
          <a:bodyPr/>
          <a:lstStyle>
            <a:lvl1pPr>
              <a:defRPr/>
            </a:lvl1pPr>
          </a:lstStyle>
          <a:p>
            <a:endParaRPr lang="en-US" altLang="zh-TW"/>
          </a:p>
        </p:txBody>
      </p:sp>
      <p:sp>
        <p:nvSpPr>
          <p:cNvPr id="6" name="投影片編號版面配置區 5"/>
          <p:cNvSpPr>
            <a:spLocks noGrp="1"/>
          </p:cNvSpPr>
          <p:nvPr>
            <p:ph type="sldNum" sz="quarter" idx="11"/>
          </p:nvPr>
        </p:nvSpPr>
        <p:spPr/>
        <p:txBody>
          <a:bodyPr/>
          <a:lstStyle>
            <a:lvl1pPr>
              <a:defRPr/>
            </a:lvl1pPr>
          </a:lstStyle>
          <a:p>
            <a:fld id="{643CC755-9EBC-493F-AD65-D57745B5FDEF}" type="slidenum">
              <a:rPr lang="zh-TW" altLang="en-US"/>
              <a:pPr/>
              <a:t>‹#›</a:t>
            </a:fld>
            <a:endParaRPr lang="zh-TW" altLang="zh-TW"/>
          </a:p>
        </p:txBody>
      </p:sp>
    </p:spTree>
    <p:extLst>
      <p:ext uri="{BB962C8B-B14F-4D97-AF65-F5344CB8AC3E}">
        <p14:creationId xmlns:p14="http://schemas.microsoft.com/office/powerpoint/2010/main" val="111015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a:ext uri="{91240B29-F687-4F45-9708-019B960494DF}">
              <a14:hiddenLine xmlns:a14="http://schemas.microsoft.com/office/drawing/2010/main" w="1587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5C005C"/>
                  </a:outerShdw>
                </a:effectLst>
              </a14:hiddenEffects>
            </a:ext>
          </a:extLst>
        </p:spPr>
        <p:txBody>
          <a:bodyPr wrap="none" anchor="ctr"/>
          <a:lstStyle/>
          <a:p>
            <a:pPr eaLnBrk="1" hangingPunct="1">
              <a:defRPr/>
            </a:pPr>
            <a:endParaRPr kumimoji="1" lang="zh-TW" altLang="en-US">
              <a:latin typeface="Calibri" pitchFamily="34" charset="0"/>
              <a:ea typeface="新細明體" pitchFamily="18" charset="-120"/>
            </a:endParaRPr>
          </a:p>
        </p:txBody>
      </p:sp>
      <p:pic>
        <p:nvPicPr>
          <p:cNvPr id="2057" name="Picture 11" descr="清大LOGO(鳥)"/>
          <p:cNvPicPr>
            <a:picLocks noChangeAspect="1" noChangeArrowheads="1"/>
          </p:cNvPicPr>
          <p:nvPr userDrawn="1"/>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title"/>
          </p:nvPr>
        </p:nvSpPr>
        <p:spPr bwMode="auto">
          <a:xfrm>
            <a:off x="406400" y="228600"/>
            <a:ext cx="8204200" cy="6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2051" name="Rectangle 3"/>
          <p:cNvSpPr>
            <a:spLocks noGrp="1" noChangeArrowheads="1"/>
          </p:cNvSpPr>
          <p:nvPr>
            <p:ph type="body" idx="1"/>
          </p:nvPr>
        </p:nvSpPr>
        <p:spPr bwMode="auto">
          <a:xfrm>
            <a:off x="425450" y="1071564"/>
            <a:ext cx="8178800" cy="502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panose="020B0604020202020204" pitchFamily="34" charset="0"/>
                <a:ea typeface="新細明體" panose="02020500000000000000" pitchFamily="18" charset="-12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1"/>
                </a:solidFill>
                <a:latin typeface="Arial" panose="020B0604020202020204" pitchFamily="34" charset="0"/>
                <a:ea typeface="新細明體" panose="02020500000000000000" pitchFamily="18" charset="-120"/>
              </a:defRPr>
            </a:lvl1pPr>
          </a:lstStyle>
          <a:p>
            <a:fld id="{26500C80-D886-4696-8F1E-49A6AD6AAAEC}"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a:ext uri="{91240B29-F687-4F45-9708-019B960494DF}">
              <a14:hiddenLine xmlns:a14="http://schemas.microsoft.com/office/drawing/2010/main" w="1587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5C005C"/>
                  </a:outerShdw>
                </a:effectLst>
              </a14:hiddenEffects>
            </a:ext>
          </a:extLst>
        </p:spPr>
        <p:txBody>
          <a:bodyPr wrap="none" anchor="ctr"/>
          <a:lstStyle/>
          <a:p>
            <a:pPr eaLnBrk="1" hangingPunct="1">
              <a:defRPr/>
            </a:pPr>
            <a:endParaRPr kumimoji="1" lang="zh-TW" altLang="en-US">
              <a:latin typeface="Calibri" pitchFamily="34" charset="0"/>
              <a:ea typeface="新細明體" pitchFamily="18" charset="-120"/>
            </a:endParaRPr>
          </a:p>
        </p:txBody>
      </p:sp>
      <p:pic>
        <p:nvPicPr>
          <p:cNvPr id="2060" name="Picture 14" descr="清大書法字 "/>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eaLnBrk="1" hangingPunct="1">
              <a:defRPr/>
            </a:pPr>
            <a:r>
              <a:rPr kumimoji="1" lang="en-US" altLang="zh-TW" sz="1400">
                <a:solidFill>
                  <a:schemeClr val="bg1"/>
                </a:solidFill>
                <a:latin typeface="Arial" pitchFamily="34" charset="0"/>
                <a:ea typeface="新細明體" pitchFamily="18" charset="-120"/>
              </a:rPr>
              <a:t>National Tsing Hua University</a:t>
            </a:r>
          </a:p>
        </p:txBody>
      </p:sp>
      <p:pic>
        <p:nvPicPr>
          <p:cNvPr id="2062" name="Picture 13" descr="清大LOGO(圓)"/>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6" name="Rectangle 10"/>
          <p:cNvSpPr>
            <a:spLocks noGrp="1" noChangeArrowheads="1"/>
          </p:cNvSpPr>
          <p:nvPr>
            <p:ph type="ctrTitle"/>
          </p:nvPr>
        </p:nvSpPr>
        <p:spPr/>
        <p:txBody>
          <a:bodyPr/>
          <a:lstStyle/>
          <a:p>
            <a:r>
              <a:rPr lang="en-US" altLang="zh-TW" sz="3200" b="0" dirty="0">
                <a:solidFill>
                  <a:schemeClr val="accent1"/>
                </a:solidFill>
                <a:latin typeface="+mn-lt"/>
              </a:rPr>
              <a:t>CS4101 Introduction to Embedded Systems</a:t>
            </a:r>
            <a:br>
              <a:rPr lang="zh-TW" altLang="en-US" dirty="0">
                <a:latin typeface="+mn-lt"/>
              </a:rPr>
            </a:br>
            <a:br>
              <a:rPr lang="zh-TW" altLang="en-US" dirty="0"/>
            </a:br>
            <a:r>
              <a:rPr lang="en-US" altLang="zh-TW" dirty="0">
                <a:solidFill>
                  <a:srgbClr val="0000FF"/>
                </a:solidFill>
              </a:rPr>
              <a:t>Lab 7: Arduino Basics</a:t>
            </a:r>
          </a:p>
        </p:txBody>
      </p:sp>
      <p:sp>
        <p:nvSpPr>
          <p:cNvPr id="510987" name="Rectangle 11"/>
          <p:cNvSpPr>
            <a:spLocks noGrp="1" noChangeArrowheads="1"/>
          </p:cNvSpPr>
          <p:nvPr>
            <p:ph type="subTitle" idx="1"/>
          </p:nvPr>
        </p:nvSpPr>
        <p:spPr/>
        <p:txBody>
          <a:bodyPr/>
          <a:lstStyle/>
          <a:p>
            <a:r>
              <a:rPr lang="en-US" altLang="zh-TW" sz="2800"/>
              <a:t>Prof. Chung-Ta King</a:t>
            </a:r>
          </a:p>
          <a:p>
            <a:r>
              <a:rPr lang="en-US" altLang="zh-TW" sz="2400"/>
              <a:t>Department of Computer Science</a:t>
            </a:r>
          </a:p>
          <a:p>
            <a:r>
              <a:rPr lang="en-US" altLang="zh-TW" sz="2400"/>
              <a:t>National Tsing Hua University, Taiwan</a:t>
            </a:r>
            <a:endParaRPr lang="zh-TW"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pPr lvl="1"/>
            <a:r>
              <a:rPr lang="en-US" altLang="zh-TW"/>
              <a:t>Random Number Generator </a:t>
            </a:r>
            <a:endParaRPr lang="en-US" altLang="zh-TW" dirty="0"/>
          </a:p>
        </p:txBody>
      </p:sp>
      <p:sp>
        <p:nvSpPr>
          <p:cNvPr id="6" name="投影片編號版面配置區 5"/>
          <p:cNvSpPr>
            <a:spLocks noGrp="1"/>
          </p:cNvSpPr>
          <p:nvPr>
            <p:ph type="sldNum" sz="quarter" idx="11"/>
          </p:nvPr>
        </p:nvSpPr>
        <p:spPr/>
        <p:txBody>
          <a:bodyPr/>
          <a:lstStyle/>
          <a:p>
            <a:fld id="{EAD4F8DA-99A1-4CF9-A981-2621FECEC23E}" type="slidenum">
              <a:rPr lang="zh-TW" altLang="en-US" smtClean="0"/>
              <a:pPr/>
              <a:t>9</a:t>
            </a:fld>
            <a:endParaRPr lang="zh-TW" altLang="zh-TW"/>
          </a:p>
        </p:txBody>
      </p:sp>
      <p:sp>
        <p:nvSpPr>
          <p:cNvPr id="7" name="Rectangle 2"/>
          <p:cNvSpPr>
            <a:spLocks/>
          </p:cNvSpPr>
          <p:nvPr/>
        </p:nvSpPr>
        <p:spPr bwMode="auto">
          <a:xfrm>
            <a:off x="539552" y="4741864"/>
            <a:ext cx="8096448" cy="1279424"/>
          </a:xfrm>
          <a:prstGeom prst="rect">
            <a:avLst/>
          </a:prstGeom>
          <a:solidFill>
            <a:schemeClr val="accent3">
              <a:lumMod val="95000"/>
            </a:schemeClr>
          </a:solidFill>
          <a:ln>
            <a:solidFill>
              <a:schemeClr val="tx1"/>
            </a:solidFill>
          </a:ln>
          <a:extLs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36000" tIns="36000" rIns="36000" bIns="36000"/>
          <a:ls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5pPr>
            <a:lvl6pPr marL="22860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6pPr>
            <a:lvl7pPr marL="27432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7pPr>
            <a:lvl8pPr marL="32004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8pPr>
            <a:lvl9pPr marL="36576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9pPr>
          </a:lstStyle>
          <a:p>
            <a:r>
              <a:rPr lang="en-US" altLang="zh-TW" sz="2000" b="1" dirty="0">
                <a:latin typeface="Courier New" panose="02070309020205020404" pitchFamily="49" charset="0"/>
                <a:cs typeface="Courier New" panose="02070309020205020404" pitchFamily="49" charset="0"/>
              </a:rPr>
              <a:t>void loop() {</a:t>
            </a:r>
          </a:p>
          <a:p>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delayTime</a:t>
            </a:r>
            <a:r>
              <a:rPr lang="en-US" altLang="zh-TW" sz="2000" b="1" dirty="0">
                <a:latin typeface="Courier New" panose="02070309020205020404" pitchFamily="49" charset="0"/>
                <a:cs typeface="Courier New" panose="02070309020205020404" pitchFamily="49" charset="0"/>
              </a:rPr>
              <a:t> = random(5, 10);</a:t>
            </a:r>
          </a:p>
          <a:p>
            <a:r>
              <a:rPr lang="en-US" altLang="zh-TW" sz="2000" b="1" dirty="0">
                <a:latin typeface="Courier New" panose="02070309020205020404" pitchFamily="49" charset="0"/>
                <a:cs typeface="Courier New" panose="02070309020205020404" pitchFamily="49" charset="0"/>
              </a:rPr>
              <a:t>  // your code</a:t>
            </a:r>
          </a:p>
          <a:p>
            <a:r>
              <a:rPr lang="en-US" altLang="zh-TW" sz="2000" b="1" dirty="0">
                <a:latin typeface="Courier New" panose="02070309020205020404" pitchFamily="49" charset="0"/>
                <a:cs typeface="Courier New" panose="02070309020205020404" pitchFamily="49" charset="0"/>
              </a:rPr>
              <a:t>}</a:t>
            </a:r>
          </a:p>
        </p:txBody>
      </p:sp>
      <p:sp>
        <p:nvSpPr>
          <p:cNvPr id="10" name="內容版面配置區 2"/>
          <p:cNvSpPr txBox="1">
            <a:spLocks/>
          </p:cNvSpPr>
          <p:nvPr/>
        </p:nvSpPr>
        <p:spPr>
          <a:xfrm>
            <a:off x="425450" y="1071564"/>
            <a:ext cx="8178800" cy="5021262"/>
          </a:xfrm>
          <a:prstGeom prst="rect">
            <a:avLst/>
          </a:prstGeom>
        </p:spPr>
        <p:txBody>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random():</a:t>
            </a:r>
          </a:p>
          <a:p>
            <a:pPr lvl="1"/>
            <a:r>
              <a:rPr lang="en-US" altLang="zh-TW" dirty="0"/>
              <a:t>Syntax</a:t>
            </a:r>
          </a:p>
          <a:p>
            <a:pPr lvl="2"/>
            <a:r>
              <a:rPr lang="en-US" altLang="zh-TW" dirty="0"/>
              <a:t>random(max)</a:t>
            </a:r>
          </a:p>
          <a:p>
            <a:pPr lvl="2"/>
            <a:r>
              <a:rPr lang="en-US" altLang="zh-TW" dirty="0"/>
              <a:t>random(min, max)</a:t>
            </a:r>
          </a:p>
          <a:p>
            <a:pPr lvl="1"/>
            <a:r>
              <a:rPr lang="en-US" altLang="zh-TW" dirty="0"/>
              <a:t>Parameters</a:t>
            </a:r>
          </a:p>
          <a:p>
            <a:pPr lvl="2"/>
            <a:r>
              <a:rPr lang="en-US" altLang="zh-TW" dirty="0"/>
              <a:t>min - lower bound of the random value, inclusive </a:t>
            </a:r>
            <a:r>
              <a:rPr lang="en-US" altLang="zh-TW" i="1" dirty="0"/>
              <a:t>(optional)</a:t>
            </a:r>
          </a:p>
          <a:p>
            <a:pPr lvl="2"/>
            <a:r>
              <a:rPr lang="en-US" altLang="zh-TW" dirty="0"/>
              <a:t>max - upper bound of the random value, exclusive</a:t>
            </a:r>
          </a:p>
          <a:p>
            <a:pPr lvl="1"/>
            <a:r>
              <a:rPr lang="en-US" altLang="zh-TW" dirty="0"/>
              <a:t>Returns</a:t>
            </a:r>
          </a:p>
          <a:p>
            <a:pPr lvl="2"/>
            <a:r>
              <a:rPr lang="en-US" altLang="zh-TW" dirty="0"/>
              <a:t>a random number between min and </a:t>
            </a:r>
            <a:r>
              <a:rPr lang="en-US" altLang="zh-TW" dirty="0">
                <a:solidFill>
                  <a:srgbClr val="FF0000"/>
                </a:solidFill>
              </a:rPr>
              <a:t>max-1</a:t>
            </a:r>
            <a:r>
              <a:rPr lang="en-US" altLang="zh-TW" dirty="0"/>
              <a:t> (</a:t>
            </a:r>
            <a:r>
              <a:rPr lang="en-US" altLang="zh-TW" i="1" dirty="0"/>
              <a:t>long</a:t>
            </a:r>
            <a:r>
              <a:rPr lang="en-US" altLang="zh-TW" dirty="0"/>
              <a:t>)</a:t>
            </a:r>
          </a:p>
        </p:txBody>
      </p:sp>
    </p:spTree>
    <p:extLst>
      <p:ext uri="{BB962C8B-B14F-4D97-AF65-F5344CB8AC3E}">
        <p14:creationId xmlns:p14="http://schemas.microsoft.com/office/powerpoint/2010/main" val="251525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p:txBody>
          <a:bodyPr/>
          <a:lstStyle/>
          <a:p>
            <a:r>
              <a:rPr lang="en-US" altLang="zh-TW"/>
              <a:t>Lab 7</a:t>
            </a:r>
            <a:endParaRPr lang="zh-TW" altLang="en-US" dirty="0"/>
          </a:p>
        </p:txBody>
      </p:sp>
      <p:sp>
        <p:nvSpPr>
          <p:cNvPr id="6" name="內容版面配置區 2"/>
          <p:cNvSpPr>
            <a:spLocks noGrp="1"/>
          </p:cNvSpPr>
          <p:nvPr>
            <p:ph idx="1"/>
          </p:nvPr>
        </p:nvSpPr>
        <p:spPr/>
        <p:txBody>
          <a:bodyPr/>
          <a:lstStyle/>
          <a:p>
            <a:r>
              <a:rPr lang="en-US" altLang="zh-TW" b="1" dirty="0"/>
              <a:t>Basic 1: (60%)</a:t>
            </a:r>
          </a:p>
          <a:p>
            <a:pPr lvl="1"/>
            <a:r>
              <a:rPr lang="en-US" altLang="zh-TW" dirty="0"/>
              <a:t>Connect 3 buttons to 3 LEDs (red, blue, and green).</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p:txBody>
      </p:sp>
      <p:sp>
        <p:nvSpPr>
          <p:cNvPr id="4" name="投影片編號版面配置區 3"/>
          <p:cNvSpPr>
            <a:spLocks noGrp="1"/>
          </p:cNvSpPr>
          <p:nvPr>
            <p:ph type="sldNum" sz="quarter" idx="11"/>
          </p:nvPr>
        </p:nvSpPr>
        <p:spPr/>
        <p:txBody>
          <a:bodyPr/>
          <a:lstStyle/>
          <a:p>
            <a:fld id="{75EAD3E7-B039-4A93-AACD-1369AB5C0DA9}" type="slidenum">
              <a:rPr lang="zh-TW" altLang="en-US" smtClean="0"/>
              <a:pPr/>
              <a:t>10</a:t>
            </a:fld>
            <a:endParaRPr lang="zh-TW" altLang="zh-TW"/>
          </a:p>
        </p:txBody>
      </p:sp>
      <p:pic>
        <p:nvPicPr>
          <p:cNvPr id="8" name="圖片 7">
            <a:extLst>
              <a:ext uri="{FF2B5EF4-FFF2-40B4-BE49-F238E27FC236}">
                <a16:creationId xmlns:a16="http://schemas.microsoft.com/office/drawing/2014/main" id="{AB9B9987-762F-4F5B-9EC9-7E0BF948E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5" y="1988840"/>
            <a:ext cx="6469449" cy="4032448"/>
          </a:xfrm>
          <a:prstGeom prst="rect">
            <a:avLst/>
          </a:prstGeom>
        </p:spPr>
      </p:pic>
      <p:sp>
        <p:nvSpPr>
          <p:cNvPr id="9" name="文字方塊 8">
            <a:extLst>
              <a:ext uri="{FF2B5EF4-FFF2-40B4-BE49-F238E27FC236}">
                <a16:creationId xmlns:a16="http://schemas.microsoft.com/office/drawing/2014/main" id="{CA4DF480-425E-4C3F-8C73-94AE62C651DE}"/>
              </a:ext>
            </a:extLst>
          </p:cNvPr>
          <p:cNvSpPr txBox="1"/>
          <p:nvPr/>
        </p:nvSpPr>
        <p:spPr>
          <a:xfrm>
            <a:off x="4944337" y="4365104"/>
            <a:ext cx="3659913" cy="1077218"/>
          </a:xfrm>
          <a:prstGeom prst="rect">
            <a:avLst/>
          </a:prstGeom>
          <a:solidFill>
            <a:schemeClr val="accent2">
              <a:lumMod val="40000"/>
              <a:lumOff val="60000"/>
            </a:schemeClr>
          </a:solidFill>
          <a:ln>
            <a:solidFill>
              <a:srgbClr val="0000FF"/>
            </a:solidFill>
          </a:ln>
        </p:spPr>
        <p:txBody>
          <a:bodyPr wrap="none" rtlCol="0">
            <a:spAutoFit/>
          </a:bodyPr>
          <a:lstStyle/>
          <a:p>
            <a:r>
              <a:rPr lang="en-US" altLang="zh-TW" dirty="0">
                <a:latin typeface="+mn-lt"/>
              </a:rPr>
              <a:t>Resistor suggestion:</a:t>
            </a:r>
          </a:p>
          <a:p>
            <a:pPr marL="342900" indent="-342900">
              <a:buFont typeface="Arial" panose="020B0604020202020204" pitchFamily="34" charset="0"/>
              <a:buChar char="•"/>
            </a:pPr>
            <a:r>
              <a:rPr lang="en-US" altLang="zh-TW" sz="2000" dirty="0">
                <a:latin typeface="+mn-lt"/>
              </a:rPr>
              <a:t>For LED: 220 ohm in series</a:t>
            </a:r>
          </a:p>
          <a:p>
            <a:pPr marL="342900" indent="-342900">
              <a:buFont typeface="Arial" panose="020B0604020202020204" pitchFamily="34" charset="0"/>
              <a:buChar char="•"/>
            </a:pPr>
            <a:r>
              <a:rPr lang="en-US" altLang="zh-TW" sz="2000" dirty="0">
                <a:latin typeface="+mn-lt"/>
              </a:rPr>
              <a:t>For button: 10K ohm</a:t>
            </a:r>
            <a:r>
              <a:rPr lang="zh-TW" altLang="en-US" sz="2000" dirty="0">
                <a:latin typeface="+mn-lt"/>
              </a:rPr>
              <a:t> </a:t>
            </a:r>
            <a:r>
              <a:rPr lang="en-US" altLang="zh-TW" sz="2000" dirty="0">
                <a:latin typeface="+mn-lt"/>
              </a:rPr>
              <a:t>in series </a:t>
            </a:r>
          </a:p>
        </p:txBody>
      </p:sp>
    </p:spTree>
    <p:extLst>
      <p:ext uri="{BB962C8B-B14F-4D97-AF65-F5344CB8AC3E}">
        <p14:creationId xmlns:p14="http://schemas.microsoft.com/office/powerpoint/2010/main" val="137074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p:txBody>
          <a:bodyPr/>
          <a:lstStyle/>
          <a:p>
            <a:r>
              <a:rPr lang="en-US" altLang="zh-TW"/>
              <a:t>Lab 7</a:t>
            </a:r>
            <a:endParaRPr lang="zh-TW" altLang="en-US" dirty="0"/>
          </a:p>
        </p:txBody>
      </p:sp>
      <p:sp>
        <p:nvSpPr>
          <p:cNvPr id="6" name="內容版面配置區 2"/>
          <p:cNvSpPr>
            <a:spLocks noGrp="1"/>
          </p:cNvSpPr>
          <p:nvPr>
            <p:ph idx="1"/>
          </p:nvPr>
        </p:nvSpPr>
        <p:spPr/>
        <p:txBody>
          <a:bodyPr/>
          <a:lstStyle/>
          <a:p>
            <a:r>
              <a:rPr lang="en-US" altLang="zh-TW" b="1" dirty="0"/>
              <a:t>Basic 1: (cont.)</a:t>
            </a:r>
          </a:p>
          <a:p>
            <a:pPr lvl="1"/>
            <a:r>
              <a:rPr lang="en-US" altLang="zh-TW" dirty="0"/>
              <a:t>When a button is pressed, turn on the corresponding LED and measure the pressed time, </a:t>
            </a:r>
            <a:r>
              <a:rPr lang="en-US" altLang="zh-TW" dirty="0">
                <a:solidFill>
                  <a:srgbClr val="FF0000"/>
                </a:solidFill>
              </a:rPr>
              <a:t>regardless of the state of the LED before the button is pressed</a:t>
            </a:r>
            <a:r>
              <a:rPr lang="en-US" altLang="zh-TW" dirty="0"/>
              <a:t>. </a:t>
            </a:r>
          </a:p>
          <a:p>
            <a:pPr lvl="1"/>
            <a:r>
              <a:rPr lang="en-US" altLang="zh-TW" dirty="0"/>
              <a:t>As soon as the button is released, show the pressed time on the PC and flash the corresponding LED at 1Hz (on 0.5 sec and off 0.5 sec) for the same amount of time.</a:t>
            </a:r>
          </a:p>
          <a:p>
            <a:pPr lvl="1"/>
            <a:r>
              <a:rPr lang="en-US" altLang="zh-TW" dirty="0"/>
              <a:t>You must handle the following cases correctly:</a:t>
            </a:r>
          </a:p>
          <a:p>
            <a:pPr lvl="2"/>
            <a:r>
              <a:rPr lang="en-US" altLang="zh-TW" dirty="0"/>
              <a:t>Button debounce</a:t>
            </a:r>
          </a:p>
          <a:p>
            <a:pPr lvl="2"/>
            <a:r>
              <a:rPr lang="en-US" altLang="zh-TW" dirty="0"/>
              <a:t>Two or more buttons are pressed (may not simultaneously)</a:t>
            </a:r>
          </a:p>
          <a:p>
            <a:pPr lvl="2"/>
            <a:r>
              <a:rPr lang="en-US" altLang="zh-TW" dirty="0"/>
              <a:t>When an LED is flashing in responding to the previous button-press and the button is pressed again </a:t>
            </a:r>
          </a:p>
        </p:txBody>
      </p:sp>
      <p:sp>
        <p:nvSpPr>
          <p:cNvPr id="4" name="投影片編號版面配置區 3"/>
          <p:cNvSpPr>
            <a:spLocks noGrp="1"/>
          </p:cNvSpPr>
          <p:nvPr>
            <p:ph type="sldNum" sz="quarter" idx="11"/>
          </p:nvPr>
        </p:nvSpPr>
        <p:spPr/>
        <p:txBody>
          <a:bodyPr/>
          <a:lstStyle/>
          <a:p>
            <a:fld id="{75EAD3E7-B039-4A93-AACD-1369AB5C0DA9}" type="slidenum">
              <a:rPr lang="zh-TW" altLang="en-US" smtClean="0"/>
              <a:pPr/>
              <a:t>11</a:t>
            </a:fld>
            <a:endParaRPr lang="zh-TW" altLang="zh-TW"/>
          </a:p>
        </p:txBody>
      </p:sp>
    </p:spTree>
    <p:extLst>
      <p:ext uri="{BB962C8B-B14F-4D97-AF65-F5344CB8AC3E}">
        <p14:creationId xmlns:p14="http://schemas.microsoft.com/office/powerpoint/2010/main" val="88747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p:txBody>
          <a:bodyPr/>
          <a:lstStyle/>
          <a:p>
            <a:r>
              <a:rPr lang="en-US" altLang="zh-TW"/>
              <a:t>Lab 7</a:t>
            </a:r>
            <a:endParaRPr lang="zh-TW" altLang="en-US" dirty="0"/>
          </a:p>
        </p:txBody>
      </p:sp>
      <p:sp>
        <p:nvSpPr>
          <p:cNvPr id="6" name="內容版面配置區 2"/>
          <p:cNvSpPr>
            <a:spLocks noGrp="1"/>
          </p:cNvSpPr>
          <p:nvPr>
            <p:ph idx="1"/>
          </p:nvPr>
        </p:nvSpPr>
        <p:spPr/>
        <p:txBody>
          <a:bodyPr/>
          <a:lstStyle/>
          <a:p>
            <a:r>
              <a:rPr lang="en-US" altLang="zh-TW" b="1" dirty="0"/>
              <a:t>Basic 1: (cont.)</a:t>
            </a:r>
          </a:p>
          <a:p>
            <a:pPr lvl="1"/>
            <a:r>
              <a:rPr lang="en-US" altLang="zh-TW" dirty="0"/>
              <a:t>Sample output on the PC:</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p:txBody>
      </p:sp>
      <p:sp>
        <p:nvSpPr>
          <p:cNvPr id="4" name="投影片編號版面配置區 3"/>
          <p:cNvSpPr>
            <a:spLocks noGrp="1"/>
          </p:cNvSpPr>
          <p:nvPr>
            <p:ph type="sldNum" sz="quarter" idx="11"/>
          </p:nvPr>
        </p:nvSpPr>
        <p:spPr/>
        <p:txBody>
          <a:bodyPr/>
          <a:lstStyle/>
          <a:p>
            <a:fld id="{75EAD3E7-B039-4A93-AACD-1369AB5C0DA9}" type="slidenum">
              <a:rPr lang="zh-TW" altLang="en-US" smtClean="0"/>
              <a:pPr/>
              <a:t>12</a:t>
            </a:fld>
            <a:endParaRPr lang="zh-TW" altLang="zh-TW"/>
          </a:p>
        </p:txBody>
      </p:sp>
      <p:pic>
        <p:nvPicPr>
          <p:cNvPr id="7" name="圖片 6">
            <a:extLst>
              <a:ext uri="{FF2B5EF4-FFF2-40B4-BE49-F238E27FC236}">
                <a16:creationId xmlns:a16="http://schemas.microsoft.com/office/drawing/2014/main" id="{BC99F980-D4CB-496C-B579-8F94C6BF2EBE}"/>
              </a:ext>
            </a:extLst>
          </p:cNvPr>
          <p:cNvPicPr>
            <a:picLocks noChangeAspect="1"/>
          </p:cNvPicPr>
          <p:nvPr/>
        </p:nvPicPr>
        <p:blipFill>
          <a:blip r:embed="rId2"/>
          <a:stretch>
            <a:fillRect/>
          </a:stretch>
        </p:blipFill>
        <p:spPr>
          <a:xfrm>
            <a:off x="955675" y="2060848"/>
            <a:ext cx="7648575" cy="1724025"/>
          </a:xfrm>
          <a:prstGeom prst="rect">
            <a:avLst/>
          </a:prstGeom>
        </p:spPr>
      </p:pic>
    </p:spTree>
    <p:extLst>
      <p:ext uri="{BB962C8B-B14F-4D97-AF65-F5344CB8AC3E}">
        <p14:creationId xmlns:p14="http://schemas.microsoft.com/office/powerpoint/2010/main" val="21266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p:txBody>
          <a:bodyPr/>
          <a:lstStyle/>
          <a:p>
            <a:r>
              <a:rPr lang="en-US" altLang="zh-TW"/>
              <a:t>Lab 7</a:t>
            </a:r>
            <a:endParaRPr lang="zh-TW" altLang="en-US" dirty="0"/>
          </a:p>
        </p:txBody>
      </p:sp>
      <p:sp>
        <p:nvSpPr>
          <p:cNvPr id="6" name="內容版面配置區 2"/>
          <p:cNvSpPr>
            <a:spLocks noGrp="1"/>
          </p:cNvSpPr>
          <p:nvPr>
            <p:ph idx="1"/>
          </p:nvPr>
        </p:nvSpPr>
        <p:spPr/>
        <p:txBody>
          <a:bodyPr/>
          <a:lstStyle/>
          <a:p>
            <a:r>
              <a:rPr lang="en-US" altLang="zh-TW" b="1" dirty="0"/>
              <a:t>Basic 2: (15%)</a:t>
            </a:r>
          </a:p>
          <a:p>
            <a:pPr lvl="1"/>
            <a:r>
              <a:rPr lang="en-US" altLang="zh-TW" dirty="0"/>
              <a:t>List all possible </a:t>
            </a:r>
            <a:r>
              <a:rPr lang="en-US" altLang="zh-TW" dirty="0">
                <a:solidFill>
                  <a:srgbClr val="FF0000"/>
                </a:solidFill>
              </a:rPr>
              <a:t>states</a:t>
            </a:r>
            <a:r>
              <a:rPr lang="en-US" altLang="zh-TW" dirty="0"/>
              <a:t> and their </a:t>
            </a:r>
            <a:r>
              <a:rPr lang="en-US" altLang="zh-TW" dirty="0">
                <a:solidFill>
                  <a:srgbClr val="FF0000"/>
                </a:solidFill>
              </a:rPr>
              <a:t>transitions</a:t>
            </a:r>
            <a:r>
              <a:rPr lang="en-US" altLang="zh-TW" dirty="0"/>
              <a:t> on a separate sheet of paper.</a:t>
            </a:r>
          </a:p>
          <a:p>
            <a:pPr lvl="1"/>
            <a:endParaRPr lang="en-US" altLang="zh-TW" dirty="0"/>
          </a:p>
          <a:p>
            <a:pPr lvl="1"/>
            <a:endParaRPr lang="en-US" altLang="zh-TW" dirty="0"/>
          </a:p>
          <a:p>
            <a:pPr lvl="1"/>
            <a:endParaRPr lang="en-US" altLang="zh-TW" dirty="0"/>
          </a:p>
          <a:p>
            <a:r>
              <a:rPr lang="en-US" altLang="zh-TW" b="1" dirty="0"/>
              <a:t>Basic 3: (25%)</a:t>
            </a:r>
          </a:p>
          <a:p>
            <a:pPr lvl="1"/>
            <a:r>
              <a:rPr lang="en-US" altLang="zh-TW" dirty="0"/>
              <a:t>Control all timers by setting the timer registers instead of calling Arduino library functions, such as delay().</a:t>
            </a:r>
          </a:p>
        </p:txBody>
      </p:sp>
      <p:sp>
        <p:nvSpPr>
          <p:cNvPr id="4" name="投影片編號版面配置區 3"/>
          <p:cNvSpPr>
            <a:spLocks noGrp="1"/>
          </p:cNvSpPr>
          <p:nvPr>
            <p:ph type="sldNum" sz="quarter" idx="11"/>
          </p:nvPr>
        </p:nvSpPr>
        <p:spPr/>
        <p:txBody>
          <a:bodyPr/>
          <a:lstStyle/>
          <a:p>
            <a:fld id="{75EAD3E7-B039-4A93-AACD-1369AB5C0DA9}" type="slidenum">
              <a:rPr lang="zh-TW" altLang="en-US" smtClean="0"/>
              <a:pPr/>
              <a:t>13</a:t>
            </a:fld>
            <a:endParaRPr lang="zh-TW" altLang="zh-TW"/>
          </a:p>
        </p:txBody>
      </p:sp>
    </p:spTree>
    <p:extLst>
      <p:ext uri="{BB962C8B-B14F-4D97-AF65-F5344CB8AC3E}">
        <p14:creationId xmlns:p14="http://schemas.microsoft.com/office/powerpoint/2010/main" val="213271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In this lab, we will learn basics of Arduino</a:t>
            </a:r>
          </a:p>
          <a:p>
            <a:r>
              <a:rPr lang="en-US" altLang="zh-TW" dirty="0"/>
              <a:t>GPIO</a:t>
            </a:r>
          </a:p>
          <a:p>
            <a:r>
              <a:rPr lang="en-US" altLang="zh-TW" dirty="0"/>
              <a:t>Interrupt and timers</a:t>
            </a:r>
          </a:p>
          <a:p>
            <a:r>
              <a:rPr lang="en-US" altLang="zh-TW" dirty="0"/>
              <a:t>Serial communication to/from PC</a:t>
            </a:r>
          </a:p>
          <a:p>
            <a:r>
              <a:rPr lang="en-US" altLang="zh-TW" dirty="0"/>
              <a:t>Pushbutton bounce problem</a:t>
            </a:r>
          </a:p>
          <a:p>
            <a:r>
              <a:rPr lang="en-US" altLang="zh-TW" dirty="0"/>
              <a:t>Random number</a:t>
            </a:r>
          </a:p>
          <a:p>
            <a:endParaRPr lang="en-US" altLang="zh-TW" dirty="0"/>
          </a:p>
          <a:p>
            <a:pPr marL="0" indent="0">
              <a:buNone/>
            </a:pPr>
            <a:r>
              <a:rPr lang="en-US" altLang="zh-TW" dirty="0"/>
              <a:t>You can reference GPIO</a:t>
            </a:r>
            <a:r>
              <a:rPr lang="zh-TW" altLang="en-US" dirty="0"/>
              <a:t>、</a:t>
            </a:r>
            <a:r>
              <a:rPr lang="en-US" altLang="zh-TW" dirty="0"/>
              <a:t>interrupt and timers in</a:t>
            </a:r>
          </a:p>
          <a:p>
            <a:pPr marL="0" indent="0">
              <a:buNone/>
            </a:pPr>
            <a:r>
              <a:rPr lang="en-US" altLang="zh-TW" dirty="0"/>
              <a:t>Lecture 09</a:t>
            </a:r>
          </a:p>
          <a:p>
            <a:pPr marL="0" indent="0">
              <a:buNone/>
            </a:pPr>
            <a:endParaRPr lang="zh-TW" altLang="en-US" dirty="0"/>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1</a:t>
            </a:fld>
            <a:endParaRPr lang="zh-TW" altLang="zh-TW"/>
          </a:p>
        </p:txBody>
      </p:sp>
    </p:spTree>
    <p:extLst>
      <p:ext uri="{BB962C8B-B14F-4D97-AF65-F5344CB8AC3E}">
        <p14:creationId xmlns:p14="http://schemas.microsoft.com/office/powerpoint/2010/main" val="220148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Serial Communication to/from PC</a:t>
            </a:r>
            <a:endParaRPr kumimoji="1" lang="zh-TW" altLang="en-US" dirty="0"/>
          </a:p>
        </p:txBody>
      </p:sp>
      <p:sp>
        <p:nvSpPr>
          <p:cNvPr id="3" name="內容版面配置區 2"/>
          <p:cNvSpPr>
            <a:spLocks noGrp="1"/>
          </p:cNvSpPr>
          <p:nvPr>
            <p:ph idx="1"/>
          </p:nvPr>
        </p:nvSpPr>
        <p:spPr/>
        <p:txBody>
          <a:bodyPr/>
          <a:lstStyle/>
          <a:p>
            <a:r>
              <a:rPr kumimoji="1" lang="en-US" altLang="zh-TW" dirty="0"/>
              <a:t>Serial communication</a:t>
            </a:r>
          </a:p>
          <a:p>
            <a:pPr lvl="1"/>
            <a:r>
              <a:rPr lang="en-US" altLang="zh-TW" dirty="0"/>
              <a:t>The Arduino IDE has a feature called “</a:t>
            </a:r>
            <a:r>
              <a:rPr lang="en-US" altLang="zh-TW" dirty="0">
                <a:solidFill>
                  <a:srgbClr val="FF0000"/>
                </a:solidFill>
              </a:rPr>
              <a:t>Serial Monitor</a:t>
            </a:r>
            <a:r>
              <a:rPr lang="en-US" altLang="zh-TW" dirty="0"/>
              <a:t>”, which is a separate pop-up window that acts as a terminal to communicate with the Arduino UNO by receiving and sending serial data</a:t>
            </a:r>
          </a:p>
          <a:p>
            <a:pPr lvl="1"/>
            <a:r>
              <a:rPr lang="en-US" altLang="zh-TW" dirty="0"/>
              <a:t>Arduino’s serial library supports serial communication </a:t>
            </a:r>
          </a:p>
          <a:p>
            <a:pPr lvl="2"/>
            <a:r>
              <a:rPr lang="en-US" altLang="zh-TW" dirty="0" err="1"/>
              <a:t>Serial.begin</a:t>
            </a:r>
            <a:r>
              <a:rPr lang="en-US" altLang="zh-TW" dirty="0"/>
              <a:t>() - start</a:t>
            </a:r>
            <a:r>
              <a:rPr lang="zh-TW" altLang="en-US" dirty="0"/>
              <a:t> </a:t>
            </a:r>
            <a:r>
              <a:rPr lang="en-US" altLang="zh-TW" dirty="0"/>
              <a:t>serial port and set baud rate</a:t>
            </a:r>
          </a:p>
          <a:p>
            <a:pPr lvl="2"/>
            <a:r>
              <a:rPr lang="en-US" altLang="zh-TW" dirty="0" err="1"/>
              <a:t>Serial.println</a:t>
            </a:r>
            <a:r>
              <a:rPr lang="en-US" altLang="zh-TW" dirty="0"/>
              <a:t>() - transmit the data to PC</a:t>
            </a:r>
            <a:endParaRPr lang="zh-TW" altLang="en-US" dirty="0"/>
          </a:p>
          <a:p>
            <a:pPr lvl="2"/>
            <a:r>
              <a:rPr lang="en-US" altLang="zh-TW" dirty="0" err="1"/>
              <a:t>Serial.read</a:t>
            </a:r>
            <a:r>
              <a:rPr lang="en-US" altLang="zh-TW" dirty="0"/>
              <a:t>() - receive the data from PC</a:t>
            </a:r>
          </a:p>
          <a:p>
            <a:pPr lvl="1"/>
            <a:endParaRPr lang="zh-TW" altLang="en-US" dirty="0"/>
          </a:p>
          <a:p>
            <a:pPr lvl="2"/>
            <a:endParaRPr lang="en-US" altLang="zh-TW" dirty="0"/>
          </a:p>
          <a:p>
            <a:pPr lvl="1"/>
            <a:endParaRPr kumimoji="1" lang="zh-TW" altLang="en-US" dirty="0"/>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2</a:t>
            </a:fld>
            <a:endParaRPr lang="zh-TW" altLang="zh-TW"/>
          </a:p>
        </p:txBody>
      </p:sp>
    </p:spTree>
    <p:extLst>
      <p:ext uri="{BB962C8B-B14F-4D97-AF65-F5344CB8AC3E}">
        <p14:creationId xmlns:p14="http://schemas.microsoft.com/office/powerpoint/2010/main" val="304075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2"/>
          <a:stretch>
            <a:fillRect/>
          </a:stretch>
        </p:blipFill>
        <p:spPr>
          <a:xfrm>
            <a:off x="4552244" y="1772816"/>
            <a:ext cx="4392488" cy="4293180"/>
          </a:xfrm>
          <a:prstGeom prst="rect">
            <a:avLst/>
          </a:prstGeom>
        </p:spPr>
      </p:pic>
      <p:sp>
        <p:nvSpPr>
          <p:cNvPr id="4" name="投影片編號版面配置區 3"/>
          <p:cNvSpPr>
            <a:spLocks noGrp="1"/>
          </p:cNvSpPr>
          <p:nvPr>
            <p:ph type="sldNum" sz="quarter" idx="11"/>
          </p:nvPr>
        </p:nvSpPr>
        <p:spPr/>
        <p:txBody>
          <a:bodyPr/>
          <a:lstStyle/>
          <a:p>
            <a:fld id="{8E0E5158-C86D-4FBE-8AA1-8CB99B8A8A8C}" type="slidenum">
              <a:rPr lang="zh-TW" altLang="en-US" smtClean="0"/>
              <a:pPr/>
              <a:t>3</a:t>
            </a:fld>
            <a:endParaRPr lang="zh-TW" altLang="zh-TW"/>
          </a:p>
        </p:txBody>
      </p:sp>
      <p:cxnSp>
        <p:nvCxnSpPr>
          <p:cNvPr id="8" name="肘形接點 7"/>
          <p:cNvCxnSpPr/>
          <p:nvPr/>
        </p:nvCxnSpPr>
        <p:spPr bwMode="auto">
          <a:xfrm rot="16200000" flipH="1">
            <a:off x="3802209" y="1030439"/>
            <a:ext cx="1467574" cy="936104"/>
          </a:xfrm>
          <a:prstGeom prst="bentConnector3">
            <a:avLst>
              <a:gd name="adj1" fmla="val -519"/>
            </a:avLst>
          </a:prstGeom>
          <a:solidFill>
            <a:schemeClr val="accent1"/>
          </a:solidFill>
          <a:ln w="5715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圖片 6"/>
          <p:cNvPicPr>
            <a:picLocks noChangeAspect="1"/>
          </p:cNvPicPr>
          <p:nvPr/>
        </p:nvPicPr>
        <p:blipFill>
          <a:blip r:embed="rId3"/>
          <a:stretch>
            <a:fillRect/>
          </a:stretch>
        </p:blipFill>
        <p:spPr>
          <a:xfrm>
            <a:off x="35496" y="260648"/>
            <a:ext cx="4320480" cy="4869938"/>
          </a:xfrm>
          <a:prstGeom prst="rect">
            <a:avLst/>
          </a:prstGeom>
        </p:spPr>
      </p:pic>
      <p:sp>
        <p:nvSpPr>
          <p:cNvPr id="9" name="矩形 8"/>
          <p:cNvSpPr/>
          <p:nvPr/>
        </p:nvSpPr>
        <p:spPr bwMode="auto">
          <a:xfrm>
            <a:off x="3971309" y="584684"/>
            <a:ext cx="360040" cy="360040"/>
          </a:xfrm>
          <a:prstGeom prst="rect">
            <a:avLst/>
          </a:prstGeom>
          <a:noFill/>
          <a:ln w="571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2" name="矩形 11"/>
          <p:cNvSpPr/>
          <p:nvPr/>
        </p:nvSpPr>
        <p:spPr bwMode="auto">
          <a:xfrm>
            <a:off x="107504" y="2232278"/>
            <a:ext cx="1224136" cy="360040"/>
          </a:xfrm>
          <a:prstGeom prst="rect">
            <a:avLst/>
          </a:prstGeom>
          <a:noFill/>
          <a:ln w="571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3" name="矩形 12"/>
          <p:cNvSpPr/>
          <p:nvPr/>
        </p:nvSpPr>
        <p:spPr bwMode="auto">
          <a:xfrm>
            <a:off x="7164288" y="5734631"/>
            <a:ext cx="1224136" cy="360040"/>
          </a:xfrm>
          <a:prstGeom prst="rect">
            <a:avLst/>
          </a:prstGeom>
          <a:noFill/>
          <a:ln w="571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cxnSp>
        <p:nvCxnSpPr>
          <p:cNvPr id="33" name="直線接點 32"/>
          <p:cNvCxnSpPr>
            <a:stCxn id="12" idx="2"/>
          </p:cNvCxnSpPr>
          <p:nvPr/>
        </p:nvCxnSpPr>
        <p:spPr bwMode="auto">
          <a:xfrm>
            <a:off x="719572" y="2592318"/>
            <a:ext cx="0" cy="3322333"/>
          </a:xfrm>
          <a:prstGeom prst="line">
            <a:avLst/>
          </a:prstGeom>
          <a:solidFill>
            <a:schemeClr val="accent1"/>
          </a:solidFill>
          <a:ln w="762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單箭頭接點 34"/>
          <p:cNvCxnSpPr>
            <a:endCxn id="13" idx="1"/>
          </p:cNvCxnSpPr>
          <p:nvPr/>
        </p:nvCxnSpPr>
        <p:spPr bwMode="auto">
          <a:xfrm>
            <a:off x="683568" y="5914651"/>
            <a:ext cx="6480720" cy="0"/>
          </a:xfrm>
          <a:prstGeom prst="straightConnector1">
            <a:avLst/>
          </a:prstGeom>
          <a:solidFill>
            <a:schemeClr val="accent1"/>
          </a:solidFill>
          <a:ln w="762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文字方塊 50"/>
          <p:cNvSpPr txBox="1"/>
          <p:nvPr/>
        </p:nvSpPr>
        <p:spPr>
          <a:xfrm>
            <a:off x="1125244" y="5403941"/>
            <a:ext cx="4485652" cy="461665"/>
          </a:xfrm>
          <a:prstGeom prst="rect">
            <a:avLst/>
          </a:prstGeom>
          <a:noFill/>
        </p:spPr>
        <p:txBody>
          <a:bodyPr wrap="none" rtlCol="0">
            <a:spAutoFit/>
          </a:bodyPr>
          <a:lstStyle/>
          <a:p>
            <a:r>
              <a:rPr lang="en-US" altLang="zh-TW" dirty="0">
                <a:latin typeface="+mn-lt"/>
              </a:rPr>
              <a:t>2. Select the correspond baud rate</a:t>
            </a:r>
            <a:endParaRPr lang="zh-TW" altLang="en-US" dirty="0">
              <a:latin typeface="+mn-lt"/>
            </a:endParaRPr>
          </a:p>
        </p:txBody>
      </p:sp>
      <p:sp>
        <p:nvSpPr>
          <p:cNvPr id="52" name="文字方塊 51"/>
          <p:cNvSpPr txBox="1"/>
          <p:nvPr/>
        </p:nvSpPr>
        <p:spPr>
          <a:xfrm>
            <a:off x="5105720" y="1159807"/>
            <a:ext cx="2732030" cy="461665"/>
          </a:xfrm>
          <a:prstGeom prst="rect">
            <a:avLst/>
          </a:prstGeom>
          <a:noFill/>
        </p:spPr>
        <p:txBody>
          <a:bodyPr wrap="none" rtlCol="0">
            <a:spAutoFit/>
          </a:bodyPr>
          <a:lstStyle/>
          <a:p>
            <a:r>
              <a:rPr lang="en-US" altLang="zh-TW" dirty="0">
                <a:latin typeface="+mn-lt"/>
              </a:rPr>
              <a:t>1. Open the monitor</a:t>
            </a:r>
            <a:endParaRPr lang="zh-TW" altLang="en-US" dirty="0">
              <a:latin typeface="+mn-lt"/>
            </a:endParaRPr>
          </a:p>
        </p:txBody>
      </p:sp>
    </p:spTree>
    <p:extLst>
      <p:ext uri="{BB962C8B-B14F-4D97-AF65-F5344CB8AC3E}">
        <p14:creationId xmlns:p14="http://schemas.microsoft.com/office/powerpoint/2010/main" val="122681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Sample Code for Serial Communication</a:t>
            </a:r>
            <a:endParaRPr kumimoji="1" lang="zh-TW" altLang="en-US" dirty="0"/>
          </a:p>
        </p:txBody>
      </p:sp>
      <p:sp>
        <p:nvSpPr>
          <p:cNvPr id="5" name="內容版面配置區 4"/>
          <p:cNvSpPr>
            <a:spLocks noGrp="1"/>
          </p:cNvSpPr>
          <p:nvPr>
            <p:ph idx="1"/>
          </p:nvPr>
        </p:nvSpPr>
        <p:spPr/>
        <p:txBody>
          <a:bodyPr/>
          <a:lstStyle/>
          <a:p>
            <a:r>
              <a:rPr lang="en-US" altLang="zh-TW" dirty="0"/>
              <a:t>File </a:t>
            </a:r>
            <a:r>
              <a:rPr lang="en-US" altLang="zh-TW" dirty="0">
                <a:sym typeface="Wingdings" panose="05000000000000000000" pitchFamily="2" charset="2"/>
              </a:rPr>
              <a:t></a:t>
            </a:r>
            <a:r>
              <a:rPr lang="en-US" altLang="zh-TW" dirty="0"/>
              <a:t> Example </a:t>
            </a:r>
            <a:r>
              <a:rPr lang="en-US" altLang="zh-TW" dirty="0">
                <a:sym typeface="Wingdings" panose="05000000000000000000" pitchFamily="2" charset="2"/>
              </a:rPr>
              <a:t></a:t>
            </a:r>
            <a:r>
              <a:rPr lang="en-US" altLang="zh-TW" dirty="0"/>
              <a:t> 01.Basic </a:t>
            </a:r>
            <a:r>
              <a:rPr lang="en-US" altLang="zh-TW" dirty="0">
                <a:sym typeface="Wingdings" panose="05000000000000000000" pitchFamily="2" charset="2"/>
              </a:rPr>
              <a:t></a:t>
            </a:r>
            <a:r>
              <a:rPr lang="en-US" altLang="zh-TW" dirty="0"/>
              <a:t> </a:t>
            </a:r>
            <a:r>
              <a:rPr lang="en-US" altLang="zh-TW" dirty="0" err="1"/>
              <a:t>DigitalReadSerial</a:t>
            </a:r>
            <a:endParaRPr lang="zh-TW" altLang="en-US" dirty="0"/>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4</a:t>
            </a:fld>
            <a:endParaRPr lang="zh-TW" altLang="zh-TW"/>
          </a:p>
        </p:txBody>
      </p:sp>
      <p:pic>
        <p:nvPicPr>
          <p:cNvPr id="3" name="圖片 2"/>
          <p:cNvPicPr>
            <a:picLocks noChangeAspect="1"/>
          </p:cNvPicPr>
          <p:nvPr/>
        </p:nvPicPr>
        <p:blipFill>
          <a:blip r:embed="rId2"/>
          <a:stretch>
            <a:fillRect/>
          </a:stretch>
        </p:blipFill>
        <p:spPr>
          <a:xfrm>
            <a:off x="1115616" y="1628225"/>
            <a:ext cx="6264696" cy="4321056"/>
          </a:xfrm>
          <a:prstGeom prst="rect">
            <a:avLst/>
          </a:prstGeom>
        </p:spPr>
      </p:pic>
    </p:spTree>
    <p:extLst>
      <p:ext uri="{BB962C8B-B14F-4D97-AF65-F5344CB8AC3E}">
        <p14:creationId xmlns:p14="http://schemas.microsoft.com/office/powerpoint/2010/main" val="194103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Pushbutton Switch</a:t>
            </a:r>
            <a:endParaRPr lang="zh-TW" altLang="en-US" dirty="0"/>
          </a:p>
        </p:txBody>
      </p:sp>
      <p:sp>
        <p:nvSpPr>
          <p:cNvPr id="3" name="內容版面配置區 2"/>
          <p:cNvSpPr>
            <a:spLocks noGrp="1"/>
          </p:cNvSpPr>
          <p:nvPr>
            <p:ph idx="1"/>
          </p:nvPr>
        </p:nvSpPr>
        <p:spPr/>
        <p:txBody>
          <a:bodyPr/>
          <a:lstStyle/>
          <a:p>
            <a:r>
              <a:rPr lang="en-US" altLang="zh-TW" dirty="0"/>
              <a:t>Pushbutton internal:</a:t>
            </a:r>
          </a:p>
          <a:p>
            <a:endParaRPr lang="en-US" altLang="zh-TW" dirty="0"/>
          </a:p>
          <a:p>
            <a:r>
              <a:rPr lang="en-US" altLang="zh-TW" dirty="0"/>
              <a:t>Button connection: </a:t>
            </a:r>
            <a:br>
              <a:rPr lang="en-US" altLang="zh-TW" dirty="0"/>
            </a:br>
            <a:r>
              <a:rPr lang="en-US" altLang="zh-TW" dirty="0"/>
              <a:t>10K ohm</a:t>
            </a:r>
            <a:r>
              <a:rPr lang="zh-TW" altLang="en-US" dirty="0"/>
              <a:t> </a:t>
            </a:r>
            <a:r>
              <a:rPr lang="en-US" altLang="zh-TW" dirty="0"/>
              <a:t>resistor in series </a:t>
            </a:r>
          </a:p>
          <a:p>
            <a:pPr lvl="2"/>
            <a:endParaRPr lang="en-US" altLang="zh-TW" dirty="0"/>
          </a:p>
          <a:p>
            <a:pPr lvl="2"/>
            <a:endParaRPr lang="en-US" altLang="zh-TW" dirty="0"/>
          </a:p>
          <a:p>
            <a:pPr lvl="2"/>
            <a:endParaRPr lang="en-US" altLang="zh-TW" dirty="0"/>
          </a:p>
          <a:p>
            <a:pPr lvl="2"/>
            <a:endParaRPr lang="en-US" altLang="zh-TW" dirty="0"/>
          </a:p>
          <a:p>
            <a:pPr lvl="2"/>
            <a:endParaRPr lang="en-US" altLang="zh-TW" dirty="0"/>
          </a:p>
          <a:p>
            <a:pPr marL="457200" lvl="1" indent="0">
              <a:buNone/>
            </a:pPr>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zh-TW" altLang="en-US" dirty="0"/>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5</a:t>
            </a:fld>
            <a:endParaRPr lang="zh-TW" altLang="zh-TW"/>
          </a:p>
        </p:txBody>
      </p:sp>
      <p:pic>
        <p:nvPicPr>
          <p:cNvPr id="5" name="圖片 4"/>
          <p:cNvPicPr>
            <a:picLocks noChangeAspect="1"/>
          </p:cNvPicPr>
          <p:nvPr/>
        </p:nvPicPr>
        <p:blipFill rotWithShape="1">
          <a:blip r:embed="rId2">
            <a:extLst>
              <a:ext uri="{28A0092B-C50C-407E-A947-70E740481C1C}">
                <a14:useLocalDpi xmlns:a14="http://schemas.microsoft.com/office/drawing/2010/main"/>
              </a:ext>
            </a:extLst>
          </a:blip>
          <a:srcRect r="17159" b="16599"/>
          <a:stretch/>
        </p:blipFill>
        <p:spPr>
          <a:xfrm>
            <a:off x="683569" y="3002713"/>
            <a:ext cx="5976664" cy="2520280"/>
          </a:xfrm>
          <a:prstGeom prst="rect">
            <a:avLst/>
          </a:prstGeom>
        </p:spPr>
      </p:pic>
      <p:pic>
        <p:nvPicPr>
          <p:cNvPr id="1026" name="Picture 2" descr="http://www.ladyada.net/images/arduino/buttonlegsdiag.jpg"/>
          <p:cNvPicPr>
            <a:picLocks noChangeAspect="1" noChangeArrowheads="1"/>
          </p:cNvPicPr>
          <p:nvPr/>
        </p:nvPicPr>
        <p:blipFill rotWithShape="1">
          <a:blip r:embed="rId3">
            <a:extLst>
              <a:ext uri="{28A0092B-C50C-407E-A947-70E740481C1C}">
                <a14:useLocalDpi xmlns:a14="http://schemas.microsoft.com/office/drawing/2010/main" val="0"/>
              </a:ext>
            </a:extLst>
          </a:blip>
          <a:srcRect l="4535" t="17456" r="19865" b="14935"/>
          <a:stretch/>
        </p:blipFill>
        <p:spPr bwMode="auto">
          <a:xfrm>
            <a:off x="5580112" y="1196752"/>
            <a:ext cx="2736304" cy="1805961"/>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950313" y="5877272"/>
            <a:ext cx="4146007" cy="307777"/>
          </a:xfrm>
          <a:prstGeom prst="rect">
            <a:avLst/>
          </a:prstGeom>
          <a:noFill/>
        </p:spPr>
        <p:txBody>
          <a:bodyPr wrap="none" rtlCol="0">
            <a:spAutoFit/>
          </a:bodyPr>
          <a:lstStyle/>
          <a:p>
            <a:r>
              <a:rPr lang="en-US" altLang="zh-TW" sz="1400" dirty="0">
                <a:latin typeface="+mn-lt"/>
              </a:rPr>
              <a:t>(http://www.ladyada.net/learn/arduino/lesson5.html)</a:t>
            </a:r>
            <a:endParaRPr lang="zh-TW" altLang="en-US" sz="1400" dirty="0">
              <a:latin typeface="+mn-lt"/>
            </a:endParaRPr>
          </a:p>
        </p:txBody>
      </p:sp>
    </p:spTree>
    <p:extLst>
      <p:ext uri="{BB962C8B-B14F-4D97-AF65-F5344CB8AC3E}">
        <p14:creationId xmlns:p14="http://schemas.microsoft.com/office/powerpoint/2010/main" val="14723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Pushbutton Bounce Problem</a:t>
            </a:r>
            <a:endParaRPr lang="zh-TW" altLang="en-US" dirty="0"/>
          </a:p>
        </p:txBody>
      </p:sp>
      <p:sp>
        <p:nvSpPr>
          <p:cNvPr id="3" name="內容版面配置區 2"/>
          <p:cNvSpPr>
            <a:spLocks noGrp="1"/>
          </p:cNvSpPr>
          <p:nvPr>
            <p:ph idx="1"/>
          </p:nvPr>
        </p:nvSpPr>
        <p:spPr/>
        <p:txBody>
          <a:bodyPr/>
          <a:lstStyle/>
          <a:p>
            <a:r>
              <a:rPr lang="en-US" altLang="zh-TW" dirty="0"/>
              <a:t>Pushbutton bounce:</a:t>
            </a:r>
          </a:p>
          <a:p>
            <a:pPr lvl="1"/>
            <a:r>
              <a:rPr lang="en-US" altLang="zh-TW" dirty="0"/>
              <a:t>Push buttons often generate </a:t>
            </a:r>
            <a:br>
              <a:rPr lang="en-US" altLang="zh-TW" dirty="0"/>
            </a:br>
            <a:r>
              <a:rPr lang="en-US" altLang="zh-TW" dirty="0"/>
              <a:t>spurious open/close transitions </a:t>
            </a:r>
            <a:br>
              <a:rPr lang="en-US" altLang="zh-TW" dirty="0"/>
            </a:br>
            <a:r>
              <a:rPr lang="en-US" altLang="zh-TW" dirty="0"/>
              <a:t>when pressed due to mechanical </a:t>
            </a:r>
            <a:br>
              <a:rPr lang="en-US" altLang="zh-TW" dirty="0"/>
            </a:br>
            <a:r>
              <a:rPr lang="en-US" altLang="zh-TW" dirty="0"/>
              <a:t>and physical issues</a:t>
            </a:r>
          </a:p>
          <a:p>
            <a:pPr lvl="1"/>
            <a:r>
              <a:rPr lang="en-US" altLang="zh-TW" dirty="0"/>
              <a:t>These transitions may be read as </a:t>
            </a:r>
            <a:br>
              <a:rPr lang="en-US" altLang="zh-TW" dirty="0"/>
            </a:br>
            <a:r>
              <a:rPr lang="en-US" altLang="zh-TW" dirty="0"/>
              <a:t>multiple presses in a very short time, which cause the program to confuse. </a:t>
            </a:r>
          </a:p>
          <a:p>
            <a:pPr lvl="1"/>
            <a:r>
              <a:rPr lang="en-US" altLang="zh-TW" dirty="0"/>
              <a:t>The problem can be solved with hardware or software.</a:t>
            </a:r>
          </a:p>
          <a:p>
            <a:pPr lvl="1"/>
            <a:r>
              <a:rPr lang="en-US" altLang="zh-TW" dirty="0"/>
              <a:t>A</a:t>
            </a:r>
            <a:r>
              <a:rPr lang="zh-TW" altLang="en-US" dirty="0"/>
              <a:t> </a:t>
            </a:r>
            <a:r>
              <a:rPr lang="en-US" altLang="zh-TW" dirty="0"/>
              <a:t>simple idea for </a:t>
            </a:r>
            <a:r>
              <a:rPr lang="en-US" altLang="zh-TW" dirty="0" err="1"/>
              <a:t>debouncing</a:t>
            </a:r>
            <a:r>
              <a:rPr lang="en-US" altLang="zh-TW" dirty="0"/>
              <a:t>: check twice in a short period of time to make sure the pushbutton is definitely pressed. </a:t>
            </a:r>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6</a:t>
            </a:fld>
            <a:endParaRPr lang="zh-TW" altLang="zh-TW"/>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106163"/>
            <a:ext cx="3226395" cy="2271383"/>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4067944" y="5778092"/>
            <a:ext cx="5073440" cy="307777"/>
          </a:xfrm>
          <a:prstGeom prst="rect">
            <a:avLst/>
          </a:prstGeom>
          <a:noFill/>
        </p:spPr>
        <p:txBody>
          <a:bodyPr wrap="none" rtlCol="0">
            <a:spAutoFit/>
          </a:bodyPr>
          <a:lstStyle/>
          <a:p>
            <a:r>
              <a:rPr lang="en-US" altLang="zh-TW" sz="1400" dirty="0">
                <a:latin typeface="+mn-lt"/>
              </a:rPr>
              <a:t>(http://www.protostack.com/blog/2010/03/debouncing-a-switch/)</a:t>
            </a:r>
            <a:endParaRPr lang="zh-TW" altLang="en-US" sz="1400" dirty="0">
              <a:latin typeface="+mn-lt"/>
            </a:endParaRPr>
          </a:p>
        </p:txBody>
      </p:sp>
    </p:spTree>
    <p:extLst>
      <p:ext uri="{BB962C8B-B14F-4D97-AF65-F5344CB8AC3E}">
        <p14:creationId xmlns:p14="http://schemas.microsoft.com/office/powerpoint/2010/main" val="50065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CA" altLang="zh-TW" dirty="0"/>
              <a:t>Sample Code for </a:t>
            </a:r>
            <a:r>
              <a:rPr lang="en-CA" altLang="zh-TW" dirty="0" err="1"/>
              <a:t>Debouncing</a:t>
            </a:r>
            <a:endParaRPr lang="zh-TW" altLang="en-US" dirty="0"/>
          </a:p>
        </p:txBody>
      </p:sp>
      <p:sp>
        <p:nvSpPr>
          <p:cNvPr id="3" name="內容版面配置區 2"/>
          <p:cNvSpPr>
            <a:spLocks noGrp="1"/>
          </p:cNvSpPr>
          <p:nvPr>
            <p:ph idx="1"/>
          </p:nvPr>
        </p:nvSpPr>
        <p:spPr/>
        <p:txBody>
          <a:bodyPr/>
          <a:lstStyle/>
          <a:p>
            <a:r>
              <a:rPr lang="en-US" altLang="zh-TW" dirty="0"/>
              <a:t>File </a:t>
            </a:r>
            <a:r>
              <a:rPr lang="en-US" altLang="zh-TW" dirty="0">
                <a:sym typeface="Wingdings" panose="05000000000000000000" pitchFamily="2" charset="2"/>
              </a:rPr>
              <a:t></a:t>
            </a:r>
            <a:r>
              <a:rPr lang="en-US" altLang="zh-TW" dirty="0"/>
              <a:t> Example </a:t>
            </a:r>
            <a:r>
              <a:rPr lang="en-US" altLang="zh-TW" dirty="0">
                <a:sym typeface="Wingdings" panose="05000000000000000000" pitchFamily="2" charset="2"/>
              </a:rPr>
              <a:t></a:t>
            </a:r>
            <a:r>
              <a:rPr lang="en-US" altLang="zh-TW" dirty="0"/>
              <a:t> 02.Digital </a:t>
            </a:r>
            <a:r>
              <a:rPr lang="en-US" altLang="zh-TW" dirty="0">
                <a:sym typeface="Wingdings" panose="05000000000000000000" pitchFamily="2" charset="2"/>
              </a:rPr>
              <a:t></a:t>
            </a:r>
            <a:r>
              <a:rPr lang="en-US" altLang="zh-TW" dirty="0"/>
              <a:t> </a:t>
            </a:r>
            <a:r>
              <a:rPr lang="en-US" altLang="zh-TW" dirty="0" err="1"/>
              <a:t>Debounce</a:t>
            </a:r>
            <a:endParaRPr lang="zh-TW" altLang="en-US" dirty="0"/>
          </a:p>
        </p:txBody>
      </p:sp>
      <p:sp>
        <p:nvSpPr>
          <p:cNvPr id="6" name="投影片編號版面配置區 5"/>
          <p:cNvSpPr>
            <a:spLocks noGrp="1"/>
          </p:cNvSpPr>
          <p:nvPr>
            <p:ph type="sldNum" sz="quarter" idx="11"/>
          </p:nvPr>
        </p:nvSpPr>
        <p:spPr/>
        <p:txBody>
          <a:bodyPr/>
          <a:lstStyle/>
          <a:p>
            <a:fld id="{EAD4F8DA-99A1-4CF9-A981-2621FECEC23E}" type="slidenum">
              <a:rPr lang="zh-TW" altLang="en-US" smtClean="0"/>
              <a:pPr/>
              <a:t>7</a:t>
            </a:fld>
            <a:endParaRPr lang="zh-TW" altLang="zh-TW"/>
          </a:p>
        </p:txBody>
      </p:sp>
      <p:pic>
        <p:nvPicPr>
          <p:cNvPr id="2" name="圖片 1"/>
          <p:cNvPicPr>
            <a:picLocks noChangeAspect="1"/>
          </p:cNvPicPr>
          <p:nvPr/>
        </p:nvPicPr>
        <p:blipFill>
          <a:blip r:embed="rId3"/>
          <a:stretch>
            <a:fillRect/>
          </a:stretch>
        </p:blipFill>
        <p:spPr>
          <a:xfrm>
            <a:off x="971600" y="1700808"/>
            <a:ext cx="7352602" cy="4373936"/>
          </a:xfrm>
          <a:prstGeom prst="rect">
            <a:avLst/>
          </a:prstGeom>
        </p:spPr>
      </p:pic>
    </p:spTree>
    <p:extLst>
      <p:ext uri="{BB962C8B-B14F-4D97-AF65-F5344CB8AC3E}">
        <p14:creationId xmlns:p14="http://schemas.microsoft.com/office/powerpoint/2010/main" val="75552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pPr lvl="1"/>
            <a:r>
              <a:rPr lang="en-US" altLang="zh-TW"/>
              <a:t>Random Number Generator </a:t>
            </a:r>
            <a:endParaRPr lang="en-US" altLang="zh-TW" dirty="0"/>
          </a:p>
        </p:txBody>
      </p:sp>
      <p:sp>
        <p:nvSpPr>
          <p:cNvPr id="6" name="投影片編號版面配置區 5"/>
          <p:cNvSpPr>
            <a:spLocks noGrp="1"/>
          </p:cNvSpPr>
          <p:nvPr>
            <p:ph type="sldNum" sz="quarter" idx="11"/>
          </p:nvPr>
        </p:nvSpPr>
        <p:spPr/>
        <p:txBody>
          <a:bodyPr/>
          <a:lstStyle/>
          <a:p>
            <a:fld id="{EAD4F8DA-99A1-4CF9-A981-2621FECEC23E}" type="slidenum">
              <a:rPr lang="zh-TW" altLang="en-US" smtClean="0"/>
              <a:pPr/>
              <a:t>8</a:t>
            </a:fld>
            <a:endParaRPr lang="zh-TW" altLang="zh-TW"/>
          </a:p>
        </p:txBody>
      </p:sp>
      <p:sp>
        <p:nvSpPr>
          <p:cNvPr id="7" name="Rectangle 2"/>
          <p:cNvSpPr>
            <a:spLocks/>
          </p:cNvSpPr>
          <p:nvPr/>
        </p:nvSpPr>
        <p:spPr bwMode="auto">
          <a:xfrm>
            <a:off x="683568" y="3068960"/>
            <a:ext cx="7272808" cy="1944216"/>
          </a:xfrm>
          <a:prstGeom prst="rect">
            <a:avLst/>
          </a:prstGeom>
          <a:solidFill>
            <a:schemeClr val="accent3">
              <a:lumMod val="95000"/>
            </a:schemeClr>
          </a:solidFill>
          <a:ln>
            <a:solidFill>
              <a:schemeClr val="tx1"/>
            </a:solidFill>
          </a:ln>
          <a:extLs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36000" tIns="36000" rIns="36000" bIns="36000"/>
          <a:ls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5pPr>
            <a:lvl6pPr marL="22860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6pPr>
            <a:lvl7pPr marL="27432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7pPr>
            <a:lvl8pPr marL="32004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8pPr>
            <a:lvl9pPr marL="36576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9pPr>
          </a:lstStyle>
          <a:p>
            <a:r>
              <a:rPr lang="en-US" altLang="zh-TW" sz="2000" b="1" dirty="0">
                <a:latin typeface="Courier New" panose="02070309020205020404" pitchFamily="49" charset="0"/>
                <a:cs typeface="Courier New" panose="02070309020205020404" pitchFamily="49" charset="0"/>
              </a:rPr>
              <a:t>void setup() {</a:t>
            </a:r>
          </a:p>
          <a:p>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randomSeed</a:t>
            </a:r>
            <a:r>
              <a:rPr lang="en-US" altLang="zh-TW" sz="2000" b="1" dirty="0">
                <a:latin typeface="Courier New" panose="02070309020205020404" pitchFamily="49" charset="0"/>
                <a:cs typeface="Courier New" panose="02070309020205020404" pitchFamily="49" charset="0"/>
              </a:rPr>
              <a:t>(</a:t>
            </a:r>
            <a:r>
              <a:rPr lang="en-US" altLang="zh-TW" sz="2000" b="1" dirty="0" err="1">
                <a:latin typeface="Courier New" panose="02070309020205020404" pitchFamily="49" charset="0"/>
                <a:cs typeface="Courier New" panose="02070309020205020404" pitchFamily="49" charset="0"/>
              </a:rPr>
              <a:t>analogRead</a:t>
            </a:r>
            <a:r>
              <a:rPr lang="en-US" altLang="zh-TW" sz="2000" b="1" dirty="0">
                <a:latin typeface="Courier New" panose="02070309020205020404" pitchFamily="49" charset="0"/>
                <a:cs typeface="Courier New" panose="02070309020205020404" pitchFamily="49" charset="0"/>
              </a:rPr>
              <a:t>(A0));</a:t>
            </a:r>
          </a:p>
          <a:p>
            <a:r>
              <a:rPr lang="en-US" altLang="zh-TW" sz="2000" b="1" dirty="0">
                <a:latin typeface="Courier New" panose="02070309020205020404" pitchFamily="49" charset="0"/>
                <a:cs typeface="Courier New" panose="02070309020205020404" pitchFamily="49" charset="0"/>
              </a:rPr>
              <a:t>  // your code</a:t>
            </a:r>
          </a:p>
          <a:p>
            <a:r>
              <a:rPr lang="en-US" altLang="zh-TW" sz="2000" b="1" dirty="0">
                <a:latin typeface="Courier New" panose="02070309020205020404" pitchFamily="49" charset="0"/>
                <a:cs typeface="Courier New" panose="02070309020205020404" pitchFamily="49" charset="0"/>
              </a:rPr>
              <a:t>  // ...</a:t>
            </a:r>
          </a:p>
          <a:p>
            <a:r>
              <a:rPr lang="en-US" altLang="zh-TW" sz="2000" b="1" dirty="0">
                <a:latin typeface="Courier New" panose="02070309020205020404" pitchFamily="49" charset="0"/>
                <a:cs typeface="Courier New" panose="02070309020205020404" pitchFamily="49" charset="0"/>
              </a:rPr>
              <a:t>  // ...</a:t>
            </a:r>
          </a:p>
          <a:p>
            <a:r>
              <a:rPr lang="en-US" altLang="zh-TW" sz="2000" b="1" dirty="0">
                <a:latin typeface="Courier New" panose="02070309020205020404" pitchFamily="49" charset="0"/>
                <a:cs typeface="Courier New" panose="02070309020205020404" pitchFamily="49" charset="0"/>
              </a:rPr>
              <a:t>}</a:t>
            </a:r>
          </a:p>
        </p:txBody>
      </p:sp>
      <p:sp>
        <p:nvSpPr>
          <p:cNvPr id="10" name="內容版面配置區 2"/>
          <p:cNvSpPr txBox="1">
            <a:spLocks/>
          </p:cNvSpPr>
          <p:nvPr/>
        </p:nvSpPr>
        <p:spPr>
          <a:xfrm>
            <a:off x="425450" y="1071564"/>
            <a:ext cx="8178800" cy="5021262"/>
          </a:xfrm>
          <a:prstGeom prst="rect">
            <a:avLst/>
          </a:prstGeom>
        </p:spPr>
        <p:txBody>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Set random seed:</a:t>
            </a:r>
          </a:p>
          <a:p>
            <a:pPr lvl="1"/>
            <a:r>
              <a:rPr lang="en-US" altLang="zh-TW" dirty="0"/>
              <a:t>Initializes the pseudo-random number generator, causing it to start at an arbitrary point in its random sequence.</a:t>
            </a:r>
          </a:p>
          <a:p>
            <a:pPr lvl="1"/>
            <a:r>
              <a:rPr lang="en-US" altLang="zh-TW" dirty="0"/>
              <a:t>You can use an analog PIN as the seed.</a:t>
            </a:r>
            <a:br>
              <a:rPr lang="en-US" altLang="zh-TW" dirty="0"/>
            </a:br>
            <a:endParaRPr lang="en-US" altLang="zh-TW" dirty="0"/>
          </a:p>
        </p:txBody>
      </p:sp>
    </p:spTree>
    <p:extLst>
      <p:ext uri="{BB962C8B-B14F-4D97-AF65-F5344CB8AC3E}">
        <p14:creationId xmlns:p14="http://schemas.microsoft.com/office/powerpoint/2010/main" val="1589203712"/>
      </p:ext>
    </p:extLst>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7657</TotalTime>
  <Words>671</Words>
  <Application>Microsoft Office PowerPoint</Application>
  <PresentationFormat>如螢幕大小 (4:3)</PresentationFormat>
  <Paragraphs>123</Paragraphs>
  <Slides>14</Slides>
  <Notes>3</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14</vt:i4>
      </vt:variant>
    </vt:vector>
  </HeadingPairs>
  <TitlesOfParts>
    <vt:vector size="24" baseType="lpstr">
      <vt:lpstr>新細明體</vt:lpstr>
      <vt:lpstr>標楷體</vt:lpstr>
      <vt:lpstr>Arial</vt:lpstr>
      <vt:lpstr>Calibri</vt:lpstr>
      <vt:lpstr>Courier New</vt:lpstr>
      <vt:lpstr>Symbol</vt:lpstr>
      <vt:lpstr>Tahoma</vt:lpstr>
      <vt:lpstr>Times New Roman</vt:lpstr>
      <vt:lpstr>Wingdings</vt:lpstr>
      <vt:lpstr>Contemporary Portrait</vt:lpstr>
      <vt:lpstr>CS4101 Introduction to Embedded Systems  Lab 7: Arduino Basics</vt:lpstr>
      <vt:lpstr>Outline</vt:lpstr>
      <vt:lpstr>Serial Communication to/from PC</vt:lpstr>
      <vt:lpstr>PowerPoint 簡報</vt:lpstr>
      <vt:lpstr>Sample Code for Serial Communication</vt:lpstr>
      <vt:lpstr>Pushbutton Switch</vt:lpstr>
      <vt:lpstr>Pushbutton Bounce Problem</vt:lpstr>
      <vt:lpstr>Sample Code for Debouncing</vt:lpstr>
      <vt:lpstr>Random Number Generator </vt:lpstr>
      <vt:lpstr>Random Number Generator </vt:lpstr>
      <vt:lpstr>Lab 7</vt:lpstr>
      <vt:lpstr>Lab 7</vt:lpstr>
      <vt:lpstr>Lab 7</vt:lpstr>
      <vt:lpstr>Lab 7</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for Embedded Systems</dc:title>
  <dc:creator>Preferred Customer</dc:creator>
  <cp:lastModifiedBy>Chung-Ta King</cp:lastModifiedBy>
  <cp:revision>630</cp:revision>
  <dcterms:created xsi:type="dcterms:W3CDTF">2000-02-07T23:54:30Z</dcterms:created>
  <dcterms:modified xsi:type="dcterms:W3CDTF">2020-11-08T16:38:09Z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