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1045" r:id="rId2"/>
    <p:sldId id="1063" r:id="rId3"/>
    <p:sldId id="1279" r:id="rId4"/>
    <p:sldId id="1058" r:id="rId5"/>
    <p:sldId id="1059" r:id="rId6"/>
    <p:sldId id="1060" r:id="rId7"/>
    <p:sldId id="1281" r:id="rId8"/>
    <p:sldId id="1280" r:id="rId9"/>
    <p:sldId id="1282" r:id="rId10"/>
    <p:sldId id="698" r:id="rId11"/>
    <p:sldId id="699" r:id="rId12"/>
    <p:sldId id="701" r:id="rId13"/>
    <p:sldId id="702" r:id="rId14"/>
    <p:sldId id="703" r:id="rId15"/>
    <p:sldId id="704" r:id="rId16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99CCFF"/>
    <a:srgbClr val="99FF99"/>
    <a:srgbClr val="33CC33"/>
    <a:srgbClr val="FF33CC"/>
    <a:srgbClr val="339933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309" autoAdjust="0"/>
  </p:normalViewPr>
  <p:slideViewPr>
    <p:cSldViewPr>
      <p:cViewPr varScale="1">
        <p:scale>
          <a:sx n="114" d="100"/>
          <a:sy n="114" d="100"/>
        </p:scale>
        <p:origin x="1446" y="84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15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TW"/>
              <a:t>Outline-3</a:t>
            </a:r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32183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10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464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br>
              <a:rPr lang="zh-TW" altLang="en-US" dirty="0">
                <a:latin typeface="+mn-lt"/>
              </a:rPr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9: </a:t>
            </a:r>
            <a:r>
              <a:rPr lang="en-US" altLang="zh-TW" dirty="0" err="1">
                <a:solidFill>
                  <a:srgbClr val="0000FF"/>
                </a:solidFill>
              </a:rPr>
              <a:t>FreeRTOS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148931"/>
            <a:ext cx="7778750" cy="1584325"/>
          </a:xfrm>
        </p:spPr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35755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Ultrasonic Sensor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ultrasonic sensor emits an ultrasound that travels through the air; if there is an object or obstacle on its path It will bounce back to the sensor</a:t>
            </a:r>
          </a:p>
          <a:p>
            <a:r>
              <a:rPr lang="en-US" altLang="zh-TW" dirty="0"/>
              <a:t>Considering the travel time and the speed of the sound, the distance can be calculated</a:t>
            </a:r>
          </a:p>
          <a:p>
            <a:r>
              <a:rPr lang="en-US" altLang="zh-TW" dirty="0"/>
              <a:t>Ex.: HC-SR04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cs typeface="Arial" panose="020B0604020202020204" pitchFamily="34" charset="0"/>
              </a:rPr>
              <a:t>Effectual angle: &lt;15°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cs typeface="Arial" panose="020B0604020202020204" pitchFamily="34" charset="0"/>
              </a:rPr>
              <a:t>Ranging distance : 2cm – 500 cm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cs typeface="Arial" panose="020B0604020202020204" pitchFamily="34" charset="0"/>
              </a:rPr>
              <a:t>Resolution : 0.3 cm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40KHz ultrasonic signal </a:t>
            </a:r>
            <a:r>
              <a:rPr lang="en-US" altLang="zh-TW" dirty="0"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altLang="zh-TW" dirty="0"/>
              <a:t>4 pins: </a:t>
            </a:r>
            <a:r>
              <a:rPr lang="en-US" altLang="zh-TW" dirty="0" err="1"/>
              <a:t>Vcc</a:t>
            </a:r>
            <a:r>
              <a:rPr lang="en-US" altLang="zh-TW" dirty="0"/>
              <a:t>, Trig, Echo, GND </a:t>
            </a: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9</a:t>
            </a:fld>
            <a:endParaRPr lang="zh-TW" altLang="zh-TW"/>
          </a:p>
        </p:txBody>
      </p:sp>
      <p:pic>
        <p:nvPicPr>
          <p:cNvPr id="5" name="Picture 2" descr="「arduino ultrasonic sensor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9752" r="21643" b="23607"/>
          <a:stretch/>
        </p:blipFill>
        <p:spPr bwMode="auto">
          <a:xfrm rot="10800000">
            <a:off x="5724128" y="3717032"/>
            <a:ext cx="3003488" cy="181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1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Calculation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the Trig pin on at HIGH for &gt; 10 µs to start</a:t>
            </a:r>
          </a:p>
          <a:p>
            <a:pPr lvl="1"/>
            <a:r>
              <a:rPr lang="en-US" altLang="zh-TW" dirty="0"/>
              <a:t>That will send out an 8-cycle sound wave that can be received in the Echo pin</a:t>
            </a:r>
          </a:p>
          <a:p>
            <a:pPr lvl="1"/>
            <a:r>
              <a:rPr lang="en-US" altLang="zh-TW" dirty="0"/>
              <a:t>Echo pin will be HIGH based on the time in microseconds that the sound wave traveled</a:t>
            </a:r>
          </a:p>
          <a:p>
            <a:pPr lvl="1"/>
            <a:r>
              <a:rPr lang="en-US" altLang="zh-TW" dirty="0"/>
              <a:t>Distance = HIGH Duration*(Sonic:340m/s)/2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10</a:t>
            </a:fld>
            <a:endParaRPr lang="zh-TW" altLang="zh-TW"/>
          </a:p>
        </p:txBody>
      </p:sp>
      <p:pic>
        <p:nvPicPr>
          <p:cNvPr id="3074" name="Picture 2" descr="C:\Users\PADSnull\Desktop\HC-SR04-timing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486" y="3944528"/>
            <a:ext cx="5140994" cy="214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2843808" y="4304567"/>
            <a:ext cx="802375" cy="5330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Trigger Pin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  <a:ea typeface="標楷體" charset="0"/>
              <a:cs typeface="MoolBoran" panose="020B0100010101010101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843808" y="4910900"/>
            <a:ext cx="864096" cy="481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Transmit Wave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  <a:ea typeface="標楷體" charset="0"/>
              <a:cs typeface="MoolBoran" panose="020B0100010101010101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43808" y="5528703"/>
            <a:ext cx="801262" cy="2752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Echo Pin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  <a:ea typeface="標楷體" charset="0"/>
              <a:cs typeface="MoolBoran" panose="020B0100010101010101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136510" y="5877272"/>
            <a:ext cx="141517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  <a:ea typeface="標楷體" charset="0"/>
              <a:cs typeface="MoolBoran" panose="020B0100010101010101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589001" y="3674772"/>
            <a:ext cx="2725409" cy="3743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HC-SR04 Timing Diagram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effectLst/>
              <a:latin typeface="+mn-lt"/>
              <a:ea typeface="標楷體" charset="0"/>
              <a:cs typeface="MoolBoran" panose="020B0100010101010101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644008" y="3957626"/>
            <a:ext cx="1415176" cy="1309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  <a:ea typeface="標楷體" charset="0"/>
              <a:cs typeface="MoolBoran" panose="020B0100010101010101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076056" y="4533690"/>
            <a:ext cx="1656184" cy="1309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  <a:ea typeface="標楷體" charset="0"/>
              <a:cs typeface="MoolBoran" panose="020B0100010101010101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477680" y="4203105"/>
            <a:ext cx="2046648" cy="1734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10 </a:t>
            </a:r>
            <a:r>
              <a:rPr lang="en-US" altLang="zh-TW" sz="1400" dirty="0">
                <a:latin typeface="+mn-lt"/>
                <a:cs typeface="MoolBoran" panose="020B0100010101010101" pitchFamily="34" charset="0"/>
              </a:rPr>
              <a:t>µs</a:t>
            </a:r>
            <a:r>
              <a:rPr lang="zh-TW" altLang="en-US" sz="1400" dirty="0">
                <a:solidFill>
                  <a:srgbClr val="002060"/>
                </a:solidFill>
                <a:latin typeface="+mn-lt"/>
                <a:ea typeface="標楷體" charset="0"/>
                <a:cs typeface="MoolBoran" panose="020B0100010101010101" pitchFamily="34" charset="0"/>
              </a:rPr>
              <a:t> </a:t>
            </a:r>
            <a:r>
              <a:rPr lang="en-US" altLang="zh-TW" sz="1400" dirty="0">
                <a:solidFill>
                  <a:srgbClr val="002060"/>
                </a:solidFill>
                <a:latin typeface="+mn-lt"/>
                <a:ea typeface="標楷體" charset="0"/>
                <a:cs typeface="MoolBoran" panose="020B0100010101010101" pitchFamily="34" charset="0"/>
              </a:rPr>
              <a:t>tripper pulse</a:t>
            </a:r>
            <a:endParaRPr lang="en-US" altLang="zh-TW" sz="1400" dirty="0">
              <a:latin typeface="+mn-lt"/>
              <a:cs typeface="MoolBoran" panose="020B0100010101010101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413784" y="4779169"/>
            <a:ext cx="2046648" cy="1734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8 x 40kHz sound</a:t>
            </a:r>
            <a:r>
              <a:rPr kumimoji="0" lang="en-US" altLang="zh-TW" sz="14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 wave</a:t>
            </a:r>
            <a:endParaRPr lang="en-US" altLang="zh-TW" sz="1400" dirty="0">
              <a:latin typeface="+mn-lt"/>
              <a:cs typeface="MoolBoran" panose="020B0100010101010101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948264" y="5517232"/>
            <a:ext cx="1511402" cy="2305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828000">
              <a:lnSpc>
                <a:spcPts val="1500"/>
              </a:lnSpc>
              <a:spcBef>
                <a:spcPts val="0"/>
              </a:spcBef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Width proportional</a:t>
            </a:r>
            <a:r>
              <a:rPr kumimoji="0" lang="en-US" altLang="zh-TW" sz="14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 to  measured distance</a:t>
            </a:r>
            <a:endParaRPr lang="en-US" altLang="zh-TW" sz="1400" dirty="0">
              <a:latin typeface="+mn-lt"/>
              <a:cs typeface="MoolBoran" panose="020B0100010101010101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217288" y="5240672"/>
            <a:ext cx="2459168" cy="65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  <a:ea typeface="標楷體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19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Calculation: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 in order to get the distance in cm we need to multiply the received travel time value from the Echo pin by 0.034 cm/µs and divide it by 2</a:t>
            </a:r>
            <a:endParaRPr lang="zh-TW" altLang="en-US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11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3982" b="14991"/>
          <a:stretch/>
        </p:blipFill>
        <p:spPr>
          <a:xfrm>
            <a:off x="1763689" y="2564905"/>
            <a:ext cx="691276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Ultrasonic Sensor and Arduino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HC-SR04 has 4 pins: Ground, </a:t>
            </a:r>
            <a:r>
              <a:rPr lang="en-US" altLang="zh-TW" dirty="0" err="1"/>
              <a:t>Vcc</a:t>
            </a:r>
            <a:r>
              <a:rPr lang="en-US" altLang="zh-TW" dirty="0"/>
              <a:t>, Trig, Echo	</a:t>
            </a:r>
          </a:p>
          <a:p>
            <a:pPr lvl="1"/>
            <a:r>
              <a:rPr lang="en-US" altLang="zh-TW" dirty="0" err="1"/>
              <a:t>Vcc</a:t>
            </a:r>
            <a:r>
              <a:rPr lang="en-US" altLang="zh-TW" dirty="0"/>
              <a:t> is connected to the 5 volt pin, trig and echo pins to any digital I/O pin on Arduino Uno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12</a:t>
            </a:fld>
            <a:endParaRPr lang="zh-TW" altLang="zh-TW"/>
          </a:p>
        </p:txBody>
      </p:sp>
      <p:pic>
        <p:nvPicPr>
          <p:cNvPr id="6146" name="Picture 2" descr="「ultrasonic sensor theory arduino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" t="3956" r="2325" b="5848"/>
          <a:stretch/>
        </p:blipFill>
        <p:spPr bwMode="auto">
          <a:xfrm>
            <a:off x="755575" y="2492896"/>
            <a:ext cx="781443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30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b="0" dirty="0"/>
            </a:br>
            <a:r>
              <a:rPr lang="en-US" altLang="zh-TW" dirty="0"/>
              <a:t>Ultrasonic Sensor and Arduino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pulseIn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reads a pulse (either HIGH or LOW) on a pin</a:t>
            </a:r>
          </a:p>
          <a:p>
            <a:pPr lvl="1"/>
            <a:r>
              <a:rPr lang="en-US" altLang="zh-TW" dirty="0"/>
              <a:t>Syntax : </a:t>
            </a:r>
            <a:r>
              <a:rPr lang="en-US" altLang="zh-TW" dirty="0" err="1"/>
              <a:t>pulseIn</a:t>
            </a:r>
            <a:r>
              <a:rPr lang="en-US" altLang="zh-TW" dirty="0"/>
              <a:t>(pin, value) </a:t>
            </a:r>
            <a:endParaRPr lang="en-US" altLang="zh-TW" b="1" dirty="0"/>
          </a:p>
          <a:p>
            <a:pPr lvl="1"/>
            <a:r>
              <a:rPr lang="en-US" altLang="zh-TW" dirty="0"/>
              <a:t>If value is HIGH,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pulseIn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 waits for the pin to go HIGH, starts timing, then waits for the pin to go LOW and stops timing</a:t>
            </a:r>
          </a:p>
          <a:p>
            <a:pPr lvl="1"/>
            <a:r>
              <a:rPr lang="en-US" altLang="zh-TW" dirty="0"/>
              <a:t>Returns the length of the pulse in microseconds or 0 if no complete pulse was received within the timeout</a:t>
            </a:r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13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603" t="67692"/>
          <a:stretch/>
        </p:blipFill>
        <p:spPr>
          <a:xfrm>
            <a:off x="3131840" y="4725144"/>
            <a:ext cx="5744002" cy="11703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3222306" y="5013176"/>
            <a:ext cx="1421702" cy="5131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Echo</a:t>
            </a:r>
            <a:r>
              <a:rPr kumimoji="0" lang="en-US" altLang="zh-TW" sz="2000" b="0" i="0" u="none" strike="noStrike" cap="none" normalizeH="0" dirty="0">
                <a:ln>
                  <a:noFill/>
                </a:ln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 Pin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effectLst/>
              <a:latin typeface="+mn-lt"/>
              <a:ea typeface="標楷體" charset="0"/>
              <a:cs typeface="MoolBoran" panose="020B0100010101010101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148064" y="5373215"/>
            <a:ext cx="3240360" cy="640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  Time it takes</a:t>
            </a:r>
            <a:r>
              <a:rPr kumimoji="0" lang="en-US" altLang="zh-TW" sz="1600" b="0" i="0" u="none" strike="noStrike" cap="none" normalizeH="0" dirty="0">
                <a:ln>
                  <a:noFill/>
                </a:ln>
                <a:effectLst/>
                <a:latin typeface="+mn-lt"/>
                <a:ea typeface="標楷體" charset="0"/>
                <a:cs typeface="MoolBoran" panose="020B0100010101010101" pitchFamily="34" charset="0"/>
              </a:rPr>
              <a:t> pulse to leave and return to sensors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effectLst/>
              <a:latin typeface="+mn-lt"/>
              <a:ea typeface="標楷體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4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Ultrasonic Sensor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14</a:t>
            </a:fld>
            <a:endParaRPr lang="zh-TW" altLang="zh-TW"/>
          </a:p>
        </p:txBody>
      </p:sp>
      <p:sp>
        <p:nvSpPr>
          <p:cNvPr id="5" name="矩形 4"/>
          <p:cNvSpPr/>
          <p:nvPr/>
        </p:nvSpPr>
        <p:spPr>
          <a:xfrm>
            <a:off x="262384" y="1196752"/>
            <a:ext cx="8630096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trigPin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12;	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echoPin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11;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duration;         	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distance;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trigPin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echoPin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INPUT);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trigPin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LOW); // Clears the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trigPin</a:t>
            </a: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delayMicroseconds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altLang="zh-TW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Sets the </a:t>
            </a:r>
            <a:r>
              <a:rPr lang="en-US" altLang="zh-TW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trigPin</a:t>
            </a:r>
            <a:r>
              <a:rPr lang="en-US" altLang="zh-TW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HIGH state for 10ms */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trigPin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HIGH); 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delayMicroseconds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trigPin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Reads Echo pin, returns sound travel time in </a:t>
            </a:r>
            <a:r>
              <a:rPr lang="en-US" altLang="zh-TW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altLang="zh-TW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duration =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pulseIn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echoPin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Calculating the distance */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distance = duration*0.034/2; </a:t>
            </a:r>
          </a:p>
          <a:p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94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9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 Induction Speed Monitor (30%)</a:t>
            </a:r>
          </a:p>
          <a:p>
            <a:pPr lvl="1"/>
            <a:r>
              <a:rPr lang="en-US" altLang="zh-TW" dirty="0"/>
              <a:t>In this lab, we want to design a system that can control a aircraft by hands.</a:t>
            </a:r>
          </a:p>
          <a:p>
            <a:pPr lvl="1"/>
            <a:r>
              <a:rPr lang="en-US" altLang="zh-TW" dirty="0"/>
              <a:t>Use two </a:t>
            </a:r>
            <a:r>
              <a:rPr lang="en-US" altLang="zh-TW" dirty="0">
                <a:solidFill>
                  <a:srgbClr val="FF0000"/>
                </a:solidFill>
              </a:rPr>
              <a:t>photoresistors</a:t>
            </a:r>
            <a:r>
              <a:rPr lang="en-US" altLang="zh-TW" dirty="0"/>
              <a:t> to control aircraft’s speed:</a:t>
            </a:r>
          </a:p>
          <a:p>
            <a:pPr lvl="2"/>
            <a:r>
              <a:rPr lang="en-US" altLang="zh-TW" dirty="0"/>
              <a:t>Left photoresistor for deceleration.</a:t>
            </a:r>
          </a:p>
          <a:p>
            <a:pPr lvl="2"/>
            <a:r>
              <a:rPr lang="en-US" altLang="zh-TW" dirty="0"/>
              <a:t>Right photoresistor for acceleration.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Then add a </a:t>
            </a:r>
            <a:r>
              <a:rPr lang="en-US" altLang="zh-TW" dirty="0">
                <a:solidFill>
                  <a:srgbClr val="FF0000"/>
                </a:solidFill>
              </a:rPr>
              <a:t>seven-segment display </a:t>
            </a:r>
            <a:r>
              <a:rPr lang="en-US" altLang="zh-TW" dirty="0"/>
              <a:t>to show the current speed. (from 0 to 9)</a:t>
            </a:r>
          </a:p>
          <a:p>
            <a:pPr lvl="1"/>
            <a:r>
              <a:rPr lang="en-US" altLang="zh-TW" dirty="0"/>
              <a:t>Implement all operations using original Arduino functions. There is no need to control the timing.</a:t>
            </a:r>
          </a:p>
          <a:p>
            <a:pPr lvl="1"/>
            <a:r>
              <a:rPr lang="en-US" altLang="zh-TW" b="1" dirty="0"/>
              <a:t>Hint: </a:t>
            </a:r>
            <a:r>
              <a:rPr lang="en-US" altLang="zh-TW" dirty="0"/>
              <a:t>A</a:t>
            </a:r>
            <a:r>
              <a:rPr lang="zh-TW" altLang="zh-TW" dirty="0"/>
              <a:t>nalog pins</a:t>
            </a:r>
            <a:r>
              <a:rPr lang="en-US" altLang="zh-TW" dirty="0"/>
              <a:t> can be used as digital pins, declared as pin 14~19.</a:t>
            </a: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6220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Photoresistor and Arduino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</a:t>
            </a:fld>
            <a:endParaRPr lang="zh-TW" altLang="zh-TW"/>
          </a:p>
        </p:txBody>
      </p:sp>
      <p:pic>
        <p:nvPicPr>
          <p:cNvPr id="1026" name="Picture 2" descr="「arduino photocell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277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4B78DE8-72D0-42C7-B588-FF80194B629F}"/>
              </a:ext>
            </a:extLst>
          </p:cNvPr>
          <p:cNvSpPr txBox="1"/>
          <p:nvPr/>
        </p:nvSpPr>
        <p:spPr>
          <a:xfrm>
            <a:off x="251520" y="1134048"/>
            <a:ext cx="47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lt"/>
              </a:rPr>
              <a:t>Resistor suggestion: 10k ohm </a:t>
            </a:r>
          </a:p>
          <a:p>
            <a:pPr marL="0" indent="0">
              <a:buNone/>
            </a:pPr>
            <a:endParaRPr lang="en-US" altLang="zh-TW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939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Seven-Segment Display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Essentially 7 LEDs</a:t>
            </a:r>
          </a:p>
          <a:p>
            <a:pPr lvl="1"/>
            <a:r>
              <a:rPr lang="en-US" altLang="zh-TW" dirty="0"/>
              <a:t>To display a particular number, turn on individual segments: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3</a:t>
            </a:fld>
            <a:endParaRPr lang="zh-TW" altLang="zh-TW"/>
          </a:p>
        </p:txBody>
      </p:sp>
      <p:sp>
        <p:nvSpPr>
          <p:cNvPr id="9" name="文字方塊 8"/>
          <p:cNvSpPr txBox="1"/>
          <p:nvPr/>
        </p:nvSpPr>
        <p:spPr>
          <a:xfrm>
            <a:off x="2125732" y="5853311"/>
            <a:ext cx="7018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+mn-lt"/>
              </a:rPr>
              <a:t>https://www.allaboutcircuits.com/projects/interface-a-seven-segment-display-to-an-arduino/</a:t>
            </a:r>
            <a:endParaRPr lang="zh-TW" altLang="en-US" sz="1400" dirty="0">
              <a:latin typeface="+mn-lt"/>
            </a:endParaRPr>
          </a:p>
        </p:txBody>
      </p:sp>
      <p:pic>
        <p:nvPicPr>
          <p:cNvPr id="1026" name="Picture 2" descr="SSD Configur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70"/>
          <a:stretch/>
        </p:blipFill>
        <p:spPr bwMode="auto">
          <a:xfrm>
            <a:off x="6318447" y="2060848"/>
            <a:ext cx="2430016" cy="37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6342" y="2060848"/>
          <a:ext cx="5374748" cy="3757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Digit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b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c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d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g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off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800" dirty="0"/>
                        <a:t>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9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052736"/>
            <a:ext cx="3809405" cy="507339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Seven-Segment Display Connection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4</a:t>
            </a:fld>
            <a:endParaRPr lang="zh-TW" altLang="zh-TW"/>
          </a:p>
        </p:txBody>
      </p:sp>
      <p:sp>
        <p:nvSpPr>
          <p:cNvPr id="8" name="文字方塊 7"/>
          <p:cNvSpPr txBox="1"/>
          <p:nvPr/>
        </p:nvSpPr>
        <p:spPr>
          <a:xfrm>
            <a:off x="251520" y="1052736"/>
            <a:ext cx="397679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>
                <a:latin typeface="+mn-lt"/>
              </a:rPr>
              <a:t>Digital pin 2 to a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3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b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4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c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5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d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6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e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7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f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13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g</a:t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Digital pin 12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to </a:t>
            </a:r>
            <a:r>
              <a:rPr lang="en-US" altLang="zh-TW" dirty="0" err="1">
                <a:latin typeface="+mn-lt"/>
              </a:rPr>
              <a:t>dp</a:t>
            </a:r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Resistor suggestion : 220 ohm </a:t>
            </a:r>
          </a:p>
          <a:p>
            <a:pPr marL="0" indent="0">
              <a:buNone/>
            </a:pPr>
            <a:endParaRPr lang="en-US" altLang="zh-TW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 rot="20985203">
            <a:off x="276860" y="4851082"/>
            <a:ext cx="4717810" cy="7078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</a:rPr>
              <a:t>Please use resistors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9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Sample Code for 7-Segment Display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5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/>
        </p:nvSpPr>
        <p:spPr bwMode="auto">
          <a:xfrm>
            <a:off x="179512" y="1092173"/>
            <a:ext cx="8892480" cy="496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pins[8] = {2, 3, 4, 5, 6, 7, 13, 12};//pins to 7-seg.</a:t>
            </a:r>
          </a:p>
          <a:p>
            <a:pPr marL="0" indent="0"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boolean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data[3][8] = { 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define the pins to light the 3 number: 0, 1, 2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{true, true, true, ...}, // 0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to display the number 0,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1,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or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for(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 0;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&lt; 8;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++){</a:t>
            </a:r>
            <a:b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</a:b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 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digitalWrite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(pins[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], </a:t>
            </a:r>
          </a:p>
          <a:p>
            <a:pPr marL="0" indent="0">
              <a:buNone/>
            </a:pP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   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data[number][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] == true ?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HIGH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: LOW);</a:t>
            </a:r>
            <a:b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</a:b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     </a:t>
            </a:r>
            <a:endParaRPr lang="zh-TW" altLang="en-US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1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9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 Induction Speed Monitor (30%)</a:t>
            </a:r>
          </a:p>
          <a:p>
            <a:pPr lvl="1"/>
            <a:r>
              <a:rPr lang="en-US" altLang="zh-TW" dirty="0"/>
              <a:t>Implement all operations in Basic 1 using </a:t>
            </a:r>
            <a:r>
              <a:rPr lang="en-US" altLang="zh-TW" dirty="0" err="1"/>
              <a:t>FreeRTOS</a:t>
            </a:r>
            <a:r>
              <a:rPr lang="en-US" altLang="zh-TW" dirty="0"/>
              <a:t> tasks:</a:t>
            </a:r>
          </a:p>
          <a:p>
            <a:pPr lvl="2"/>
            <a:r>
              <a:rPr lang="en-US" altLang="zh-TW" dirty="0"/>
              <a:t>Create </a:t>
            </a:r>
            <a:r>
              <a:rPr lang="en-US" altLang="zh-TW" dirty="0">
                <a:solidFill>
                  <a:srgbClr val="FF0000"/>
                </a:solidFill>
              </a:rPr>
              <a:t>ONE</a:t>
            </a:r>
            <a:r>
              <a:rPr lang="en-US" altLang="zh-TW" dirty="0"/>
              <a:t> </a:t>
            </a:r>
            <a:r>
              <a:rPr lang="en-US" altLang="zh-TW" dirty="0" err="1"/>
              <a:t>FreeRTOS</a:t>
            </a:r>
            <a:r>
              <a:rPr lang="en-US" altLang="zh-TW" dirty="0"/>
              <a:t> task for </a:t>
            </a:r>
            <a:r>
              <a:rPr lang="en-US" altLang="zh-TW" dirty="0">
                <a:solidFill>
                  <a:srgbClr val="FF0000"/>
                </a:solidFill>
              </a:rPr>
              <a:t>EACH</a:t>
            </a:r>
            <a:r>
              <a:rPr lang="en-US" altLang="zh-TW" dirty="0"/>
              <a:t> </a:t>
            </a:r>
            <a:r>
              <a:rPr lang="en-US" altLang="zh-TW" dirty="0" err="1"/>
              <a:t>photoresistor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Create one </a:t>
            </a:r>
            <a:r>
              <a:rPr lang="en-US" altLang="zh-TW" dirty="0" err="1"/>
              <a:t>FreeRTOS</a:t>
            </a:r>
            <a:r>
              <a:rPr lang="en-US" altLang="zh-TW" dirty="0"/>
              <a:t> task to set seven-segment display.</a:t>
            </a:r>
          </a:p>
          <a:p>
            <a:pPr lvl="2"/>
            <a:r>
              <a:rPr lang="en-US" altLang="zh-TW" dirty="0"/>
              <a:t>Set the priority of all three tasks to 1.</a:t>
            </a:r>
          </a:p>
          <a:p>
            <a:pPr lvl="1"/>
            <a:r>
              <a:rPr lang="en-US" altLang="zh-TW" dirty="0"/>
              <a:t>Now you have a situation in which data has to be passed between tasks. This may lead to </a:t>
            </a:r>
            <a:r>
              <a:rPr lang="en-US" altLang="zh-TW" i="1" dirty="0"/>
              <a:t>race condition</a:t>
            </a:r>
            <a:r>
              <a:rPr lang="en-US" altLang="zh-TW" dirty="0"/>
              <a:t> i</a:t>
            </a:r>
            <a:r>
              <a:rPr lang="en-US" altLang="zh-TW" dirty="0">
                <a:sym typeface="Wingdings" panose="05000000000000000000" pitchFamily="2" charset="2"/>
              </a:rPr>
              <a:t>f you use a variable, </a:t>
            </a:r>
            <a:r>
              <a:rPr lang="en-US" altLang="zh-TW" i="1" dirty="0">
                <a:sym typeface="Wingdings" panose="05000000000000000000" pitchFamily="2" charset="2"/>
              </a:rPr>
              <a:t>SPEED</a:t>
            </a:r>
            <a:r>
              <a:rPr lang="en-US" altLang="zh-TW" dirty="0">
                <a:sym typeface="Wingdings" panose="05000000000000000000" pitchFamily="2" charset="2"/>
              </a:rPr>
              <a:t>, to track current speed. </a:t>
            </a:r>
            <a:r>
              <a:rPr lang="en-US" altLang="zh-TW" b="1" dirty="0">
                <a:sym typeface="Wingdings" panose="05000000000000000000" pitchFamily="2" charset="2"/>
              </a:rPr>
              <a:t>Why</a:t>
            </a:r>
            <a:r>
              <a:rPr lang="en-US" altLang="zh-TW" dirty="0"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n-US" altLang="zh-TW" b="1" dirty="0">
                <a:sym typeface="Wingdings" panose="05000000000000000000" pitchFamily="2" charset="2"/>
              </a:rPr>
              <a:t>Hint: </a:t>
            </a:r>
            <a:r>
              <a:rPr lang="en-US" altLang="zh-TW" dirty="0">
                <a:sym typeface="Wingdings" panose="05000000000000000000" pitchFamily="2" charset="2"/>
              </a:rPr>
              <a:t>What if both photoresistor tasks try to update </a:t>
            </a:r>
            <a:r>
              <a:rPr lang="en-US" altLang="zh-TW" i="1" dirty="0">
                <a:sym typeface="Wingdings" panose="05000000000000000000" pitchFamily="2" charset="2"/>
              </a:rPr>
              <a:t>SPEED</a:t>
            </a:r>
            <a:r>
              <a:rPr lang="en-US" altLang="zh-TW" dirty="0"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Implement this lab without causing race condition. Note that you do not need to use any synchronization primitives of </a:t>
            </a:r>
            <a:r>
              <a:rPr lang="en-US" altLang="zh-TW" dirty="0" err="1">
                <a:sym typeface="Wingdings" panose="05000000000000000000" pitchFamily="2" charset="2"/>
              </a:rPr>
              <a:t>FreeRTOS</a:t>
            </a:r>
            <a:r>
              <a:rPr lang="en-US" altLang="zh-TW" dirty="0">
                <a:sym typeface="Wingdings" panose="05000000000000000000" pitchFamily="2" charset="2"/>
              </a:rPr>
              <a:t>, which will be covered in later labs. </a:t>
            </a:r>
          </a:p>
          <a:p>
            <a:pPr lvl="3"/>
            <a:r>
              <a:rPr lang="en-US" altLang="zh-TW" b="1" dirty="0">
                <a:sym typeface="Wingdings" panose="05000000000000000000" pitchFamily="2" charset="2"/>
              </a:rPr>
              <a:t>Hint: </a:t>
            </a:r>
            <a:r>
              <a:rPr lang="en-US" altLang="zh-TW" dirty="0">
                <a:sym typeface="Wingdings" panose="05000000000000000000" pitchFamily="2" charset="2"/>
              </a:rPr>
              <a:t>Do not allow 2 tasks to update 1 variable simultaneously.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225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9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3: Induction Aircraft (40%)</a:t>
            </a:r>
          </a:p>
          <a:p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lvl="1"/>
            <a:r>
              <a:rPr lang="en-US" altLang="zh-TW" dirty="0"/>
              <a:t>Add an </a:t>
            </a:r>
            <a:r>
              <a:rPr lang="en-US" altLang="zh-TW" dirty="0">
                <a:solidFill>
                  <a:srgbClr val="FF0000"/>
                </a:solidFill>
              </a:rPr>
              <a:t>ultrasonic sensor </a:t>
            </a:r>
            <a:r>
              <a:rPr lang="en-US" altLang="zh-TW" dirty="0"/>
              <a:t>to Basic 2 to detect if pilot is 15 cm away from the aircraft: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If so, set speed to zero and ignore photoresistor inputs.</a:t>
            </a:r>
          </a:p>
          <a:p>
            <a:pPr lvl="1"/>
            <a:r>
              <a:rPr lang="en-US" altLang="zh-TW" dirty="0"/>
              <a:t>Add a RGB LED to Basic 2 to show the speed status:</a:t>
            </a:r>
          </a:p>
          <a:p>
            <a:pPr lvl="2"/>
            <a:r>
              <a:rPr lang="en-US" altLang="zh-TW" dirty="0"/>
              <a:t>Speed &lt; 4</a:t>
            </a:r>
            <a:r>
              <a:rPr lang="zh-TW" altLang="en-US" dirty="0"/>
              <a:t>  </a:t>
            </a:r>
            <a:r>
              <a:rPr lang="en-US" altLang="zh-TW" dirty="0"/>
              <a:t>-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B050"/>
                </a:solidFill>
              </a:rPr>
              <a:t>Green</a:t>
            </a:r>
          </a:p>
          <a:p>
            <a:pPr lvl="2"/>
            <a:r>
              <a:rPr lang="en-US" altLang="zh-TW" dirty="0"/>
              <a:t>Speed &gt;=4 &amp; Speed &lt; 7  -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chemeClr val="accent2"/>
                </a:solidFill>
              </a:rPr>
              <a:t>Yellow</a:t>
            </a:r>
          </a:p>
          <a:p>
            <a:pPr lvl="2"/>
            <a:r>
              <a:rPr lang="en-US" altLang="zh-TW" dirty="0"/>
              <a:t>Speed &gt;=7 -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7</a:t>
            </a:fld>
            <a:endParaRPr lang="zh-TW" altLang="zh-TW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9BF903C-FF88-4AA6-A0BA-32DF0472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13" y="1628800"/>
            <a:ext cx="442557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3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9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3: Induction Aircraft (40%) </a:t>
            </a:r>
            <a:r>
              <a:rPr lang="en-US" altLang="zh-TW" dirty="0"/>
              <a:t>(cont.)</a:t>
            </a:r>
            <a:endParaRPr lang="en-US" altLang="zh-TW" b="1" dirty="0"/>
          </a:p>
          <a:p>
            <a:pPr lvl="1"/>
            <a:r>
              <a:rPr lang="en-US" altLang="zh-TW" dirty="0"/>
              <a:t>You have to implement all operations using </a:t>
            </a:r>
            <a:r>
              <a:rPr lang="en-US" altLang="zh-TW" dirty="0" err="1"/>
              <a:t>FreeRTOS</a:t>
            </a:r>
            <a:r>
              <a:rPr lang="en-US" altLang="zh-TW" dirty="0"/>
              <a:t> tasks.</a:t>
            </a:r>
          </a:p>
          <a:p>
            <a:pPr lvl="1"/>
            <a:r>
              <a:rPr lang="en-US" altLang="zh-TW" dirty="0"/>
              <a:t>Now you have a situation in which tasks have sequence. Again, </a:t>
            </a:r>
            <a:r>
              <a:rPr lang="en-US" altLang="zh-TW" dirty="0">
                <a:sym typeface="Wingdings" panose="05000000000000000000" pitchFamily="2" charset="2"/>
              </a:rPr>
              <a:t>you do not need to use any synchronization primitives of </a:t>
            </a:r>
            <a:r>
              <a:rPr lang="en-US" altLang="zh-TW" dirty="0" err="1">
                <a:sym typeface="Wingdings" panose="05000000000000000000" pitchFamily="2" charset="2"/>
              </a:rPr>
              <a:t>FreeRTOS</a:t>
            </a:r>
            <a:r>
              <a:rPr lang="en-US" altLang="zh-TW" dirty="0">
                <a:sym typeface="Wingdings" panose="05000000000000000000" pitchFamily="2" charset="2"/>
              </a:rPr>
              <a:t>, which will be covered in later labs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8250484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 eaLnBrk="1" hangingPunct="1">
          <a:defRPr dirty="0"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22668</TotalTime>
  <Words>1162</Words>
  <Application>Microsoft Office PowerPoint</Application>
  <PresentationFormat>如螢幕大小 (4:3)</PresentationFormat>
  <Paragraphs>215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Tahoma</vt:lpstr>
      <vt:lpstr>Times New Roman</vt:lpstr>
      <vt:lpstr>Contemporary Portrait</vt:lpstr>
      <vt:lpstr>CS4101 Introduction to Embedded Systems  Lab 9: FreeRTOS</vt:lpstr>
      <vt:lpstr>Lab 9</vt:lpstr>
      <vt:lpstr>Photoresistor and Arduino</vt:lpstr>
      <vt:lpstr>Seven-Segment Display</vt:lpstr>
      <vt:lpstr>Seven-Segment Display Connection</vt:lpstr>
      <vt:lpstr>Sample Code for 7-Segment Display</vt:lpstr>
      <vt:lpstr>Lab 9</vt:lpstr>
      <vt:lpstr>Lab 9</vt:lpstr>
      <vt:lpstr>Lab 9</vt:lpstr>
      <vt:lpstr>Ultrasonic Sensor</vt:lpstr>
      <vt:lpstr>Distance Calculation</vt:lpstr>
      <vt:lpstr>Distance Calculation: Example</vt:lpstr>
      <vt:lpstr>Ultrasonic Sensor and Arduino</vt:lpstr>
      <vt:lpstr> Ultrasonic Sensor and Arduino</vt:lpstr>
      <vt:lpstr>Sample Code for Ultrasonic 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Tzu</cp:lastModifiedBy>
  <cp:revision>2398</cp:revision>
  <dcterms:created xsi:type="dcterms:W3CDTF">2000-02-07T23:54:30Z</dcterms:created>
  <dcterms:modified xsi:type="dcterms:W3CDTF">2020-11-26T16:07:51Z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