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1057" r:id="rId2"/>
    <p:sldId id="1092" r:id="rId3"/>
    <p:sldId id="1101" r:id="rId4"/>
    <p:sldId id="1062" r:id="rId5"/>
    <p:sldId id="1063" r:id="rId6"/>
    <p:sldId id="1064" r:id="rId7"/>
    <p:sldId id="1085" r:id="rId8"/>
    <p:sldId id="1066" r:id="rId9"/>
    <p:sldId id="1091" r:id="rId10"/>
    <p:sldId id="1100" r:id="rId11"/>
    <p:sldId id="1093" r:id="rId12"/>
    <p:sldId id="1095" r:id="rId13"/>
    <p:sldId id="1096" r:id="rId14"/>
    <p:sldId id="1086" r:id="rId15"/>
    <p:sldId id="1088" r:id="rId16"/>
    <p:sldId id="1089" r:id="rId17"/>
    <p:sldId id="1090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309" autoAdjust="0"/>
  </p:normalViewPr>
  <p:slideViewPr>
    <p:cSldViewPr>
      <p:cViewPr>
        <p:scale>
          <a:sx n="110" d="100"/>
          <a:sy n="110" d="100"/>
        </p:scale>
        <p:origin x="1584" y="18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RS pin on the LCD</a:t>
            </a:r>
          </a:p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RW pin on the LCD (</a:t>
            </a:r>
            <a:r>
              <a:rPr kumimoji="1"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optional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enable: the number of the Arduino pin that is connected to the enable pin on the LCD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d0, d1, d2, d3, d4, d5, d6, d7: the numbers of the Arduino pins that are connected to the corresponding data pins on the LCD. d0, d1, d2, and d3 are optional; if omitted, the LCD will be controlled using only the four data lines (d4, d5, d6, d7).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6787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F8987EsEKwAnM_a7A23HB_jS5LgD_q5g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10: Task Scheduling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06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lcd.createChar() and lcd.write()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9</a:t>
            </a:fld>
            <a:endParaRPr lang="zh-TW" altLang="zh-TW"/>
          </a:p>
        </p:txBody>
      </p:sp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16653"/>
              </p:ext>
            </p:extLst>
          </p:nvPr>
        </p:nvGraphicFramePr>
        <p:xfrm>
          <a:off x="215516" y="1147916"/>
          <a:ext cx="8712968" cy="4709541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Arduino_FreeRTOS.h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Key.h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Keypad.h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&lt;LiquidCrystal_I2C.h&gt;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LiquidCrystal_I2C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(0x27,16,2);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</a:t>
                      </a:r>
                      <a:r>
                        <a:rPr kumimoji="1" lang="en-US" altLang="zh-TW" sz="17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dinosaur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[8]  = {0x07, 0x05, 0x06, 0x07, 0x14, 0x17, 0x0E, 0x0A};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</a:t>
                      </a:r>
                      <a:r>
                        <a:rPr kumimoji="1" lang="en-US" altLang="zh-TW" sz="17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cactus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[8] = {0x04, 0x05, 0x15, 0x15, 0x16, 0x0C, 0x04, 0x04};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setup(){</a:t>
                      </a:r>
                    </a:p>
                    <a:p>
                      <a:r>
                        <a:rPr kumimoji="1" lang="zh-TW" altLang="en-US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Serial.begin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(9600);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lcd.init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     </a:t>
                      </a:r>
                      <a:r>
                        <a:rPr kumimoji="1" lang="zh-TW" altLang="en-US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 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lcd.backlight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zh-TW" altLang="en-US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lcd.createChar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 dinosaur);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lcd.createChar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(1, cactus);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loop(){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lcd.setCursor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(0,0);</a:t>
                      </a:r>
                      <a:r>
                        <a:rPr kumimoji="1" lang="en-US" altLang="zh-TW" sz="17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lcd.write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lcd.setCursor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(0,15);</a:t>
                      </a:r>
                      <a:r>
                        <a:rPr kumimoji="1" lang="en-US" altLang="zh-TW" sz="1700" b="1" kern="1200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7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lcd.write</a:t>
                      </a:r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(1);</a:t>
                      </a:r>
                    </a:p>
                    <a:p>
                      <a:r>
                        <a:rPr kumimoji="1" lang="en-US" altLang="zh-TW" sz="17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0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Dinosaur game (60%)</a:t>
            </a:r>
          </a:p>
          <a:p>
            <a:pPr lvl="1"/>
            <a:r>
              <a:rPr lang="en-US" altLang="zh-TW" dirty="0"/>
              <a:t>Add a keypad to Basic 1.</a:t>
            </a:r>
          </a:p>
          <a:p>
            <a:pPr lvl="1"/>
            <a:r>
              <a:rPr lang="en-US" altLang="zh-TW" dirty="0"/>
              <a:t>Create one task, “</a:t>
            </a:r>
            <a:r>
              <a:rPr lang="en-US" altLang="zh-TW" dirty="0" err="1"/>
              <a:t>keypadTask</a:t>
            </a:r>
            <a:r>
              <a:rPr lang="en-US" altLang="zh-TW" dirty="0"/>
              <a:t>”, to set the positions of a dinosaur on LCD.</a:t>
            </a:r>
          </a:p>
          <a:p>
            <a:pPr lvl="2"/>
            <a:r>
              <a:rPr lang="en-US" altLang="zh-TW" dirty="0"/>
              <a:t>Use button “2” for up and ”8” for down.</a:t>
            </a:r>
          </a:p>
          <a:p>
            <a:pPr lvl="2"/>
            <a:r>
              <a:rPr lang="en-US" altLang="zh-TW" dirty="0"/>
              <a:t>Initialize the dinosaur on position (0,0).</a:t>
            </a:r>
          </a:p>
          <a:p>
            <a:pPr lvl="2"/>
            <a:r>
              <a:rPr lang="en-US" altLang="zh-TW" dirty="0"/>
              <a:t>You should avoid the character from running out of the edge.</a:t>
            </a:r>
          </a:p>
          <a:p>
            <a:pPr lvl="1"/>
            <a:r>
              <a:rPr lang="en-US" altLang="zh-TW" dirty="0"/>
              <a:t>Display the dinosaur on LCD also by </a:t>
            </a:r>
            <a:r>
              <a:rPr lang="en-US" altLang="zh-TW" dirty="0" err="1"/>
              <a:t>LCDTask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10</a:t>
            </a:fld>
            <a:endParaRPr lang="zh-TW" altLang="zh-TW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306540"/>
            <a:ext cx="3632200" cy="12827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64" y="4297020"/>
            <a:ext cx="3632200" cy="1282700"/>
          </a:xfrm>
          <a:prstGeom prst="rect">
            <a:avLst/>
          </a:prstGeom>
        </p:spPr>
      </p:pic>
      <p:pic>
        <p:nvPicPr>
          <p:cNvPr id="29" name="Picture 2" descr="Dinosaur Game Laun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5313" y1="32750" x2="15313" y2="3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3136"/>
            <a:ext cx="57606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2231979" y="5532187"/>
            <a:ext cx="132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press “2”</a:t>
            </a:r>
            <a:endParaRPr lang="zh-TW" altLang="en-US" dirty="0">
              <a:latin typeface="+mn-lt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09119" y="5537365"/>
            <a:ext cx="132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press “8”</a:t>
            </a:r>
            <a:endParaRPr lang="zh-TW" altLang="en-US" dirty="0">
              <a:latin typeface="+mn-lt"/>
            </a:endParaRPr>
          </a:p>
        </p:txBody>
      </p:sp>
      <p:pic>
        <p:nvPicPr>
          <p:cNvPr id="32" name="Picture 2" descr="Dinosaur Game Laun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5313" y1="32750" x2="15313" y2="3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00" y="4843509"/>
            <a:ext cx="57606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3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(cont.)</a:t>
            </a:r>
          </a:p>
          <a:p>
            <a:pPr lvl="1"/>
            <a:r>
              <a:rPr lang="en-US" altLang="zh-TW" dirty="0"/>
              <a:t>The dinosaur dodging a cactus successfully can get 1 point.</a:t>
            </a:r>
          </a:p>
          <a:p>
            <a:pPr lvl="1"/>
            <a:r>
              <a:rPr lang="en-US" altLang="zh-TW" dirty="0"/>
              <a:t>If the dinosaur runs into a cactus, the game is over.</a:t>
            </a:r>
          </a:p>
          <a:p>
            <a:pPr lvl="2"/>
            <a:r>
              <a:rPr lang="en-US" altLang="zh-TW" dirty="0"/>
              <a:t>Display “Game Over” and the points you get for 2 secs.</a:t>
            </a:r>
          </a:p>
          <a:p>
            <a:pPr lvl="2"/>
            <a:r>
              <a:rPr lang="en-US" altLang="zh-TW" dirty="0"/>
              <a:t>Restart the game.</a:t>
            </a:r>
          </a:p>
          <a:p>
            <a:pPr lvl="1"/>
            <a:r>
              <a:rPr lang="en-US" altLang="zh-TW" dirty="0"/>
              <a:t>Demo video:</a:t>
            </a:r>
            <a:br>
              <a:rPr lang="en-US" altLang="zh-TW" dirty="0"/>
            </a:br>
            <a:r>
              <a:rPr lang="en-US" altLang="zh-TW" sz="2000" dirty="0">
                <a:hlinkClick r:id="rId2"/>
              </a:rPr>
              <a:t>https://drive.google.com/file/d/1F8987EsEKwAnM_a7A23HB_jS5LgD_q5g/view?usp=sharing</a:t>
            </a:r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11</a:t>
            </a:fld>
            <a:endParaRPr lang="zh-TW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8" y="4587944"/>
            <a:ext cx="3632200" cy="12827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74938" y="4858019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+mn-lt"/>
              </a:rPr>
              <a:t>Game Over</a:t>
            </a:r>
            <a:endParaRPr lang="zh-TW" altLang="en-US" sz="2000" dirty="0"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37874" y="5135225"/>
            <a:ext cx="101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+mn-lt"/>
              </a:rPr>
              <a:t>Score: 5</a:t>
            </a:r>
            <a:endParaRPr lang="zh-TW" altLang="en-US" sz="2000" dirty="0">
              <a:latin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24" y="4606914"/>
            <a:ext cx="3632200" cy="1282700"/>
          </a:xfrm>
          <a:prstGeom prst="rect">
            <a:avLst/>
          </a:prstGeom>
        </p:spPr>
      </p:pic>
      <p:pic>
        <p:nvPicPr>
          <p:cNvPr id="11" name="Picture 2" descr="Dinosaur Game Laun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5313" y1="32750" x2="15313" y2="3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40" y="4953510"/>
            <a:ext cx="57606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ctus icon - Google Se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4" y="4858019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ctus icon - Google Se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113127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弧形箭號 (下彎) 2"/>
          <p:cNvSpPr/>
          <p:nvPr/>
        </p:nvSpPr>
        <p:spPr bwMode="auto">
          <a:xfrm>
            <a:off x="3923928" y="4174866"/>
            <a:ext cx="1480368" cy="406262"/>
          </a:xfrm>
          <a:prstGeom prst="curved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1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(cont.)</a:t>
            </a:r>
          </a:p>
          <a:p>
            <a:pPr lvl="1"/>
            <a:r>
              <a:rPr lang="en-US" altLang="zh-TW" dirty="0"/>
              <a:t>Set the priorities of all the tasks equal.</a:t>
            </a:r>
          </a:p>
          <a:p>
            <a:pPr lvl="1"/>
            <a:r>
              <a:rPr lang="en-US" altLang="zh-TW" dirty="0"/>
              <a:t>Let the tasks change each other’s priority so that the game runs correctly.</a:t>
            </a:r>
          </a:p>
          <a:p>
            <a:pPr lvl="1"/>
            <a:r>
              <a:rPr lang="en-US" altLang="zh-TW" dirty="0"/>
              <a:t>Note:</a:t>
            </a:r>
          </a:p>
          <a:p>
            <a:pPr lvl="2"/>
            <a:r>
              <a:rPr lang="en-US" altLang="zh-TW" dirty="0"/>
              <a:t>Use memory carefully and set the size of task stack properly.</a:t>
            </a:r>
          </a:p>
          <a:p>
            <a:pPr lvl="2"/>
            <a:r>
              <a:rPr lang="en-US" altLang="zh-TW" dirty="0"/>
              <a:t>To save memory, you can use print(F(“hello”)) instead of print(“hello”) 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39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Hex Keypad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13</a:t>
            </a:fld>
            <a:endParaRPr lang="zh-TW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3779912" y="1037951"/>
            <a:ext cx="5536307" cy="4831903"/>
            <a:chOff x="1763688" y="1259904"/>
            <a:chExt cx="5248275" cy="455295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1259904"/>
              <a:ext cx="5248275" cy="455295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3275856" y="4077072"/>
              <a:ext cx="1038704" cy="3896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6096" y="4005064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796136" y="2876202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pic>
        <p:nvPicPr>
          <p:cNvPr id="4" name="Picture 2" descr="http://www.circuitstoday.com/wp-content/uploads/2014/05/hex-keypad-arduin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5" b="19389"/>
          <a:stretch/>
        </p:blipFill>
        <p:spPr bwMode="auto">
          <a:xfrm>
            <a:off x="683568" y="1318620"/>
            <a:ext cx="3593526" cy="309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52093" y="4437112"/>
            <a:ext cx="359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  <a:ea typeface="+mj-ea"/>
              </a:rPr>
              <a:t>Use “column scanning” to identify the pressed key</a:t>
            </a:r>
            <a:endParaRPr lang="zh-TW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214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Hex Keypad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Arduino IDE Library manager, type “Keypad” and download Keypad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14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70" y="2060848"/>
            <a:ext cx="7041406" cy="39478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971599" y="3878212"/>
            <a:ext cx="6768752" cy="100811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11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52736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    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KEY_ROWS 4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KEY_COLS 4 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[KEY_ROWS][KEY_COLS] =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{'1', '2', '3', 'A'},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{'4', '5', '6', 'B'},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{'7', '8', '9', 'C'},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{'*', '0', '#', 'D'}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[KEY_COLS] = {9, 8, 7, 6};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 = {13, 12, 11, 10}; 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2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  <p:sp>
        <p:nvSpPr>
          <p:cNvPr id="6" name="內容版面配置區 2"/>
          <p:cNvSpPr>
            <a:spLocks noGrp="1"/>
          </p:cNvSpPr>
          <p:nvPr/>
        </p:nvSpPr>
        <p:spPr bwMode="auto">
          <a:xfrm>
            <a:off x="406400" y="1092173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keypad</a:t>
            </a:r>
            <a:endParaRPr lang="zh-TW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Keypad(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makeKeymap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),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		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KEY_ROWS, KEY_COLS);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char key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myKeypad.getKey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if (key)  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(key);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7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based on Basic 2 of Lab 9 (40%)</a:t>
            </a:r>
          </a:p>
          <a:p>
            <a:pPr lvl="1"/>
            <a:r>
              <a:rPr lang="en-US" altLang="zh-TW" dirty="0"/>
              <a:t>Connect 2 photoresistors and an LCD to your Arduino UNO.</a:t>
            </a:r>
          </a:p>
          <a:p>
            <a:pPr lvl="1"/>
            <a:r>
              <a:rPr lang="en-US" altLang="zh-TW" dirty="0"/>
              <a:t>Display and move cacti on LCD.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Initialize the positions of cacti randomly on the right half of LCD and let cacti move from right to left.</a:t>
            </a:r>
          </a:p>
          <a:p>
            <a:pPr lvl="1"/>
            <a:r>
              <a:rPr lang="en-US" altLang="zh-TW" dirty="0"/>
              <a:t>Control the moving speed of cacti by photoresistors:</a:t>
            </a:r>
          </a:p>
          <a:p>
            <a:pPr lvl="2"/>
            <a:r>
              <a:rPr lang="en-US" altLang="zh-TW" dirty="0"/>
              <a:t>Left photoresistor dark for deceleration</a:t>
            </a:r>
          </a:p>
          <a:p>
            <a:pPr lvl="2"/>
            <a:r>
              <a:rPr lang="en-US" altLang="zh-TW" dirty="0"/>
              <a:t>Right photoresistor dark for acceleration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Both</a:t>
            </a:r>
            <a:r>
              <a:rPr lang="en-US" altLang="zh-TW" dirty="0"/>
              <a:t> photoresistors dark for </a:t>
            </a:r>
            <a:r>
              <a:rPr lang="en-US" altLang="zh-TW" dirty="0">
                <a:solidFill>
                  <a:srgbClr val="FF0000"/>
                </a:solidFill>
              </a:rPr>
              <a:t>stopping</a:t>
            </a:r>
            <a:r>
              <a:rPr lang="en-US" altLang="zh-TW" dirty="0"/>
              <a:t> the movement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B5EAE3-431F-407F-9313-A29B16DC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60" y="2290316"/>
            <a:ext cx="3632200" cy="1282700"/>
          </a:xfrm>
          <a:prstGeom prst="rect">
            <a:avLst/>
          </a:prstGeom>
        </p:spPr>
      </p:pic>
      <p:pic>
        <p:nvPicPr>
          <p:cNvPr id="9" name="Picture 2" descr="cactus icon - Google Search">
            <a:extLst>
              <a:ext uri="{FF2B5EF4-FFF2-40B4-BE49-F238E27FC236}">
                <a16:creationId xmlns:a16="http://schemas.microsoft.com/office/drawing/2014/main" id="{67CE1CD8-A1D6-4F2B-B5F6-20A54732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10" y="2541421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ctus icon - Google Search">
            <a:extLst>
              <a:ext uri="{FF2B5EF4-FFF2-40B4-BE49-F238E27FC236}">
                <a16:creationId xmlns:a16="http://schemas.microsoft.com/office/drawing/2014/main" id="{DF7886B7-3D2B-4796-9AAD-B3893A62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96529"/>
            <a:ext cx="477261" cy="4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5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(cont.)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Implement all operations using </a:t>
            </a:r>
            <a:r>
              <a:rPr lang="en-US" altLang="zh-TW" dirty="0" err="1">
                <a:solidFill>
                  <a:srgbClr val="FF0000"/>
                </a:solidFill>
              </a:rPr>
              <a:t>FreeRTOS</a:t>
            </a:r>
            <a:r>
              <a:rPr lang="en-US" altLang="zh-TW" dirty="0">
                <a:solidFill>
                  <a:srgbClr val="FF0000"/>
                </a:solidFill>
              </a:rPr>
              <a:t> functions.</a:t>
            </a:r>
          </a:p>
          <a:p>
            <a:pPr lvl="1"/>
            <a:r>
              <a:rPr lang="en-US" altLang="zh-TW" dirty="0"/>
              <a:t>Create one task, “</a:t>
            </a:r>
            <a:r>
              <a:rPr lang="en-US" altLang="zh-TW" dirty="0" err="1"/>
              <a:t>cactiTask</a:t>
            </a:r>
            <a:r>
              <a:rPr lang="en-US" altLang="zh-TW" dirty="0"/>
              <a:t>”, to set the positions of cacti.</a:t>
            </a:r>
          </a:p>
          <a:p>
            <a:pPr lvl="2"/>
            <a:r>
              <a:rPr lang="en-US" altLang="zh-TW" dirty="0"/>
              <a:t>Use </a:t>
            </a:r>
            <a:r>
              <a:rPr lang="en-US" altLang="zh-TW" dirty="0" err="1"/>
              <a:t>FreeRTOS</a:t>
            </a:r>
            <a:r>
              <a:rPr lang="en-US" altLang="zh-TW" dirty="0"/>
              <a:t> functions such as </a:t>
            </a:r>
            <a:r>
              <a:rPr lang="en-US" altLang="zh-TW" dirty="0" err="1"/>
              <a:t>vTaskDelay</a:t>
            </a:r>
            <a:r>
              <a:rPr lang="en-US" altLang="zh-TW" dirty="0"/>
              <a:t>() or </a:t>
            </a:r>
            <a:r>
              <a:rPr lang="en-US" altLang="zh-TW" dirty="0" err="1"/>
              <a:t>vTaskDelayUntil</a:t>
            </a:r>
            <a:r>
              <a:rPr lang="en-US" altLang="zh-TW" dirty="0"/>
              <a:t>() to move the positions of cacti.</a:t>
            </a:r>
          </a:p>
          <a:p>
            <a:pPr lvl="1"/>
            <a:r>
              <a:rPr lang="en-US" altLang="zh-TW" dirty="0"/>
              <a:t>Create one task, “</a:t>
            </a:r>
            <a:r>
              <a:rPr lang="en-US" altLang="zh-TW" dirty="0" err="1"/>
              <a:t>LCDTask</a:t>
            </a:r>
            <a:r>
              <a:rPr lang="en-US" altLang="zh-TW" dirty="0"/>
              <a:t>”, to display cacti on LCD, according to the positions of cacti.</a:t>
            </a:r>
          </a:p>
          <a:p>
            <a:pPr lvl="1"/>
            <a:r>
              <a:rPr lang="en-US" altLang="zh-TW" dirty="0"/>
              <a:t>Create “</a:t>
            </a:r>
            <a:r>
              <a:rPr lang="en-US" altLang="zh-TW" dirty="0" err="1"/>
              <a:t>leftTask</a:t>
            </a:r>
            <a:r>
              <a:rPr lang="en-US" altLang="zh-TW" dirty="0"/>
              <a:t>” and “</a:t>
            </a:r>
            <a:r>
              <a:rPr lang="en-US" altLang="zh-TW" dirty="0" err="1"/>
              <a:t>rightTask</a:t>
            </a:r>
            <a:r>
              <a:rPr lang="en-US" altLang="zh-TW" dirty="0"/>
              <a:t>” to detect the light of the left and right photoresistors respectively.</a:t>
            </a:r>
          </a:p>
          <a:p>
            <a:pPr lvl="1"/>
            <a:r>
              <a:rPr lang="en-US" altLang="zh-TW" dirty="0"/>
              <a:t>When both photoresistors become dark, stop movement of cacti by </a:t>
            </a:r>
            <a:r>
              <a:rPr lang="en-US" altLang="zh-TW" dirty="0">
                <a:solidFill>
                  <a:srgbClr val="FF0000"/>
                </a:solidFill>
              </a:rPr>
              <a:t>suspending</a:t>
            </a:r>
            <a:r>
              <a:rPr lang="en-US" altLang="zh-TW" dirty="0"/>
              <a:t> </a:t>
            </a:r>
            <a:r>
              <a:rPr lang="en-US" altLang="zh-TW" dirty="0" err="1"/>
              <a:t>cactiTask</a:t>
            </a:r>
            <a:r>
              <a:rPr lang="en-US" altLang="zh-TW" dirty="0"/>
              <a:t>. Otherwise, </a:t>
            </a:r>
            <a:r>
              <a:rPr lang="en-US" altLang="zh-TW" dirty="0">
                <a:solidFill>
                  <a:srgbClr val="FF0000"/>
                </a:solidFill>
              </a:rPr>
              <a:t>resume</a:t>
            </a:r>
            <a:r>
              <a:rPr lang="en-US" altLang="zh-TW" dirty="0"/>
              <a:t> it.</a:t>
            </a:r>
          </a:p>
          <a:p>
            <a:pPr lvl="1"/>
            <a:r>
              <a:rPr lang="en-US" altLang="zh-TW" dirty="0"/>
              <a:t>There is no restriction on the priorities of the tasks.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2753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LCD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Liquid crystal displays </a:t>
            </a:r>
            <a:r>
              <a:rPr lang="en-US" altLang="zh-TW" dirty="0"/>
              <a:t>(LCDs) are commonly used to display data in devices such as calculators and home appliances</a:t>
            </a:r>
          </a:p>
          <a:p>
            <a:pPr lvl="1"/>
            <a:r>
              <a:rPr lang="en-US" altLang="zh-TW" dirty="0"/>
              <a:t>They can support message scrolling, cursor displaying, and LED backlight</a:t>
            </a:r>
          </a:p>
          <a:p>
            <a:r>
              <a:rPr lang="en-US" altLang="zh-TW" dirty="0"/>
              <a:t>A typical LCD display is </a:t>
            </a:r>
            <a:br>
              <a:rPr lang="en-US" altLang="zh-TW" dirty="0"/>
            </a:br>
            <a:r>
              <a:rPr lang="en-US" altLang="zh-TW" b="1" dirty="0"/>
              <a:t>16×2 LCD Module</a:t>
            </a:r>
            <a:r>
              <a:rPr lang="en-US" altLang="zh-TW" dirty="0"/>
              <a:t>, which </a:t>
            </a:r>
            <a:br>
              <a:rPr lang="en-US" altLang="zh-TW" dirty="0"/>
            </a:br>
            <a:r>
              <a:rPr lang="en-US" altLang="zh-TW" dirty="0"/>
              <a:t>can display 32 ASCII </a:t>
            </a:r>
            <a:br>
              <a:rPr lang="en-US" altLang="zh-TW" dirty="0"/>
            </a:br>
            <a:r>
              <a:rPr lang="en-US" altLang="zh-TW" dirty="0"/>
              <a:t>characters in 2 lines </a:t>
            </a:r>
            <a:br>
              <a:rPr lang="en-US" altLang="zh-TW" dirty="0"/>
            </a:br>
            <a:r>
              <a:rPr lang="en-US" altLang="zh-TW" dirty="0"/>
              <a:t>(16 characters in 1 line)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6" name="Picture 2" descr="YWRobot LCM1602 I2C V1 Pino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2890048"/>
            <a:ext cx="3934891" cy="32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79712" y="5558358"/>
            <a:ext cx="222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LCM1602 I2C V1</a:t>
            </a:r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 bwMode="auto">
          <a:xfrm flipV="1">
            <a:off x="4203269" y="4941169"/>
            <a:ext cx="2024915" cy="848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559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LCM1620 I2C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grpSp>
        <p:nvGrpSpPr>
          <p:cNvPr id="16" name="群組 15"/>
          <p:cNvGrpSpPr/>
          <p:nvPr/>
        </p:nvGrpSpPr>
        <p:grpSpPr>
          <a:xfrm>
            <a:off x="971600" y="1104540"/>
            <a:ext cx="3675392" cy="2036428"/>
            <a:chOff x="1043608" y="1953472"/>
            <a:chExt cx="6445336" cy="2819401"/>
          </a:xfrm>
        </p:grpSpPr>
        <p:pic>
          <p:nvPicPr>
            <p:cNvPr id="1026" name="Picture 2" descr="「I2C LCD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953472"/>
              <a:ext cx="4762500" cy="281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/>
            <p:cNvGrpSpPr/>
            <p:nvPr/>
          </p:nvGrpSpPr>
          <p:grpSpPr>
            <a:xfrm>
              <a:off x="5687504" y="3723004"/>
              <a:ext cx="1801440" cy="639169"/>
              <a:chOff x="5940152" y="3305546"/>
              <a:chExt cx="1801440" cy="639169"/>
            </a:xfrm>
          </p:grpSpPr>
          <p:cxnSp>
            <p:nvCxnSpPr>
              <p:cNvPr id="18" name="直線單箭頭接點 17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字方塊 18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A4</a:t>
                </a:r>
                <a:endParaRPr lang="zh-TW" altLang="en-US" dirty="0">
                  <a:latin typeface="+mn-lt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5652120" y="4026615"/>
              <a:ext cx="1801440" cy="639169"/>
              <a:chOff x="5940152" y="3305546"/>
              <a:chExt cx="1801440" cy="639169"/>
            </a:xfrm>
          </p:grpSpPr>
          <p:cxnSp>
            <p:nvCxnSpPr>
              <p:cNvPr id="21" name="直線單箭頭接點 20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文字方塊 21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A5</a:t>
                </a:r>
                <a:endParaRPr lang="zh-TW" altLang="en-US" dirty="0">
                  <a:latin typeface="+mn-lt"/>
                </a:endParaRPr>
              </a:p>
            </p:txBody>
          </p:sp>
        </p:grpSp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1043" t="2379" b="1789"/>
          <a:stretch/>
        </p:blipFill>
        <p:spPr>
          <a:xfrm>
            <a:off x="1379178" y="3212976"/>
            <a:ext cx="6258644" cy="23185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48916" y="1440667"/>
            <a:ext cx="3023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GND (ground)</a:t>
            </a:r>
          </a:p>
          <a:p>
            <a:r>
              <a:rPr lang="en-US" altLang="zh-TW" dirty="0">
                <a:latin typeface="+mn-lt"/>
              </a:rPr>
              <a:t>VCC (power supply 5V)</a:t>
            </a:r>
          </a:p>
          <a:p>
            <a:r>
              <a:rPr lang="en-US" altLang="zh-TW" dirty="0">
                <a:latin typeface="+mn-lt"/>
              </a:rPr>
              <a:t>SDA (I2C data line)</a:t>
            </a:r>
          </a:p>
          <a:p>
            <a:r>
              <a:rPr lang="en-US" altLang="zh-TW" dirty="0">
                <a:latin typeface="+mn-lt"/>
              </a:rPr>
              <a:t>SCL (I2C clock)</a:t>
            </a:r>
            <a:endParaRPr lang="zh-TW" altLang="en-US" dirty="0">
              <a:latin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9490" y="5703639"/>
            <a:ext cx="612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I2C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(IIC,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I</a:t>
            </a:r>
            <a:r>
              <a:rPr lang="en-US" altLang="zh-TW" baseline="30000" dirty="0">
                <a:latin typeface="+mn-lt"/>
              </a:rPr>
              <a:t>2</a:t>
            </a:r>
            <a:r>
              <a:rPr lang="en-US" altLang="zh-TW" dirty="0">
                <a:latin typeface="+mn-lt"/>
              </a:rPr>
              <a:t>C):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a synchronous serial computer bus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3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to “</a:t>
            </a:r>
            <a:r>
              <a:rPr lang="en-US" altLang="zh-TW" dirty="0">
                <a:solidFill>
                  <a:srgbClr val="0000FF"/>
                </a:solidFill>
              </a:rPr>
              <a:t>Sketch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Include Library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Manage Libraries…</a:t>
            </a:r>
            <a:r>
              <a:rPr lang="en-US" altLang="zh-TW" dirty="0"/>
              <a:t>” to open Arduino IDE Library manager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5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2175021"/>
            <a:ext cx="5685254" cy="37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Arduino IDE Library manager, type “</a:t>
            </a:r>
            <a:r>
              <a:rPr lang="en-US" altLang="zh-TW" dirty="0" err="1"/>
              <a:t>LiquidCrystal</a:t>
            </a:r>
            <a:r>
              <a:rPr lang="en-US" altLang="zh-TW" dirty="0"/>
              <a:t> I2C” and download </a:t>
            </a:r>
            <a:r>
              <a:rPr lang="en-US" altLang="zh-TW" dirty="0" err="1"/>
              <a:t>LiquidCrystal</a:t>
            </a:r>
            <a:r>
              <a:rPr lang="en-US" altLang="zh-TW" dirty="0"/>
              <a:t> I2C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  <p:grpSp>
        <p:nvGrpSpPr>
          <p:cNvPr id="10" name="群組 9"/>
          <p:cNvGrpSpPr/>
          <p:nvPr/>
        </p:nvGrpSpPr>
        <p:grpSpPr>
          <a:xfrm>
            <a:off x="1212651" y="2132857"/>
            <a:ext cx="6815733" cy="4004270"/>
            <a:chOff x="1572691" y="2715275"/>
            <a:chExt cx="6009481" cy="342185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691" y="2715275"/>
              <a:ext cx="6009481" cy="342185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1572691" y="3795395"/>
              <a:ext cx="5832648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TW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64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85056"/>
            <a:ext cx="8352928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Wire.h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&lt;LiquidCrystal_I2C.h&gt;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 pins on I2C chip for LCD connections: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 I2C address and size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 {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lcd.init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LCD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lcd.backlight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open LCD backlight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0);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setting cursor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("Hello, world!");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delay(1000); 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lcd.clear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// clear all 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1);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("Type to display");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 { }</a:t>
            </a:r>
            <a:endParaRPr lang="zh-TW" altLang="en-US" sz="3200" dirty="0"/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06400" y="2348879"/>
            <a:ext cx="7910016" cy="3195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56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I2C Address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Need to set correct address for different I2C devices</a:t>
            </a:r>
          </a:p>
          <a:p>
            <a:pPr lvl="1"/>
            <a:r>
              <a:rPr lang="en-US" altLang="zh-TW" dirty="0"/>
              <a:t>You can try </a:t>
            </a:r>
            <a:r>
              <a:rPr lang="en-US" altLang="zh-TW" b="1" dirty="0"/>
              <a:t>0x27</a:t>
            </a:r>
            <a:r>
              <a:rPr lang="en-US" altLang="zh-TW" dirty="0"/>
              <a:t> or </a:t>
            </a:r>
            <a:r>
              <a:rPr lang="en-US" altLang="zh-TW" b="1" dirty="0"/>
              <a:t>0x3F</a:t>
            </a:r>
          </a:p>
          <a:p>
            <a:pPr lvl="1"/>
            <a:r>
              <a:rPr lang="en-US" altLang="zh-TW" dirty="0"/>
              <a:t>Or use i2c_scanner to find your address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https://playground.arduino.cc/Main/I2cScanner/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8</a:t>
            </a:fld>
            <a:endParaRPr lang="zh-TW" altLang="zh-TW"/>
          </a:p>
        </p:txBody>
      </p:sp>
      <p:sp>
        <p:nvSpPr>
          <p:cNvPr id="4" name="矩形 3"/>
          <p:cNvSpPr/>
          <p:nvPr/>
        </p:nvSpPr>
        <p:spPr>
          <a:xfrm>
            <a:off x="1403648" y="1239143"/>
            <a:ext cx="621972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(0x27,16,2);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508104" y="1239143"/>
            <a:ext cx="720080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59412"/>
          <a:stretch/>
        </p:blipFill>
        <p:spPr>
          <a:xfrm>
            <a:off x="370566" y="3717032"/>
            <a:ext cx="838652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494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23606</TotalTime>
  <Words>1302</Words>
  <Application>Microsoft Office PowerPoint</Application>
  <PresentationFormat>如螢幕大小 (4:3)</PresentationFormat>
  <Paragraphs>164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10: Task Scheduling</vt:lpstr>
      <vt:lpstr>Lab 10</vt:lpstr>
      <vt:lpstr>Lab 10</vt:lpstr>
      <vt:lpstr>LCD Display</vt:lpstr>
      <vt:lpstr>LCM1620 I2C LCD</vt:lpstr>
      <vt:lpstr>LCD Library</vt:lpstr>
      <vt:lpstr>LCD Library</vt:lpstr>
      <vt:lpstr>Sample Code for LCD</vt:lpstr>
      <vt:lpstr>I2C Address</vt:lpstr>
      <vt:lpstr>lcd.createChar() and lcd.write()</vt:lpstr>
      <vt:lpstr>Lab 10</vt:lpstr>
      <vt:lpstr>Lab 10</vt:lpstr>
      <vt:lpstr>Lab 10</vt:lpstr>
      <vt:lpstr>Hex Keypad</vt:lpstr>
      <vt:lpstr>Hex Keypad Library</vt:lpstr>
      <vt:lpstr>Sample Code for Hex Keypad</vt:lpstr>
      <vt:lpstr>Sample Code for Hex Keypad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Tzu</cp:lastModifiedBy>
  <cp:revision>2481</cp:revision>
  <dcterms:created xsi:type="dcterms:W3CDTF">2000-02-07T23:54:30Z</dcterms:created>
  <dcterms:modified xsi:type="dcterms:W3CDTF">2020-12-03T17:20:44Z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