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3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4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https://github.com/jenny870604/new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04741" y="4154597"/>
            <a:ext cx="17771595" cy="127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b="true" sz="9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中文新聞分類與分析系統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吳佳臻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436522" y="1986890"/>
            <a:ext cx="272084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動機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0810" y="3630356"/>
            <a:ext cx="8962090" cy="163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新聞網站每日產出大量內容，類別繁多（政治、生活、國際等）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缺乏標準化自動分類，仰賴人工整理，效率低、易出錯</a:t>
            </a:r>
          </a:p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550569" y="5830632"/>
            <a:ext cx="272084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6429" y="7474647"/>
            <a:ext cx="8916472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建構一套中文新聞</a:t>
            </a: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自動分類系統 </a:t>
            </a:r>
          </a:p>
          <a:p>
            <a:pPr algn="l" marL="518157" indent="-259078" lvl="1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4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提升資訊處理效率，可應用於推薦、輿情監控等場景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2040" y="4727308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資料與前處理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144000" y="1170261"/>
            <a:ext cx="7829550" cy="2561528"/>
            <a:chOff x="0" y="0"/>
            <a:chExt cx="2621006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453857" y="1640310"/>
            <a:ext cx="4133609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2"/>
              </a:lnSpc>
            </a:pPr>
            <a:r>
              <a:rPr lang="en-US" sz="3200" spc="-2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資料來源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3862348"/>
            <a:ext cx="7829550" cy="2561528"/>
            <a:chOff x="0" y="0"/>
            <a:chExt cx="2621006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6557226"/>
            <a:ext cx="7829550" cy="2561528"/>
            <a:chOff x="0" y="0"/>
            <a:chExt cx="2621006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21006" cy="857492"/>
            </a:xfrm>
            <a:custGeom>
              <a:avLst/>
              <a:gdLst/>
              <a:ahLst/>
              <a:cxnLst/>
              <a:rect r="r" b="b" t="t" l="l"/>
              <a:pathLst>
                <a:path h="857492" w="2621006">
                  <a:moveTo>
                    <a:pt x="14832" y="0"/>
                  </a:moveTo>
                  <a:lnTo>
                    <a:pt x="2606174" y="0"/>
                  </a:lnTo>
                  <a:cubicBezTo>
                    <a:pt x="2610108" y="0"/>
                    <a:pt x="2613881" y="1563"/>
                    <a:pt x="2616662" y="4344"/>
                  </a:cubicBezTo>
                  <a:cubicBezTo>
                    <a:pt x="2619444" y="7126"/>
                    <a:pt x="2621006" y="10898"/>
                    <a:pt x="2621006" y="14832"/>
                  </a:cubicBezTo>
                  <a:lnTo>
                    <a:pt x="2621006" y="842660"/>
                  </a:lnTo>
                  <a:cubicBezTo>
                    <a:pt x="2621006" y="846594"/>
                    <a:pt x="2619444" y="850367"/>
                    <a:pt x="2616662" y="853148"/>
                  </a:cubicBezTo>
                  <a:cubicBezTo>
                    <a:pt x="2613881" y="855930"/>
                    <a:pt x="2610108" y="857492"/>
                    <a:pt x="2606174" y="857492"/>
                  </a:cubicBezTo>
                  <a:lnTo>
                    <a:pt x="14832" y="857492"/>
                  </a:lnTo>
                  <a:cubicBezTo>
                    <a:pt x="10898" y="857492"/>
                    <a:pt x="7126" y="855930"/>
                    <a:pt x="4344" y="853148"/>
                  </a:cubicBezTo>
                  <a:cubicBezTo>
                    <a:pt x="1563" y="850367"/>
                    <a:pt x="0" y="846594"/>
                    <a:pt x="0" y="842660"/>
                  </a:cubicBezTo>
                  <a:lnTo>
                    <a:pt x="0" y="14832"/>
                  </a:lnTo>
                  <a:cubicBezTo>
                    <a:pt x="0" y="10898"/>
                    <a:pt x="1563" y="7126"/>
                    <a:pt x="4344" y="4344"/>
                  </a:cubicBezTo>
                  <a:cubicBezTo>
                    <a:pt x="7126" y="1563"/>
                    <a:pt x="10898" y="0"/>
                    <a:pt x="1483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621006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53857" y="4229722"/>
            <a:ext cx="1578952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2"/>
              </a:lnSpc>
            </a:pPr>
            <a:r>
              <a:rPr lang="en-US" sz="3200" spc="-2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預處理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3857" y="6896916"/>
            <a:ext cx="4247656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2"/>
              </a:lnSpc>
            </a:pPr>
            <a:r>
              <a:rPr lang="en-US" sz="3200" spc="-26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類別分類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1679" y="2294533"/>
            <a:ext cx="3930156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numbda-webnew</a:t>
            </a:r>
          </a:p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中文新聞語料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61679" y="4702356"/>
            <a:ext cx="6983307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3200" spc="5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移除 HTML 標籤與特殊符號</a:t>
            </a:r>
          </a:p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-CKIP 斷詞處理</a:t>
            </a:r>
          </a:p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-對應類別與 label 編碼（共 13 類）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661679" y="7661202"/>
            <a:ext cx="6983307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政治、財經、國內、國際、品味生活、公民運動等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62027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2531" y="2862027"/>
            <a:ext cx="5038071" cy="6067896"/>
            <a:chOff x="0" y="0"/>
            <a:chExt cx="1048738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862027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2862027"/>
            <a:ext cx="5038071" cy="668736"/>
            <a:chOff x="0" y="0"/>
            <a:chExt cx="1048738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78760" y="2971605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使用模型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50687" y="2971605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訓練設定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53983" y="3883188"/>
            <a:ext cx="4380035" cy="410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Hugging Face Trainer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batch size, epochs, learning rate 等參數微調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損失函數：CrossEntropyLoss</a:t>
            </a:r>
          </a:p>
          <a:p>
            <a:pPr algn="l">
              <a:lnSpc>
                <a:spcPts val="405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883188"/>
            <a:ext cx="5038071" cy="410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BERT(b</a:t>
            </a: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ert-base-chinese)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 (WWM)(hfl/chinese-bert-wwm-ext)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RoBERTa (WWM)(ckiplab/bert-base-chinese-wwm)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1028700" y="1099902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模型與訓練流程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62027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2531" y="2862027"/>
            <a:ext cx="6315399" cy="6067896"/>
            <a:chOff x="0" y="0"/>
            <a:chExt cx="1314629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4629" cy="1263109"/>
            </a:xfrm>
            <a:custGeom>
              <a:avLst/>
              <a:gdLst/>
              <a:ahLst/>
              <a:cxnLst/>
              <a:rect r="r" b="b" t="t" l="l"/>
              <a:pathLst>
                <a:path h="1263109" w="1314629">
                  <a:moveTo>
                    <a:pt x="41680" y="0"/>
                  </a:moveTo>
                  <a:lnTo>
                    <a:pt x="1272950" y="0"/>
                  </a:lnTo>
                  <a:cubicBezTo>
                    <a:pt x="1284004" y="0"/>
                    <a:pt x="1294605" y="4391"/>
                    <a:pt x="1302422" y="12208"/>
                  </a:cubicBezTo>
                  <a:cubicBezTo>
                    <a:pt x="1310238" y="20024"/>
                    <a:pt x="1314629" y="30626"/>
                    <a:pt x="1314629" y="41680"/>
                  </a:cubicBezTo>
                  <a:lnTo>
                    <a:pt x="1314629" y="1221429"/>
                  </a:lnTo>
                  <a:cubicBezTo>
                    <a:pt x="1314629" y="1244448"/>
                    <a:pt x="1295969" y="1263109"/>
                    <a:pt x="1272950" y="1263109"/>
                  </a:cubicBezTo>
                  <a:lnTo>
                    <a:pt x="41680" y="1263109"/>
                  </a:lnTo>
                  <a:cubicBezTo>
                    <a:pt x="30626" y="1263109"/>
                    <a:pt x="20024" y="1258717"/>
                    <a:pt x="12208" y="1250901"/>
                  </a:cubicBezTo>
                  <a:cubicBezTo>
                    <a:pt x="4391" y="1243084"/>
                    <a:pt x="0" y="1232483"/>
                    <a:pt x="0" y="1221429"/>
                  </a:cubicBezTo>
                  <a:lnTo>
                    <a:pt x="0" y="41680"/>
                  </a:lnTo>
                  <a:cubicBezTo>
                    <a:pt x="0" y="30626"/>
                    <a:pt x="4391" y="20024"/>
                    <a:pt x="12208" y="12208"/>
                  </a:cubicBezTo>
                  <a:cubicBezTo>
                    <a:pt x="20024" y="4391"/>
                    <a:pt x="30626" y="0"/>
                    <a:pt x="41680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14629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862027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2862027"/>
            <a:ext cx="6315399" cy="668736"/>
            <a:chOff x="0" y="0"/>
            <a:chExt cx="1314629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4629" cy="139206"/>
            </a:xfrm>
            <a:custGeom>
              <a:avLst/>
              <a:gdLst/>
              <a:ahLst/>
              <a:cxnLst/>
              <a:rect r="r" b="b" t="t" l="l"/>
              <a:pathLst>
                <a:path h="139206" w="1314629">
                  <a:moveTo>
                    <a:pt x="20840" y="0"/>
                  </a:moveTo>
                  <a:lnTo>
                    <a:pt x="1293790" y="0"/>
                  </a:lnTo>
                  <a:cubicBezTo>
                    <a:pt x="1299317" y="0"/>
                    <a:pt x="1304617" y="2196"/>
                    <a:pt x="1308526" y="6104"/>
                  </a:cubicBezTo>
                  <a:cubicBezTo>
                    <a:pt x="1312434" y="10012"/>
                    <a:pt x="1314629" y="15313"/>
                    <a:pt x="1314629" y="20840"/>
                  </a:cubicBezTo>
                  <a:lnTo>
                    <a:pt x="1314629" y="118366"/>
                  </a:lnTo>
                  <a:cubicBezTo>
                    <a:pt x="1314629" y="129875"/>
                    <a:pt x="1305299" y="139206"/>
                    <a:pt x="1293790" y="139206"/>
                  </a:cubicBezTo>
                  <a:lnTo>
                    <a:pt x="20840" y="139206"/>
                  </a:lnTo>
                  <a:cubicBezTo>
                    <a:pt x="15313" y="139206"/>
                    <a:pt x="10012" y="137010"/>
                    <a:pt x="6104" y="133102"/>
                  </a:cubicBezTo>
                  <a:cubicBezTo>
                    <a:pt x="2196" y="129194"/>
                    <a:pt x="0" y="123893"/>
                    <a:pt x="0" y="118366"/>
                  </a:cubicBezTo>
                  <a:lnTo>
                    <a:pt x="0" y="20840"/>
                  </a:lnTo>
                  <a:cubicBezTo>
                    <a:pt x="0" y="15313"/>
                    <a:pt x="2196" y="10012"/>
                    <a:pt x="6104" y="6104"/>
                  </a:cubicBezTo>
                  <a:cubicBezTo>
                    <a:pt x="10012" y="2196"/>
                    <a:pt x="15313" y="0"/>
                    <a:pt x="2084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14629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1478760" y="2971605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評估指標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50687" y="2971605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結果摘要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08364" y="3883188"/>
            <a:ext cx="5778405" cy="338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049"/>
              </a:lnSpc>
              <a:buFont typeface="Arial"/>
              <a:buChar char="•"/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BERT 在大多數類別</a:t>
            </a: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F1-score 表現最佳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品味生活類別中，BERT 與 Chinese-RoBERTa 表現相當</a:t>
            </a:r>
          </a:p>
          <a:p>
            <a:pPr algn="l" marL="604519" indent="-302260" lvl="1">
              <a:lnSpc>
                <a:spcPts val="377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中港澳、公民運動等少數樣本類別三模型皆無法有效分類（F1 = 0）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590229" y="3196395"/>
            <a:ext cx="10193079" cy="6791139"/>
          </a:xfrm>
          <a:custGeom>
            <a:avLst/>
            <a:gdLst/>
            <a:ahLst/>
            <a:cxnLst/>
            <a:rect r="r" b="b" t="t" l="l"/>
            <a:pathLst>
              <a:path h="6791139" w="10193079">
                <a:moveTo>
                  <a:pt x="0" y="0"/>
                </a:moveTo>
                <a:lnTo>
                  <a:pt x="10193080" y="0"/>
                </a:lnTo>
                <a:lnTo>
                  <a:pt x="10193080" y="6791139"/>
                </a:lnTo>
                <a:lnTo>
                  <a:pt x="0" y="679113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3883188"/>
            <a:ext cx="5038071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</a:t>
            </a: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racy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Precision / Recall / F1-score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Confusion Matrix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1099902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分類結果與評估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5729" y="2897115"/>
            <a:ext cx="5038071" cy="6067896"/>
            <a:chOff x="0" y="0"/>
            <a:chExt cx="1048738" cy="12631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1210861"/>
                  </a:lnTo>
                  <a:cubicBezTo>
                    <a:pt x="1048738" y="1239717"/>
                    <a:pt x="1025346" y="1263109"/>
                    <a:pt x="996490" y="1263109"/>
                  </a:cubicBezTo>
                  <a:lnTo>
                    <a:pt x="52247" y="1263109"/>
                  </a:lnTo>
                  <a:cubicBezTo>
                    <a:pt x="38390" y="1263109"/>
                    <a:pt x="25101" y="1257604"/>
                    <a:pt x="15303" y="1247806"/>
                  </a:cubicBezTo>
                  <a:cubicBezTo>
                    <a:pt x="5505" y="1238007"/>
                    <a:pt x="0" y="1224718"/>
                    <a:pt x="0" y="1210861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21143" y="2897115"/>
            <a:ext cx="5251077" cy="6067896"/>
            <a:chOff x="0" y="0"/>
            <a:chExt cx="1093077" cy="12631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3077" cy="1263109"/>
            </a:xfrm>
            <a:custGeom>
              <a:avLst/>
              <a:gdLst/>
              <a:ahLst/>
              <a:cxnLst/>
              <a:rect r="r" b="b" t="t" l="l"/>
              <a:pathLst>
                <a:path h="1263109" w="1093077">
                  <a:moveTo>
                    <a:pt x="50128" y="0"/>
                  </a:moveTo>
                  <a:lnTo>
                    <a:pt x="1042950" y="0"/>
                  </a:lnTo>
                  <a:cubicBezTo>
                    <a:pt x="1056244" y="0"/>
                    <a:pt x="1068995" y="5281"/>
                    <a:pt x="1078395" y="14682"/>
                  </a:cubicBezTo>
                  <a:cubicBezTo>
                    <a:pt x="1087796" y="24083"/>
                    <a:pt x="1093077" y="36833"/>
                    <a:pt x="1093077" y="50128"/>
                  </a:cubicBezTo>
                  <a:lnTo>
                    <a:pt x="1093077" y="1212981"/>
                  </a:lnTo>
                  <a:cubicBezTo>
                    <a:pt x="1093077" y="1226275"/>
                    <a:pt x="1087796" y="1239026"/>
                    <a:pt x="1078395" y="1248426"/>
                  </a:cubicBezTo>
                  <a:cubicBezTo>
                    <a:pt x="1068995" y="1257827"/>
                    <a:pt x="1056244" y="1263109"/>
                    <a:pt x="1042950" y="1263109"/>
                  </a:cubicBezTo>
                  <a:lnTo>
                    <a:pt x="50128" y="1263109"/>
                  </a:lnTo>
                  <a:cubicBezTo>
                    <a:pt x="36833" y="1263109"/>
                    <a:pt x="24083" y="1257827"/>
                    <a:pt x="14682" y="1248426"/>
                  </a:cubicBezTo>
                  <a:cubicBezTo>
                    <a:pt x="5281" y="1239026"/>
                    <a:pt x="0" y="1226275"/>
                    <a:pt x="0" y="1212981"/>
                  </a:cubicBezTo>
                  <a:lnTo>
                    <a:pt x="0" y="50128"/>
                  </a:lnTo>
                  <a:cubicBezTo>
                    <a:pt x="0" y="36833"/>
                    <a:pt x="5281" y="24083"/>
                    <a:pt x="14682" y="14682"/>
                  </a:cubicBezTo>
                  <a:cubicBezTo>
                    <a:pt x="24083" y="5281"/>
                    <a:pt x="36833" y="0"/>
                    <a:pt x="50128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93077" cy="1301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85729" y="2897115"/>
            <a:ext cx="5038071" cy="66873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21143" y="2897115"/>
            <a:ext cx="5251077" cy="668736"/>
            <a:chOff x="0" y="0"/>
            <a:chExt cx="1093077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3077" cy="139206"/>
            </a:xfrm>
            <a:custGeom>
              <a:avLst/>
              <a:gdLst/>
              <a:ahLst/>
              <a:cxnLst/>
              <a:rect r="r" b="b" t="t" l="l"/>
              <a:pathLst>
                <a:path h="139206" w="1093077">
                  <a:moveTo>
                    <a:pt x="25064" y="0"/>
                  </a:moveTo>
                  <a:lnTo>
                    <a:pt x="1068013" y="0"/>
                  </a:lnTo>
                  <a:cubicBezTo>
                    <a:pt x="1074661" y="0"/>
                    <a:pt x="1081036" y="2641"/>
                    <a:pt x="1085736" y="7341"/>
                  </a:cubicBezTo>
                  <a:cubicBezTo>
                    <a:pt x="1090437" y="12041"/>
                    <a:pt x="1093077" y="18417"/>
                    <a:pt x="1093077" y="25064"/>
                  </a:cubicBezTo>
                  <a:lnTo>
                    <a:pt x="1093077" y="114142"/>
                  </a:lnTo>
                  <a:cubicBezTo>
                    <a:pt x="1093077" y="127984"/>
                    <a:pt x="1081856" y="139206"/>
                    <a:pt x="1068013" y="139206"/>
                  </a:cubicBezTo>
                  <a:lnTo>
                    <a:pt x="25064" y="139206"/>
                  </a:lnTo>
                  <a:cubicBezTo>
                    <a:pt x="11222" y="139206"/>
                    <a:pt x="0" y="127984"/>
                    <a:pt x="0" y="114142"/>
                  </a:cubicBezTo>
                  <a:lnTo>
                    <a:pt x="0" y="25064"/>
                  </a:lnTo>
                  <a:cubicBezTo>
                    <a:pt x="0" y="11222"/>
                    <a:pt x="11222" y="0"/>
                    <a:pt x="2506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93077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345712" y="1753648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3032484" y="0"/>
                </a:moveTo>
                <a:lnTo>
                  <a:pt x="0" y="0"/>
                </a:lnTo>
                <a:lnTo>
                  <a:pt x="0" y="6646540"/>
                </a:lnTo>
                <a:lnTo>
                  <a:pt x="3032484" y="6646540"/>
                </a:lnTo>
                <a:lnTo>
                  <a:pt x="30324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2" id="22"/>
          <p:cNvSpPr txBox="true"/>
          <p:nvPr/>
        </p:nvSpPr>
        <p:spPr>
          <a:xfrm rot="0">
            <a:off x="6607272" y="3006693"/>
            <a:ext cx="4137951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潛在應用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96560" y="3006693"/>
            <a:ext cx="3558025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未來展望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90713" y="5487444"/>
            <a:ext cx="5139741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049"/>
              </a:lnSpc>
              <a:buFont typeface="Arial"/>
              <a:buChar char="•"/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加入多模型融合投票機制</a:t>
            </a:r>
          </a:p>
          <a:p>
            <a:pPr algn="l" marL="647698" indent="-323849" lvl="1">
              <a:lnSpc>
                <a:spcPts val="4049"/>
              </a:lnSpc>
              <a:buFont typeface="Arial"/>
              <a:buChar char="•"/>
            </a:pP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支援摘要</a:t>
            </a:r>
            <a:r>
              <a:rPr lang="en-US" sz="2999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與情感分析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85729" y="5220744"/>
            <a:ext cx="503807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新聞平台自動分類</a:t>
            </a:r>
          </a:p>
          <a:p>
            <a:pPr algn="l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使用者個人化推薦</a:t>
            </a:r>
          </a:p>
          <a:p>
            <a:pPr algn="l" marL="647700" indent="-323850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17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公部門輿情分析工具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71220" y="918309"/>
            <a:ext cx="800100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應用場景與展望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4849704" y="757738"/>
            <a:ext cx="11371244" cy="6505246"/>
          </a:xfrm>
          <a:custGeom>
            <a:avLst/>
            <a:gdLst/>
            <a:ahLst/>
            <a:cxnLst/>
            <a:rect r="r" b="b" t="t" l="l"/>
            <a:pathLst>
              <a:path h="6505246" w="11371244">
                <a:moveTo>
                  <a:pt x="0" y="0"/>
                </a:moveTo>
                <a:lnTo>
                  <a:pt x="11371244" y="0"/>
                </a:lnTo>
                <a:lnTo>
                  <a:pt x="11371244" y="6505246"/>
                </a:lnTo>
                <a:lnTo>
                  <a:pt x="0" y="65052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4998" r="0" b="-862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結語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9015" y="4353680"/>
            <a:ext cx="9317644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成功建構中文新聞分類模型，並完成分類、評估與錯誤分析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80088" y="8107497"/>
            <a:ext cx="5479212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附件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21270" y="8934450"/>
            <a:ext cx="5338030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6" tooltip="https://github.com/jenny870604/news"/>
              </a:rPr>
              <a:t>https://github.com/jenny870604/news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DAGo1G6KtRk</dc:identifier>
  <dcterms:modified xsi:type="dcterms:W3CDTF">2011-08-01T06:04:30Z</dcterms:modified>
  <cp:revision>1</cp:revision>
  <dc:title>新聞專題分類</dc:title>
</cp:coreProperties>
</file>