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66" r:id="rId4"/>
    <p:sldId id="257" r:id="rId5"/>
    <p:sldId id="259" r:id="rId6"/>
    <p:sldId id="260" r:id="rId7"/>
    <p:sldId id="267" r:id="rId8"/>
    <p:sldId id="262" r:id="rId9"/>
    <p:sldId id="273" r:id="rId10"/>
    <p:sldId id="269" r:id="rId11"/>
    <p:sldId id="270" r:id="rId12"/>
    <p:sldId id="271" r:id="rId13"/>
    <p:sldId id="265" r:id="rId14"/>
    <p:sldId id="272" r:id="rId15"/>
    <p:sldId id="263" r:id="rId16"/>
    <p:sldId id="277" r:id="rId17"/>
    <p:sldId id="281" r:id="rId18"/>
    <p:sldId id="27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bi" initials="d" lastIdx="3" clrIdx="0">
    <p:extLst>
      <p:ext uri="{19B8F6BF-5375-455C-9EA6-DF929625EA0E}">
        <p15:presenceInfo xmlns:p15="http://schemas.microsoft.com/office/powerpoint/2012/main" userId="S::dabi@slotfactory365.onmicrosoft.com::584612e8-7776-42de-a946-6ccdc455fc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513" autoAdjust="0"/>
  </p:normalViewPr>
  <p:slideViewPr>
    <p:cSldViewPr snapToGrid="0">
      <p:cViewPr varScale="1">
        <p:scale>
          <a:sx n="60" d="100"/>
          <a:sy n="60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63FD6-6AE0-449B-9AF2-FED34EDFBE5F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93A3-06D6-420D-BD3D-90A3FFB8F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rationale behind: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More important websites are likely to receive more links from other websites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a page with a link from a page which is known to be of high importance is also important.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Stuck in sub graph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every page and the connections between pages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2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7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Relevance score</a:t>
            </a:r>
            <a:r>
              <a:rPr lang="zh-TW" altLang="en-US" b="1" dirty="0"/>
              <a:t> </a:t>
            </a:r>
            <a:r>
              <a:rPr lang="en-US" altLang="zh-TW" b="1" dirty="0"/>
              <a:t>-&gt; count how many times </a:t>
            </a:r>
            <a:r>
              <a:rPr lang="en-US" dirty="0"/>
              <a:t> the query show in  the page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 = score</a:t>
            </a:r>
          </a:p>
          <a:p>
            <a:r>
              <a:rPr lang="en-US" dirty="0"/>
              <a:t>page -&gt;(webpage), Web graph (pages + links) </a:t>
            </a:r>
          </a:p>
          <a:p>
            <a:r>
              <a:rPr lang="en-US" dirty="0"/>
              <a:t>Links and arrow</a:t>
            </a:r>
          </a:p>
          <a:p>
            <a:r>
              <a:rPr lang="en-US" dirty="0"/>
              <a:t>Page </a:t>
            </a:r>
            <a:r>
              <a:rPr lang="en-US" altLang="zh-TW" dirty="0"/>
              <a:t>A</a:t>
            </a:r>
            <a:r>
              <a:rPr lang="en-US" dirty="0"/>
              <a:t> –&gt; page </a:t>
            </a:r>
            <a:r>
              <a:rPr lang="en-US" altLang="zh-TW" dirty="0"/>
              <a:t>C</a:t>
            </a:r>
            <a:r>
              <a:rPr lang="en-US" dirty="0"/>
              <a:t>  The direction: hyperlink to the other page</a:t>
            </a:r>
          </a:p>
          <a:p>
            <a:r>
              <a:rPr lang="en-US" dirty="0"/>
              <a:t>Page </a:t>
            </a:r>
            <a:r>
              <a:rPr lang="en-US" altLang="zh-TW" dirty="0"/>
              <a:t>C</a:t>
            </a:r>
            <a:r>
              <a:rPr lang="en-US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can not go back to Page A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suffer (yellow icon)Page A got 3 chance to click </a:t>
            </a:r>
          </a:p>
          <a:p>
            <a:r>
              <a:rPr lang="en-US" altLang="zh-TW" dirty="0"/>
              <a:t>Page D got 2 chance </a:t>
            </a:r>
          </a:p>
          <a:p>
            <a:r>
              <a:rPr lang="en-US" dirty="0"/>
              <a:t>Page F </a:t>
            </a:r>
          </a:p>
          <a:p>
            <a:r>
              <a:rPr lang="en-US" dirty="0"/>
              <a:t>Page E</a:t>
            </a:r>
          </a:p>
          <a:p>
            <a:r>
              <a:rPr lang="en-US" altLang="zh-TW" dirty="0"/>
              <a:t>Page E type </a:t>
            </a:r>
            <a:r>
              <a:rPr lang="en-US" altLang="zh-TW" dirty="0" err="1"/>
              <a:t>url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(n</a:t>
            </a:r>
            <a:r>
              <a:rPr lang="zh-TW" altLang="en-US" dirty="0"/>
              <a:t> </a:t>
            </a:r>
            <a:r>
              <a:rPr lang="en-US" altLang="zh-TW" dirty="0"/>
              <a:t>chances)</a:t>
            </a:r>
            <a:endParaRPr lang="en-US" dirty="0"/>
          </a:p>
          <a:p>
            <a:r>
              <a:rPr lang="en-US" dirty="0"/>
              <a:t>What is a chance that a page is selected any time</a:t>
            </a:r>
            <a:r>
              <a:rPr lang="en-US" altLang="zh-TW" dirty="0"/>
              <a:t>?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page A has pages T1...Tn which point to it (i.e., are citations). The parameter d is a damping factor which can be set between 0 and 1. We usually set d to 0.85. There are more details about d in the next section. Also C(A) is defined as the number of links going out of page A. The PageRank of a page A is given as follows:</a:t>
            </a:r>
          </a:p>
          <a:p>
            <a:endParaRPr lang="en-US" dirty="0"/>
          </a:p>
          <a:p>
            <a:r>
              <a:rPr lang="en-US" dirty="0"/>
              <a:t>PageRank -&gt; Score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不考慮 </a:t>
            </a:r>
            <a:r>
              <a:rPr lang="en-US" altLang="zh-TW" dirty="0"/>
              <a:t>damping factor</a:t>
            </a:r>
          </a:p>
          <a:p>
            <a:r>
              <a:rPr lang="en-US" dirty="0"/>
              <a:t>Ignore  Random surfer  getting bored and </a:t>
            </a:r>
          </a:p>
          <a:p>
            <a:endParaRPr lang="en-US" dirty="0"/>
          </a:p>
          <a:p>
            <a:r>
              <a:rPr lang="en-US" dirty="0"/>
              <a:t>Random surfer follow the web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5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(1)</a:t>
            </a:r>
            <a:r>
              <a:rPr lang="zh-TW" altLang="en-US" dirty="0"/>
              <a:t>分數越高 越高機率 </a:t>
            </a:r>
            <a:r>
              <a:rPr lang="en-US" altLang="zh-TW" dirty="0"/>
              <a:t>random surfer</a:t>
            </a:r>
          </a:p>
          <a:p>
            <a:r>
              <a:rPr lang="en-US" altLang="zh-TW" dirty="0"/>
              <a:t>(2) Sum = 1 </a:t>
            </a:r>
            <a:r>
              <a:rPr lang="zh-TW" altLang="en-US" dirty="0"/>
              <a:t>某個時間點你指會</a:t>
            </a:r>
            <a:endParaRPr lang="en-US" altLang="zh-TW" dirty="0"/>
          </a:p>
          <a:p>
            <a:r>
              <a:rPr lang="zh-TW" altLang="en-US" dirty="0"/>
              <a:t>解方程式 四個變數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993A3-06D6-420D-BD3D-90A3FFB8F2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742AA-5B2B-48D5-B92C-4646727B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737163-1596-4C3B-811F-A47EA768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15C81C-640D-478F-886C-C2932E91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EE28AE-9C37-4141-98FD-B91F86FE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D37D-7711-4D6F-947D-AC46F226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65808-4860-4DD1-A90B-8660FC6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5F76CD-F74C-4934-A773-585A70B6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2A609-0BBC-4731-B3CF-B0732C4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B9C6C-E15E-4040-93A4-998A19B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F60F69-E1F9-4B02-9932-91DC1736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B25090-CD6B-430C-8166-48E22B2FD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030214-C1AD-48A1-AB8F-FC820E90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356DC-BC7C-4FB1-8961-17969522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8B612-33C6-4F90-BCD7-887642BA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F07F2-EE20-468D-9578-A960CD45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C97C4-C420-414D-A89E-7CD7313A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363F8-4119-45A5-8F8D-37B494BE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A04C6-CFBE-473A-9B60-2F383C2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236926-1BDC-4E12-8A0C-330DA66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E9A745-4D6C-4DEF-A314-20214A6F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3FAC1-B346-4E02-9282-E8B752AF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EF215B-E8C2-4D91-8593-F64AD529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938C8-0919-4EA5-8381-2B45A851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A29287-E634-471B-8121-8A2E6A6D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ECDDF-F4D2-4243-85B8-C247567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50A5-9862-4C4E-88C0-8C49F2F4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9609F-7044-42F9-8805-807177D4B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B8212D-BBBF-4C29-AD5C-E3487A65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DB49C9-DEAB-4983-9C66-0389A877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C0010A-A3F4-4B9C-9C91-97A74515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E2BE3-BE03-4E79-8AD5-CB121D72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57B9A-3D42-4457-A4DE-FB7FBE90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A84AE7-9351-464B-939B-E3D43005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86EE91-F75F-47A7-8900-2B165EE51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3A7EBC-5A3E-4973-8C9E-79671ABE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9704EC-5953-4491-A909-E0DF17A2F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B674E93-C829-412C-A6AA-13CA9E1D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D1947E-A98A-425C-ABDD-BAB294B1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834837-CB27-412E-BCCB-ABC6940A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2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A6559-A4E4-4D86-894D-707678B6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3E877C-A534-441A-A60B-5AAA886B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813A10-1DAD-4379-BE6F-467BE826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D22468-85A3-4A03-929F-EDBE025D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233CB3-1904-4A27-A5E3-8EF8E754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346423-C61F-4A39-93EC-8BF6C7E1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FFF405-D516-4323-8212-8017D9B2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8339-FE4B-4988-8446-4D76D58D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FA21EB-D1E1-41C9-8593-A5C72521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41F4EF-5891-4119-9D51-4A57578E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7CD464-B99F-4CC0-BB80-1F05AD40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F8469A-7C2C-42F2-BFBC-08FB3CD2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B2BFB0-06D8-454B-BAE5-D7530C34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CFFBC-6702-4CA8-9B4F-F689CB59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73D568-18D6-4B0C-9C00-A2D92C0D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1337E3-03E3-43DF-9212-C5AD1947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285FFB-E8F3-4ADC-8264-692EF01E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8274D-669C-4BDD-A309-54EC08BE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283901-09E7-488E-B17A-68C23172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A305-6EF4-45FD-9458-03A02764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F8753-E440-4529-B805-CDD86E44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A32A0-77D7-4535-9694-26C02A01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614F-36C5-4E06-A267-E2BAEEAC7BB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3D010-3179-4C36-A56D-4B0791346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CA5C7-4DA9-4CF7-9F55-F61C4375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2D60-B10A-4D85-8AA2-AE73A149C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5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earchengineland.com/library/google/google-algorithm-updat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ie.cuhk.edu.hk/~wkshum/papers/pagerank.pdf" TargetMode="External"/><Relationship Id="rId2" Type="http://schemas.openxmlformats.org/officeDocument/2006/relationships/hyperlink" Target="http://infolab.stanford.edu/pub/papers/googl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H7W8KdUX6P2n4XwDiKsEU6sBhQj5cAqa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www.coursera.org/lecture/networks-illustrated/new-word-in-the-dictionary-b9YZ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D1688-7C7B-42B7-9CD3-C6B084CE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29628"/>
          </a:xfrm>
        </p:spPr>
        <p:txBody>
          <a:bodyPr>
            <a:normAutofit/>
          </a:bodyPr>
          <a:lstStyle/>
          <a:p>
            <a:r>
              <a:rPr lang="en-US" sz="5400" dirty="0"/>
              <a:t>PageRank Algorithm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C5B09-5347-49C0-A5B8-9A80E0CEB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Get to Know How </a:t>
            </a:r>
            <a:r>
              <a:rPr lang="en-US" sz="2800" dirty="0"/>
              <a:t>Google </a:t>
            </a:r>
            <a:r>
              <a:rPr lang="en-US" altLang="zh-TW" sz="2800" dirty="0"/>
              <a:t>Search Engine works </a:t>
            </a:r>
          </a:p>
          <a:p>
            <a:r>
              <a:rPr lang="en-US" altLang="zh-TW" sz="2800" dirty="0"/>
              <a:t>Before Doing </a:t>
            </a:r>
          </a:p>
          <a:p>
            <a:r>
              <a:rPr lang="en-US" altLang="zh-TW" sz="2800" dirty="0"/>
              <a:t>Searching Engine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51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B69A1-78AF-4EA8-81F5-C4519C2C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8DF601-7A2B-49E8-90B1-E94CDFA15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664130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See the Page scores as the probability in a page at a given time </a:t>
                </a:r>
              </a:p>
              <a:p>
                <a:r>
                  <a:rPr lang="en-US" dirty="0"/>
                  <a:t>Probability must sum to 1:</a:t>
                </a:r>
              </a:p>
              <a:p>
                <a:pPr marL="0" indent="0">
                  <a:buNone/>
                </a:pPr>
                <a:r>
                  <a:rPr lang="en-US" dirty="0" err="1"/>
                  <a:t>w+x+y+z</a:t>
                </a:r>
                <a:r>
                  <a:rPr lang="en-US" dirty="0"/>
                  <a:t>=1</a:t>
                </a:r>
              </a:p>
              <a:p>
                <a:r>
                  <a:rPr lang="en-US" dirty="0"/>
                  <a:t>Chose one score to be the reference:</a:t>
                </a:r>
              </a:p>
              <a:p>
                <a:pPr marL="0" indent="0">
                  <a:buNone/>
                </a:pPr>
                <a:r>
                  <a:rPr lang="en-US" dirty="0"/>
                  <a:t>z</a:t>
                </a:r>
              </a:p>
              <a:p>
                <a:pPr marL="0" indent="0">
                  <a:buNone/>
                </a:pPr>
                <a:r>
                  <a:rPr lang="en-US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)/2+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the value of z: z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=1 </a:t>
                </a:r>
                <a:r>
                  <a:rPr lang="en-US" altLang="zh-TW" dirty="0"/>
                  <a:t>=&gt;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z=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8DF601-7A2B-49E8-90B1-E94CDFA15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6641306" cy="5032375"/>
              </a:xfrm>
              <a:blipFill>
                <a:blip r:embed="rId3"/>
                <a:stretch>
                  <a:fillRect l="-1928" t="-2788" r="-184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60755E-5744-4ADC-8F1B-FA806DB2D2AA}"/>
                  </a:ext>
                </a:extLst>
              </p:cNvPr>
              <p:cNvSpPr txBox="1"/>
              <p:nvPr/>
            </p:nvSpPr>
            <p:spPr>
              <a:xfrm>
                <a:off x="8033714" y="158449"/>
                <a:ext cx="3805890" cy="2040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Page Score :</a:t>
                </a:r>
              </a:p>
              <a:p>
                <a:pPr marL="0" indent="0">
                  <a:buNone/>
                </a:pPr>
                <a:r>
                  <a:rPr lang="en-US" sz="2000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Z =y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E60755E-5744-4ADC-8F1B-FA806DB2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714" y="158449"/>
                <a:ext cx="3805890" cy="2040430"/>
              </a:xfrm>
              <a:prstGeom prst="rect">
                <a:avLst/>
              </a:prstGeom>
              <a:blipFill>
                <a:blip r:embed="rId4"/>
                <a:stretch>
                  <a:fillRect l="-1763" t="-1791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477B836C-184F-4C73-9919-92420ED0813D}"/>
              </a:ext>
            </a:extLst>
          </p:cNvPr>
          <p:cNvGrpSpPr/>
          <p:nvPr/>
        </p:nvGrpSpPr>
        <p:grpSpPr>
          <a:xfrm>
            <a:off x="7934876" y="2335481"/>
            <a:ext cx="3904728" cy="4364070"/>
            <a:chOff x="6986030" y="1779077"/>
            <a:chExt cx="3904728" cy="436407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3E0F60-8E96-4B10-A867-6161FD03673E}"/>
                </a:ext>
              </a:extLst>
            </p:cNvPr>
            <p:cNvGrpSpPr/>
            <p:nvPr/>
          </p:nvGrpSpPr>
          <p:grpSpPr>
            <a:xfrm>
              <a:off x="7013665" y="1804132"/>
              <a:ext cx="3811994" cy="4339015"/>
              <a:chOff x="1424395" y="2095500"/>
              <a:chExt cx="3811994" cy="4339015"/>
            </a:xfrm>
          </p:grpSpPr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7C3F4ABF-DC4A-4B2E-A917-2C5E99D5B3C4}"/>
                  </a:ext>
                </a:extLst>
              </p:cNvPr>
              <p:cNvSpPr/>
              <p:nvPr/>
            </p:nvSpPr>
            <p:spPr>
              <a:xfrm>
                <a:off x="1424395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W</a:t>
                </a:r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855AF2FC-21EC-4F64-89FC-8751BD4C91E0}"/>
                  </a:ext>
                </a:extLst>
              </p:cNvPr>
              <p:cNvSpPr/>
              <p:nvPr/>
            </p:nvSpPr>
            <p:spPr>
              <a:xfrm>
                <a:off x="2799080" y="3978434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Y</a:t>
                </a:r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47865F93-73DC-44A9-ADE9-5999E020E874}"/>
                  </a:ext>
                </a:extLst>
              </p:cNvPr>
              <p:cNvSpPr/>
              <p:nvPr/>
            </p:nvSpPr>
            <p:spPr>
              <a:xfrm>
                <a:off x="2799080" y="5545515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Z</a:t>
                </a:r>
              </a:p>
            </p:txBody>
          </p:sp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55CEBEB2-9D0C-4AE4-BEAE-869307029E23}"/>
                  </a:ext>
                </a:extLst>
              </p:cNvPr>
              <p:cNvSpPr/>
              <p:nvPr/>
            </p:nvSpPr>
            <p:spPr>
              <a:xfrm>
                <a:off x="4347389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X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341B9BF-53D4-4FF7-9950-ABFDF34308A2}"/>
                  </a:ext>
                </a:extLst>
              </p:cNvPr>
              <p:cNvCxnSpPr>
                <a:stCxn id="20" idx="5"/>
                <a:endCxn id="21" idx="1"/>
              </p:cNvCxnSpPr>
              <p:nvPr/>
            </p:nvCxnSpPr>
            <p:spPr>
              <a:xfrm>
                <a:off x="2183204" y="2854309"/>
                <a:ext cx="746067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766DF946-6DA5-4857-B0C2-DBF96F809D86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2313395" y="2540000"/>
                <a:ext cx="2033994" cy="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1529A801-9CDC-4240-9D1E-17384B1C028A}"/>
                  </a:ext>
                </a:extLst>
              </p:cNvPr>
              <p:cNvCxnSpPr>
                <a:cxnSpLocks/>
                <a:stCxn id="23" idx="3"/>
                <a:endCxn id="21" idx="7"/>
              </p:cNvCxnSpPr>
              <p:nvPr/>
            </p:nvCxnSpPr>
            <p:spPr>
              <a:xfrm flipH="1">
                <a:off x="3557889" y="2854309"/>
                <a:ext cx="919691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45DCB79-6A30-499C-9A90-4262E99A8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1763" y="2973070"/>
                <a:ext cx="1175225" cy="284480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接點: 弧形 27">
                <a:extLst>
                  <a:ext uri="{FF2B5EF4-FFF2-40B4-BE49-F238E27FC236}">
                    <a16:creationId xmlns:a16="http://schemas.microsoft.com/office/drawing/2014/main" id="{36605193-F139-422A-A686-0B45A33C3FE4}"/>
                  </a:ext>
                </a:extLst>
              </p:cNvPr>
              <p:cNvCxnSpPr>
                <a:stCxn id="22" idx="6"/>
                <a:endCxn id="23" idx="5"/>
              </p:cNvCxnSpPr>
              <p:nvPr/>
            </p:nvCxnSpPr>
            <p:spPr>
              <a:xfrm flipV="1">
                <a:off x="3688080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接點: 弧形 28">
                <a:extLst>
                  <a:ext uri="{FF2B5EF4-FFF2-40B4-BE49-F238E27FC236}">
                    <a16:creationId xmlns:a16="http://schemas.microsoft.com/office/drawing/2014/main" id="{8BDEBDFA-8459-4E4C-B1FA-DDB369287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903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B293C9FE-57BA-4472-B5B5-4D0E22B57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114" y="4867432"/>
                <a:ext cx="0" cy="678081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13CD4D29-106A-4827-9CBD-50256B116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352" y="4867433"/>
                <a:ext cx="0" cy="678081"/>
              </a:xfrm>
              <a:prstGeom prst="straightConnector1">
                <a:avLst/>
              </a:prstGeom>
              <a:ln w="19050"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4A9013F9-D842-4775-9CA4-96B5ADD14F39}"/>
                </a:ext>
              </a:extLst>
            </p:cNvPr>
            <p:cNvGrpSpPr/>
            <p:nvPr/>
          </p:nvGrpSpPr>
          <p:grpSpPr>
            <a:xfrm>
              <a:off x="7452280" y="1779077"/>
              <a:ext cx="1822390" cy="1804293"/>
              <a:chOff x="7452280" y="1779077"/>
              <a:chExt cx="1822390" cy="1804293"/>
            </a:xfrm>
          </p:grpSpPr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9126A-E6E3-468D-8C32-434DE8787746}"/>
                  </a:ext>
                </a:extLst>
              </p:cNvPr>
              <p:cNvSpPr txBox="1"/>
              <p:nvPr/>
            </p:nvSpPr>
            <p:spPr>
              <a:xfrm>
                <a:off x="7452280" y="3121705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w/2</a:t>
                </a: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9564377-9313-40B6-9209-B3C9A8D0FE28}"/>
                  </a:ext>
                </a:extLst>
              </p:cNvPr>
              <p:cNvSpPr txBox="1"/>
              <p:nvPr/>
            </p:nvSpPr>
            <p:spPr>
              <a:xfrm>
                <a:off x="8385670" y="1779077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w/2</a:t>
                </a:r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413199F8-0E9B-4355-9247-8797590525D7}"/>
                </a:ext>
              </a:extLst>
            </p:cNvPr>
            <p:cNvGrpSpPr/>
            <p:nvPr/>
          </p:nvGrpSpPr>
          <p:grpSpPr>
            <a:xfrm>
              <a:off x="6986030" y="2911093"/>
              <a:ext cx="3904728" cy="2230424"/>
              <a:chOff x="6986030" y="2911093"/>
              <a:chExt cx="3904728" cy="2230424"/>
            </a:xfrm>
          </p:grpSpPr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039A2643-1EA8-482D-A1B6-8687676B4A42}"/>
                  </a:ext>
                </a:extLst>
              </p:cNvPr>
              <p:cNvSpPr txBox="1"/>
              <p:nvPr/>
            </p:nvSpPr>
            <p:spPr>
              <a:xfrm>
                <a:off x="8886782" y="2911093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x/2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EB9A1CF7-5A85-4C26-B544-C812FB3E8335}"/>
                  </a:ext>
                </a:extLst>
              </p:cNvPr>
              <p:cNvSpPr txBox="1"/>
              <p:nvPr/>
            </p:nvSpPr>
            <p:spPr>
              <a:xfrm>
                <a:off x="9271822" y="3617129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x/2</a:t>
                </a: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206A269-2F2F-4ABD-A600-5C703C2969D2}"/>
                  </a:ext>
                </a:extLst>
              </p:cNvPr>
              <p:cNvSpPr txBox="1"/>
              <p:nvPr/>
            </p:nvSpPr>
            <p:spPr>
              <a:xfrm>
                <a:off x="10001758" y="4671041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7F130E65-EE24-4568-9FC1-8744CD5C508B}"/>
                  </a:ext>
                </a:extLst>
              </p:cNvPr>
              <p:cNvSpPr txBox="1"/>
              <p:nvPr/>
            </p:nvSpPr>
            <p:spPr>
              <a:xfrm>
                <a:off x="6986030" y="4679852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5BE04C20-1AE3-489B-BBA2-3A4E24924CEF}"/>
                  </a:ext>
                </a:extLst>
              </p:cNvPr>
              <p:cNvSpPr txBox="1"/>
              <p:nvPr/>
            </p:nvSpPr>
            <p:spPr>
              <a:xfrm>
                <a:off x="8003019" y="4679852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295806B-CC44-4D1D-9FB7-1378D68D08B0}"/>
                  </a:ext>
                </a:extLst>
              </p:cNvPr>
              <p:cNvSpPr txBox="1"/>
              <p:nvPr/>
            </p:nvSpPr>
            <p:spPr>
              <a:xfrm>
                <a:off x="8692165" y="4671041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4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5C0C4-A978-41D5-ABBC-A773499F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08" y="298072"/>
            <a:ext cx="10515600" cy="1325563"/>
          </a:xfrm>
        </p:spPr>
        <p:txBody>
          <a:bodyPr/>
          <a:lstStyle/>
          <a:p>
            <a:r>
              <a:rPr lang="en-US" dirty="0"/>
              <a:t>Important Summary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49282B5-1C77-4D61-B5E5-77A73F49913F}"/>
              </a:ext>
            </a:extLst>
          </p:cNvPr>
          <p:cNvGrpSpPr/>
          <p:nvPr/>
        </p:nvGrpSpPr>
        <p:grpSpPr>
          <a:xfrm>
            <a:off x="7585574" y="405227"/>
            <a:ext cx="4047369" cy="5751555"/>
            <a:chOff x="6847638" y="1061071"/>
            <a:chExt cx="4047369" cy="575155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EEE095BA-F517-45B3-A66A-FFBF4EB8CBAF}"/>
                </a:ext>
              </a:extLst>
            </p:cNvPr>
            <p:cNvGrpSpPr/>
            <p:nvPr/>
          </p:nvGrpSpPr>
          <p:grpSpPr>
            <a:xfrm>
              <a:off x="7013665" y="1804132"/>
              <a:ext cx="3811994" cy="4339015"/>
              <a:chOff x="1424395" y="2095500"/>
              <a:chExt cx="3811994" cy="4339015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BE8BFDEF-7F7F-43AC-A940-BE1EB91389E7}"/>
                  </a:ext>
                </a:extLst>
              </p:cNvPr>
              <p:cNvSpPr/>
              <p:nvPr/>
            </p:nvSpPr>
            <p:spPr>
              <a:xfrm>
                <a:off x="1424395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W</a:t>
                </a:r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5966F3FC-5E52-417E-8F0D-8D018DE85446}"/>
                  </a:ext>
                </a:extLst>
              </p:cNvPr>
              <p:cNvSpPr/>
              <p:nvPr/>
            </p:nvSpPr>
            <p:spPr>
              <a:xfrm>
                <a:off x="2799080" y="3978434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Y</a:t>
                </a:r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F9A6B25-725A-4B3E-8C84-95873CA2EAC8}"/>
                  </a:ext>
                </a:extLst>
              </p:cNvPr>
              <p:cNvSpPr/>
              <p:nvPr/>
            </p:nvSpPr>
            <p:spPr>
              <a:xfrm>
                <a:off x="2799080" y="5545515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Z</a:t>
                </a:r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4D63777-0802-4A77-850E-302E4D4368C6}"/>
                  </a:ext>
                </a:extLst>
              </p:cNvPr>
              <p:cNvSpPr/>
              <p:nvPr/>
            </p:nvSpPr>
            <p:spPr>
              <a:xfrm>
                <a:off x="4347389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X</a:t>
                </a:r>
              </a:p>
            </p:txBody>
          </p: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433BADDE-7B64-45C0-864A-B3688ED062AC}"/>
                  </a:ext>
                </a:extLst>
              </p:cNvPr>
              <p:cNvCxnSpPr>
                <a:stCxn id="6" idx="5"/>
                <a:endCxn id="7" idx="1"/>
              </p:cNvCxnSpPr>
              <p:nvPr/>
            </p:nvCxnSpPr>
            <p:spPr>
              <a:xfrm>
                <a:off x="2183204" y="2854309"/>
                <a:ext cx="746067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E7804A90-4547-460C-94D3-71A292873435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>
                <a:off x="2313395" y="2540000"/>
                <a:ext cx="2033994" cy="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96AF6B30-566E-4FCB-BE28-3A395D3A8312}"/>
                  </a:ext>
                </a:extLst>
              </p:cNvPr>
              <p:cNvCxnSpPr>
                <a:cxnSpLocks/>
                <a:stCxn id="9" idx="3"/>
                <a:endCxn id="7" idx="7"/>
              </p:cNvCxnSpPr>
              <p:nvPr/>
            </p:nvCxnSpPr>
            <p:spPr>
              <a:xfrm flipH="1">
                <a:off x="3557889" y="2854309"/>
                <a:ext cx="919691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FBB56AAE-6075-46AA-87A1-D991FE9C4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1763" y="2973070"/>
                <a:ext cx="1175225" cy="284480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接點: 弧形 13">
                <a:extLst>
                  <a:ext uri="{FF2B5EF4-FFF2-40B4-BE49-F238E27FC236}">
                    <a16:creationId xmlns:a16="http://schemas.microsoft.com/office/drawing/2014/main" id="{5A483047-8575-4E07-BB46-88D3633922E2}"/>
                  </a:ext>
                </a:extLst>
              </p:cNvPr>
              <p:cNvCxnSpPr>
                <a:stCxn id="8" idx="6"/>
                <a:endCxn id="9" idx="5"/>
              </p:cNvCxnSpPr>
              <p:nvPr/>
            </p:nvCxnSpPr>
            <p:spPr>
              <a:xfrm flipV="1">
                <a:off x="3688080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接點: 弧形 14">
                <a:extLst>
                  <a:ext uri="{FF2B5EF4-FFF2-40B4-BE49-F238E27FC236}">
                    <a16:creationId xmlns:a16="http://schemas.microsoft.com/office/drawing/2014/main" id="{35B47140-0223-45AB-8B6D-59AB11C82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903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8EF88DD5-85B1-4300-A1A4-74831F8C2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114" y="4867432"/>
                <a:ext cx="0" cy="678081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36EA220B-E668-4F0C-B7A9-5945F8511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352" y="4867433"/>
                <a:ext cx="0" cy="678081"/>
              </a:xfrm>
              <a:prstGeom prst="straightConnector1">
                <a:avLst/>
              </a:prstGeom>
              <a:ln w="19050"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25C6D69-091F-46E3-B77B-37702A9B98AC}"/>
                    </a:ext>
                  </a:extLst>
                </p:cNvPr>
                <p:cNvSpPr txBox="1"/>
                <p:nvPr/>
              </p:nvSpPr>
              <p:spPr>
                <a:xfrm>
                  <a:off x="7044086" y="1061071"/>
                  <a:ext cx="828157" cy="669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den>
                        </m:f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25C6D69-091F-46E3-B77B-37702A9B9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086" y="1061071"/>
                  <a:ext cx="828157" cy="6694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7D619226-03C7-43AC-AD2B-B5FDEFD38360}"/>
                    </a:ext>
                  </a:extLst>
                </p:cNvPr>
                <p:cNvSpPr txBox="1"/>
                <p:nvPr/>
              </p:nvSpPr>
              <p:spPr>
                <a:xfrm>
                  <a:off x="8554162" y="1526787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7D619226-03C7-43AC-AD2B-B5FDEFD38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162" y="1526787"/>
                  <a:ext cx="828157" cy="6971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210F1D5-46E2-442D-A8DA-3797DCDD1039}"/>
                    </a:ext>
                  </a:extLst>
                </p:cNvPr>
                <p:cNvSpPr txBox="1"/>
                <p:nvPr/>
              </p:nvSpPr>
              <p:spPr>
                <a:xfrm>
                  <a:off x="8467338" y="6143147"/>
                  <a:ext cx="828157" cy="669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den>
                        </m:f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210F1D5-46E2-442D-A8DA-3797DCDD1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338" y="6143147"/>
                  <a:ext cx="828157" cy="669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8F771F3-972B-438F-AF2D-3CDA5E58A5A8}"/>
                    </a:ext>
                  </a:extLst>
                </p:cNvPr>
                <p:cNvSpPr txBox="1"/>
                <p:nvPr/>
              </p:nvSpPr>
              <p:spPr>
                <a:xfrm>
                  <a:off x="10066850" y="4241324"/>
                  <a:ext cx="828157" cy="669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F8F771F3-972B-438F-AF2D-3CDA5E58A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850" y="4241324"/>
                  <a:ext cx="828157" cy="6694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7BFEBA4D-CA39-4589-92E9-47968029B62B}"/>
                    </a:ext>
                  </a:extLst>
                </p:cNvPr>
                <p:cNvSpPr txBox="1"/>
                <p:nvPr/>
              </p:nvSpPr>
              <p:spPr>
                <a:xfrm>
                  <a:off x="8418772" y="2975514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den>
                        </m:f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7BFEBA4D-CA39-4589-92E9-47968029B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772" y="2975514"/>
                  <a:ext cx="828157" cy="6971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321A16F-81D3-433F-BB3D-2AC7DCDC9EDA}"/>
                    </a:ext>
                  </a:extLst>
                </p:cNvPr>
                <p:cNvSpPr txBox="1"/>
                <p:nvPr/>
              </p:nvSpPr>
              <p:spPr>
                <a:xfrm>
                  <a:off x="9986409" y="1107018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den>
                        </m:f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321A16F-81D3-433F-BB3D-2AC7DCDC9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6409" y="1107018"/>
                  <a:ext cx="828157" cy="6971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96B59B9-B9B0-4E62-829F-4600B42B6567}"/>
                    </a:ext>
                  </a:extLst>
                </p:cNvPr>
                <p:cNvSpPr txBox="1"/>
                <p:nvPr/>
              </p:nvSpPr>
              <p:spPr>
                <a:xfrm>
                  <a:off x="7468808" y="2841542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396B59B9-B9B0-4E62-829F-4600B42B6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808" y="2841542"/>
                  <a:ext cx="828157" cy="69711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E4EA8E0D-CEA3-4F8E-BCCB-1FC0FDD50D50}"/>
                    </a:ext>
                  </a:extLst>
                </p:cNvPr>
                <p:cNvSpPr txBox="1"/>
                <p:nvPr/>
              </p:nvSpPr>
              <p:spPr>
                <a:xfrm>
                  <a:off x="6847638" y="4227506"/>
                  <a:ext cx="828157" cy="669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E4EA8E0D-CEA3-4F8E-BCCB-1FC0FDD5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638" y="4227506"/>
                  <a:ext cx="828157" cy="6694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A92CEEA-70B6-4FC8-9509-0B59B2A50020}"/>
                    </a:ext>
                  </a:extLst>
                </p:cNvPr>
                <p:cNvSpPr txBox="1"/>
                <p:nvPr/>
              </p:nvSpPr>
              <p:spPr>
                <a:xfrm>
                  <a:off x="8025639" y="4606642"/>
                  <a:ext cx="828157" cy="669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AA92CEEA-70B6-4FC8-9509-0B59B2A50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639" y="4606642"/>
                  <a:ext cx="828157" cy="6694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FDF2A53-3F39-490D-B2C4-1FA04604E669}"/>
                    </a:ext>
                  </a:extLst>
                </p:cNvPr>
                <p:cNvSpPr txBox="1"/>
                <p:nvPr/>
              </p:nvSpPr>
              <p:spPr>
                <a:xfrm>
                  <a:off x="8753455" y="4550363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FDF2A53-3F39-490D-B2C4-1FA04604E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455" y="4550363"/>
                  <a:ext cx="828157" cy="6971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2F93C3EC-04AE-45CB-B25F-29361F2628DA}"/>
                    </a:ext>
                  </a:extLst>
                </p:cNvPr>
                <p:cNvSpPr txBox="1"/>
                <p:nvPr/>
              </p:nvSpPr>
              <p:spPr>
                <a:xfrm>
                  <a:off x="9366747" y="3383871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2F93C3EC-04AE-45CB-B25F-29361F262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747" y="3383871"/>
                  <a:ext cx="828157" cy="6971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2A84B234-F5E2-44FD-ACD9-59875F409866}"/>
                    </a:ext>
                  </a:extLst>
                </p:cNvPr>
                <p:cNvSpPr txBox="1"/>
                <p:nvPr/>
              </p:nvSpPr>
              <p:spPr>
                <a:xfrm>
                  <a:off x="9085869" y="2557672"/>
                  <a:ext cx="828157" cy="697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2A84B234-F5E2-44FD-ACD9-59875F409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869" y="2557672"/>
                  <a:ext cx="828157" cy="6971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內容版面配置區 2">
            <a:extLst>
              <a:ext uri="{FF2B5EF4-FFF2-40B4-BE49-F238E27FC236}">
                <a16:creationId xmlns:a16="http://schemas.microsoft.com/office/drawing/2014/main" id="{1A7AE833-033C-44B6-947B-A4A330B32CE0}"/>
              </a:ext>
            </a:extLst>
          </p:cNvPr>
          <p:cNvSpPr txBox="1">
            <a:spLocks/>
          </p:cNvSpPr>
          <p:nvPr/>
        </p:nvSpPr>
        <p:spPr>
          <a:xfrm>
            <a:off x="729908" y="1343336"/>
            <a:ext cx="7108451" cy="510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Y is not most important</a:t>
            </a:r>
          </a:p>
          <a:p>
            <a:r>
              <a:rPr lang="en-US" dirty="0"/>
              <a:t>Z is most important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rationale behind: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page with a link from a page which is known to be of high importance is also important.</a:t>
            </a:r>
          </a:p>
        </p:txBody>
      </p:sp>
      <p:graphicFrame>
        <p:nvGraphicFramePr>
          <p:cNvPr id="44" name="表格 44">
            <a:extLst>
              <a:ext uri="{FF2B5EF4-FFF2-40B4-BE49-F238E27FC236}">
                <a16:creationId xmlns:a16="http://schemas.microsoft.com/office/drawing/2014/main" id="{B4A3C64A-82E2-482C-8B2B-2B2414603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404089"/>
              </p:ext>
            </p:extLst>
          </p:nvPr>
        </p:nvGraphicFramePr>
        <p:xfrm>
          <a:off x="4709346" y="1607203"/>
          <a:ext cx="2550145" cy="19782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076">
                  <a:extLst>
                    <a:ext uri="{9D8B030D-6E8A-4147-A177-3AD203B41FA5}">
                      <a16:colId xmlns:a16="http://schemas.microsoft.com/office/drawing/2014/main" val="1243797797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961535581"/>
                    </a:ext>
                  </a:extLst>
                </a:gridCol>
                <a:gridCol w="658921">
                  <a:extLst>
                    <a:ext uri="{9D8B030D-6E8A-4147-A177-3AD203B41FA5}">
                      <a16:colId xmlns:a16="http://schemas.microsoft.com/office/drawing/2014/main" val="371485620"/>
                    </a:ext>
                  </a:extLst>
                </a:gridCol>
              </a:tblGrid>
              <a:tr h="3213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Page</a:t>
                      </a:r>
                    </a:p>
                  </a:txBody>
                  <a:tcPr marL="107597" marR="107597" marT="53799" marB="53799"/>
                </a:tc>
                <a:tc gridSpan="2">
                  <a:txBody>
                    <a:bodyPr/>
                    <a:lstStyle/>
                    <a:p>
                      <a:r>
                        <a:rPr lang="en-US" sz="1500" dirty="0"/>
                        <a:t>PageRank</a:t>
                      </a:r>
                    </a:p>
                  </a:txBody>
                  <a:tcPr marL="107597" marR="107597" marT="53799" marB="5379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9803"/>
                  </a:ext>
                </a:extLst>
              </a:tr>
              <a:tr h="32137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Rank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387813636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0.129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  <a:r>
                        <a:rPr lang="en-US" sz="1500" baseline="30000" dirty="0"/>
                        <a:t>th</a:t>
                      </a:r>
                      <a:r>
                        <a:rPr lang="en-US" sz="1500" dirty="0"/>
                        <a:t> 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3587436023"/>
                  </a:ext>
                </a:extLst>
              </a:tr>
              <a:tr h="3169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0.194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  <a:r>
                        <a:rPr lang="en-US" sz="1500" baseline="30000" dirty="0"/>
                        <a:t>th</a:t>
                      </a:r>
                      <a:endParaRPr lang="en-US" sz="1500" dirty="0"/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2471811617"/>
                  </a:ext>
                </a:extLst>
              </a:tr>
              <a:tr h="3213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0.290</a:t>
                      </a:r>
                      <a:endParaRPr lang="en-US" sz="1500" dirty="0"/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  <a:r>
                        <a:rPr lang="en-US" sz="1500" baseline="30000" dirty="0"/>
                        <a:t>th</a:t>
                      </a:r>
                      <a:endParaRPr lang="en-US" sz="1500" dirty="0"/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2663697113"/>
                  </a:ext>
                </a:extLst>
              </a:tr>
              <a:tr h="32137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Z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0.387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r>
                        <a:rPr lang="en-US" sz="1500" baseline="30000" dirty="0"/>
                        <a:t>th</a:t>
                      </a:r>
                      <a:endParaRPr lang="en-US" sz="1500" dirty="0"/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389018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8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AA295-46C0-4412-96C8-469C97E5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內容版面配置區 77">
                <a:extLst>
                  <a:ext uri="{FF2B5EF4-FFF2-40B4-BE49-F238E27FC236}">
                    <a16:creationId xmlns:a16="http://schemas.microsoft.com/office/drawing/2014/main" id="{7D1E5081-C01A-415A-A3C7-F9199FEA0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70323" cy="4351338"/>
              </a:xfrm>
            </p:spPr>
            <p:txBody>
              <a:bodyPr/>
              <a:lstStyle/>
              <a:p>
                <a:r>
                  <a:rPr lang="en-US" dirty="0"/>
                  <a:t>Dangling Nodes</a:t>
                </a:r>
              </a:p>
              <a:p>
                <a:pPr marL="0" indent="0">
                  <a:buNone/>
                </a:pPr>
                <a:r>
                  <a:rPr lang="en-US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 = 0 </a:t>
                </a:r>
              </a:p>
              <a:p>
                <a:r>
                  <a:rPr lang="en-US" dirty="0"/>
                  <a:t>Disconnected graph</a:t>
                </a:r>
              </a:p>
            </p:txBody>
          </p:sp>
        </mc:Choice>
        <mc:Fallback>
          <p:sp>
            <p:nvSpPr>
              <p:cNvPr id="78" name="內容版面配置區 77">
                <a:extLst>
                  <a:ext uri="{FF2B5EF4-FFF2-40B4-BE49-F238E27FC236}">
                    <a16:creationId xmlns:a16="http://schemas.microsoft.com/office/drawing/2014/main" id="{7D1E5081-C01A-415A-A3C7-F9199FEA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70323" cy="4351338"/>
              </a:xfrm>
              <a:blipFill>
                <a:blip r:embed="rId3"/>
                <a:stretch>
                  <a:fillRect l="-307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>
            <a:extLst>
              <a:ext uri="{FF2B5EF4-FFF2-40B4-BE49-F238E27FC236}">
                <a16:creationId xmlns:a16="http://schemas.microsoft.com/office/drawing/2014/main" id="{17DE334B-B91A-4A70-A84D-06AC57E8D6B3}"/>
              </a:ext>
            </a:extLst>
          </p:cNvPr>
          <p:cNvGrpSpPr/>
          <p:nvPr/>
        </p:nvGrpSpPr>
        <p:grpSpPr>
          <a:xfrm>
            <a:off x="5809516" y="844975"/>
            <a:ext cx="3314624" cy="3772882"/>
            <a:chOff x="1424395" y="2095500"/>
            <a:chExt cx="3811994" cy="4339015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CEC248C1-049A-4E51-BCCF-8C66B2C3BC92}"/>
                </a:ext>
              </a:extLst>
            </p:cNvPr>
            <p:cNvSpPr/>
            <p:nvPr/>
          </p:nvSpPr>
          <p:spPr>
            <a:xfrm>
              <a:off x="1424395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FF4373A5-5DB6-45FC-8F20-EFD9268DC15B}"/>
                </a:ext>
              </a:extLst>
            </p:cNvPr>
            <p:cNvSpPr/>
            <p:nvPr/>
          </p:nvSpPr>
          <p:spPr>
            <a:xfrm>
              <a:off x="2799080" y="3978434"/>
              <a:ext cx="889000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Y</a:t>
              </a: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B377B18D-7758-4C4F-A1F9-920C8AC89AD0}"/>
                </a:ext>
              </a:extLst>
            </p:cNvPr>
            <p:cNvSpPr/>
            <p:nvPr/>
          </p:nvSpPr>
          <p:spPr>
            <a:xfrm>
              <a:off x="2799080" y="5545515"/>
              <a:ext cx="889000" cy="889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</a:t>
              </a: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4D49070B-7D7D-4DB5-97A1-DD12CAE3E7BA}"/>
                </a:ext>
              </a:extLst>
            </p:cNvPr>
            <p:cNvSpPr/>
            <p:nvPr/>
          </p:nvSpPr>
          <p:spPr>
            <a:xfrm>
              <a:off x="4347389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X</a:t>
              </a:r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5C528596-AAA4-479B-9D6D-933A68DC9174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2183204" y="2854309"/>
              <a:ext cx="746067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2083BB72-51BE-4E93-A9C9-F69B8FC381F4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>
              <a:off x="2313395" y="2540000"/>
              <a:ext cx="2033994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9DD6C246-A6D2-4201-8736-F2768671CEA9}"/>
                </a:ext>
              </a:extLst>
            </p:cNvPr>
            <p:cNvCxnSpPr>
              <a:cxnSpLocks/>
              <a:stCxn id="47" idx="3"/>
              <a:endCxn id="45" idx="7"/>
            </p:cNvCxnSpPr>
            <p:nvPr/>
          </p:nvCxnSpPr>
          <p:spPr>
            <a:xfrm flipH="1">
              <a:off x="3557889" y="2854309"/>
              <a:ext cx="919691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C9BF7E0B-9ED2-4B4E-8CEB-EBCD28973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63" y="2973070"/>
              <a:ext cx="1175225" cy="284480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接點: 弧形 51">
              <a:extLst>
                <a:ext uri="{FF2B5EF4-FFF2-40B4-BE49-F238E27FC236}">
                  <a16:creationId xmlns:a16="http://schemas.microsoft.com/office/drawing/2014/main" id="{BCB9058D-940D-4C51-9525-0DA59FB9B63D}"/>
                </a:ext>
              </a:extLst>
            </p:cNvPr>
            <p:cNvCxnSpPr>
              <a:stCxn id="46" idx="6"/>
              <a:endCxn id="47" idx="5"/>
            </p:cNvCxnSpPr>
            <p:nvPr/>
          </p:nvCxnSpPr>
          <p:spPr>
            <a:xfrm flipV="1">
              <a:off x="3688080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接點: 弧形 52">
              <a:extLst>
                <a:ext uri="{FF2B5EF4-FFF2-40B4-BE49-F238E27FC236}">
                  <a16:creationId xmlns:a16="http://schemas.microsoft.com/office/drawing/2014/main" id="{2D0408B0-145A-407B-93D7-4AD03860F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03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91FE5E8-B406-49ED-9F9D-487DE2B81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114" y="4867432"/>
              <a:ext cx="0" cy="678081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59EC031A-B75D-4942-BC60-F382253E1703}"/>
                </a:ext>
              </a:extLst>
            </p:cNvPr>
            <p:cNvCxnSpPr>
              <a:cxnSpLocks/>
            </p:cNvCxnSpPr>
            <p:nvPr/>
          </p:nvCxnSpPr>
          <p:spPr>
            <a:xfrm>
              <a:off x="3137352" y="4867433"/>
              <a:ext cx="0" cy="678081"/>
            </a:xfrm>
            <a:prstGeom prst="straightConnector1">
              <a:avLst/>
            </a:prstGeom>
            <a:ln w="19050"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7633C9EB-F431-4B6E-A7CA-DE99D42BC90F}"/>
              </a:ext>
            </a:extLst>
          </p:cNvPr>
          <p:cNvGrpSpPr/>
          <p:nvPr/>
        </p:nvGrpSpPr>
        <p:grpSpPr>
          <a:xfrm>
            <a:off x="7004839" y="4617857"/>
            <a:ext cx="773008" cy="1372363"/>
            <a:chOff x="7004839" y="4617857"/>
            <a:chExt cx="773008" cy="1372363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0E24117-09FA-4BB5-B3CE-CF91C7FC0B2B}"/>
                </a:ext>
              </a:extLst>
            </p:cNvPr>
            <p:cNvSpPr/>
            <p:nvPr/>
          </p:nvSpPr>
          <p:spPr>
            <a:xfrm>
              <a:off x="7004839" y="5217212"/>
              <a:ext cx="773008" cy="7730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V</a:t>
              </a:r>
              <a:endParaRPr lang="en-US" sz="4000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B4875B8A-583D-47D6-A379-2A01AFFC75CF}"/>
                </a:ext>
              </a:extLst>
            </p:cNvPr>
            <p:cNvCxnSpPr>
              <a:cxnSpLocks/>
            </p:cNvCxnSpPr>
            <p:nvPr/>
          </p:nvCxnSpPr>
          <p:spPr>
            <a:xfrm>
              <a:off x="7385850" y="4617857"/>
              <a:ext cx="0" cy="589608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2EF033BB-E474-4729-B6E4-722631063CED}"/>
              </a:ext>
            </a:extLst>
          </p:cNvPr>
          <p:cNvGrpSpPr/>
          <p:nvPr/>
        </p:nvGrpSpPr>
        <p:grpSpPr>
          <a:xfrm>
            <a:off x="9627481" y="2622428"/>
            <a:ext cx="773008" cy="2299980"/>
            <a:chOff x="9627481" y="2622428"/>
            <a:chExt cx="773008" cy="2299980"/>
          </a:xfrm>
        </p:grpSpPr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1C1B3C7B-6FEC-45CE-8A2A-F344E7A28106}"/>
                </a:ext>
              </a:extLst>
            </p:cNvPr>
            <p:cNvSpPr/>
            <p:nvPr/>
          </p:nvSpPr>
          <p:spPr>
            <a:xfrm>
              <a:off x="9627481" y="2622428"/>
              <a:ext cx="773008" cy="77300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I</a:t>
              </a:r>
              <a:endParaRPr lang="en-US" sz="4000" dirty="0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51E4BB01-1E88-4674-A5D4-127BA8840005}"/>
                </a:ext>
              </a:extLst>
            </p:cNvPr>
            <p:cNvSpPr/>
            <p:nvPr/>
          </p:nvSpPr>
          <p:spPr>
            <a:xfrm>
              <a:off x="9627481" y="4149400"/>
              <a:ext cx="773008" cy="7730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J</a:t>
              </a:r>
              <a:endParaRPr lang="en-US" sz="4000" dirty="0"/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45B27005-BDF2-42E2-AB85-08ABF08D13A8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975" y="3429000"/>
              <a:ext cx="0" cy="72040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5255A11-3E4E-42E2-B28D-7F2A00D35A71}"/>
                </a:ext>
              </a:extLst>
            </p:cNvPr>
            <p:cNvCxnSpPr>
              <a:cxnSpLocks/>
            </p:cNvCxnSpPr>
            <p:nvPr/>
          </p:nvCxnSpPr>
          <p:spPr>
            <a:xfrm>
              <a:off x="9930625" y="3429000"/>
              <a:ext cx="0" cy="72040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E3A38F1-ECBC-4F45-AC0D-9078E005F0B9}"/>
                  </a:ext>
                </a:extLst>
              </p:cNvPr>
              <p:cNvSpPr txBox="1"/>
              <p:nvPr/>
            </p:nvSpPr>
            <p:spPr>
              <a:xfrm>
                <a:off x="7466828" y="4592427"/>
                <a:ext cx="635882" cy="62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E3A38F1-ECBC-4F45-AC0D-9078E005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28" y="4592427"/>
                <a:ext cx="635882" cy="624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0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BC16B-93C6-4ACC-98F5-ADB615C2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handle dangling nodes</a:t>
            </a:r>
            <a:r>
              <a:rPr lang="en-US" altLang="zh-TW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?</a:t>
            </a:r>
            <a:endParaRPr lang="en-US" sz="36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9B5093-51F2-4678-A823-EFE056AC9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941935" cy="4351338"/>
              </a:xfrm>
            </p:spPr>
            <p:txBody>
              <a:bodyPr/>
              <a:lstStyle/>
              <a:p>
                <a:r>
                  <a:rPr lang="en-US" dirty="0"/>
                  <a:t>Solution: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A</a:t>
                </a:r>
                <a:r>
                  <a:rPr lang="en-US" dirty="0"/>
                  <a:t>ssume dangling node points to every node in the graph including itself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TW" dirty="0"/>
                  <a:t>The score of the linking from d</a:t>
                </a:r>
                <a:r>
                  <a:rPr lang="en-US" sz="28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angling nodes to any page is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9B5093-51F2-4678-A823-EFE056AC9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941935" cy="4351338"/>
              </a:xfrm>
              <a:blipFill>
                <a:blip r:embed="rId2"/>
                <a:stretch>
                  <a:fillRect l="-205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D426E0A0-C1A5-4D5F-962E-702CABE60F33}"/>
              </a:ext>
            </a:extLst>
          </p:cNvPr>
          <p:cNvGrpSpPr/>
          <p:nvPr/>
        </p:nvGrpSpPr>
        <p:grpSpPr>
          <a:xfrm>
            <a:off x="7326734" y="692353"/>
            <a:ext cx="3314624" cy="3772882"/>
            <a:chOff x="1424395" y="2095500"/>
            <a:chExt cx="3811994" cy="433901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741648C-4ADB-42DB-8929-390442B4C8B5}"/>
                </a:ext>
              </a:extLst>
            </p:cNvPr>
            <p:cNvSpPr/>
            <p:nvPr/>
          </p:nvSpPr>
          <p:spPr>
            <a:xfrm>
              <a:off x="1424395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866CC17-FBB5-4940-AC7D-2C9C4787CD52}"/>
                </a:ext>
              </a:extLst>
            </p:cNvPr>
            <p:cNvSpPr/>
            <p:nvPr/>
          </p:nvSpPr>
          <p:spPr>
            <a:xfrm>
              <a:off x="2799080" y="3978434"/>
              <a:ext cx="889000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Y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41B4A22-3694-4E41-AA33-03058695C099}"/>
                </a:ext>
              </a:extLst>
            </p:cNvPr>
            <p:cNvSpPr/>
            <p:nvPr/>
          </p:nvSpPr>
          <p:spPr>
            <a:xfrm>
              <a:off x="2799080" y="5545515"/>
              <a:ext cx="889000" cy="889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44CE9B4-C174-4A65-9AEE-E39A5328F7BA}"/>
                </a:ext>
              </a:extLst>
            </p:cNvPr>
            <p:cNvSpPr/>
            <p:nvPr/>
          </p:nvSpPr>
          <p:spPr>
            <a:xfrm>
              <a:off x="4347389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X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B6C06117-0FFE-406E-A961-3AECDD40BDCE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2183204" y="2854309"/>
              <a:ext cx="746067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E7428A57-E7A9-4396-8843-33DCB180073F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2313395" y="2540000"/>
              <a:ext cx="2033994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1356279-22E9-4B05-ACED-0510BFB7544E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3557889" y="2854309"/>
              <a:ext cx="919691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49970E1D-6CED-4529-9B10-B42940A5F2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63" y="2973070"/>
              <a:ext cx="1175225" cy="284480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接點: 弧形 12">
              <a:extLst>
                <a:ext uri="{FF2B5EF4-FFF2-40B4-BE49-F238E27FC236}">
                  <a16:creationId xmlns:a16="http://schemas.microsoft.com/office/drawing/2014/main" id="{CCE54749-174F-42B5-AB8B-E8AF164CF349}"/>
                </a:ext>
              </a:extLst>
            </p:cNvPr>
            <p:cNvCxnSpPr>
              <a:stCxn id="7" idx="6"/>
              <a:endCxn id="8" idx="5"/>
            </p:cNvCxnSpPr>
            <p:nvPr/>
          </p:nvCxnSpPr>
          <p:spPr>
            <a:xfrm flipV="1">
              <a:off x="3688080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弧形 13">
              <a:extLst>
                <a:ext uri="{FF2B5EF4-FFF2-40B4-BE49-F238E27FC236}">
                  <a16:creationId xmlns:a16="http://schemas.microsoft.com/office/drawing/2014/main" id="{D0A551DC-7228-40AC-ACEF-9956F32F8B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03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E356E0F-5B8A-45B1-A728-3A9BE5F3E64B}"/>
                </a:ext>
              </a:extLst>
            </p:cNvPr>
            <p:cNvCxnSpPr>
              <a:cxnSpLocks/>
            </p:cNvCxnSpPr>
            <p:nvPr/>
          </p:nvCxnSpPr>
          <p:spPr>
            <a:xfrm>
              <a:off x="3332114" y="4867432"/>
              <a:ext cx="0" cy="678081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A197B9F-ADE2-4DD7-8847-68C82D533F6A}"/>
                </a:ext>
              </a:extLst>
            </p:cNvPr>
            <p:cNvCxnSpPr>
              <a:cxnSpLocks/>
            </p:cNvCxnSpPr>
            <p:nvPr/>
          </p:nvCxnSpPr>
          <p:spPr>
            <a:xfrm>
              <a:off x="3137352" y="4867433"/>
              <a:ext cx="0" cy="678081"/>
            </a:xfrm>
            <a:prstGeom prst="straightConnector1">
              <a:avLst/>
            </a:prstGeom>
            <a:ln w="19050"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9C55A25-E20F-4F55-8E26-B8057EFB5BD9}"/>
              </a:ext>
            </a:extLst>
          </p:cNvPr>
          <p:cNvGrpSpPr/>
          <p:nvPr/>
        </p:nvGrpSpPr>
        <p:grpSpPr>
          <a:xfrm>
            <a:off x="8522057" y="4465235"/>
            <a:ext cx="773008" cy="1372363"/>
            <a:chOff x="7004839" y="4617857"/>
            <a:chExt cx="773008" cy="1372363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EA204A66-0EA6-4767-9DB3-97C01C1C024C}"/>
                </a:ext>
              </a:extLst>
            </p:cNvPr>
            <p:cNvSpPr/>
            <p:nvPr/>
          </p:nvSpPr>
          <p:spPr>
            <a:xfrm>
              <a:off x="7004839" y="5217212"/>
              <a:ext cx="773008" cy="7730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V</a:t>
              </a:r>
              <a:endParaRPr lang="en-US" sz="400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83B01C3E-111A-43EE-BAC9-4FFCACF80ED3}"/>
                </a:ext>
              </a:extLst>
            </p:cNvPr>
            <p:cNvCxnSpPr>
              <a:cxnSpLocks/>
            </p:cNvCxnSpPr>
            <p:nvPr/>
          </p:nvCxnSpPr>
          <p:spPr>
            <a:xfrm>
              <a:off x="7385850" y="4617857"/>
              <a:ext cx="0" cy="589608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C6B6429E-B98B-434C-93F7-2FCEC93170C2}"/>
              </a:ext>
            </a:extLst>
          </p:cNvPr>
          <p:cNvCxnSpPr>
            <a:stCxn id="18" idx="2"/>
            <a:endCxn id="5" idx="2"/>
          </p:cNvCxnSpPr>
          <p:nvPr/>
        </p:nvCxnSpPr>
        <p:spPr>
          <a:xfrm rot="10800000">
            <a:off x="7326735" y="1078858"/>
            <a:ext cx="1195323" cy="4372237"/>
          </a:xfrm>
          <a:prstGeom prst="curvedConnector3">
            <a:avLst>
              <a:gd name="adj1" fmla="val 11912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274188B4-5F69-4007-AA73-AFB8563A6CE2}"/>
              </a:ext>
            </a:extLst>
          </p:cNvPr>
          <p:cNvCxnSpPr>
            <a:stCxn id="18" idx="6"/>
            <a:endCxn id="8" idx="6"/>
          </p:cNvCxnSpPr>
          <p:nvPr/>
        </p:nvCxnSpPr>
        <p:spPr>
          <a:xfrm flipV="1">
            <a:off x="9295065" y="1078857"/>
            <a:ext cx="1346293" cy="4372237"/>
          </a:xfrm>
          <a:prstGeom prst="curvedConnector3">
            <a:avLst>
              <a:gd name="adj1" fmla="val 1169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EDC16A4F-1DE5-4B06-9F2E-2E5F20E3D2AE}"/>
              </a:ext>
            </a:extLst>
          </p:cNvPr>
          <p:cNvCxnSpPr>
            <a:stCxn id="18" idx="2"/>
            <a:endCxn id="6" idx="2"/>
          </p:cNvCxnSpPr>
          <p:nvPr/>
        </p:nvCxnSpPr>
        <p:spPr>
          <a:xfrm rot="10800000">
            <a:off x="8522057" y="2716116"/>
            <a:ext cx="12700" cy="273497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CF28AD7C-B8FE-485E-A2EB-8EBE86034DD6}"/>
              </a:ext>
            </a:extLst>
          </p:cNvPr>
          <p:cNvCxnSpPr>
            <a:cxnSpLocks/>
            <a:stCxn id="18" idx="6"/>
            <a:endCxn id="7" idx="6"/>
          </p:cNvCxnSpPr>
          <p:nvPr/>
        </p:nvCxnSpPr>
        <p:spPr>
          <a:xfrm flipV="1">
            <a:off x="9295065" y="4078731"/>
            <a:ext cx="12700" cy="137236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9BD211A0-6761-4EA1-BE47-ED5DCE95F492}"/>
              </a:ext>
            </a:extLst>
          </p:cNvPr>
          <p:cNvCxnSpPr>
            <a:stCxn id="18" idx="5"/>
            <a:endCxn id="18" idx="3"/>
          </p:cNvCxnSpPr>
          <p:nvPr/>
        </p:nvCxnSpPr>
        <p:spPr>
          <a:xfrm rot="5400000">
            <a:off x="8908561" y="5451094"/>
            <a:ext cx="12700" cy="546600"/>
          </a:xfrm>
          <a:prstGeom prst="curvedConnector3">
            <a:avLst>
              <a:gd name="adj1" fmla="val 469548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4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BC16B-93C6-4ACC-98F5-ADB615C2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How to deal with Disconnected Graph</a:t>
            </a:r>
            <a:r>
              <a:rPr lang="en-US" altLang="zh-TW" sz="36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?</a:t>
            </a:r>
            <a:endParaRPr lang="en-US" sz="36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9B5093-51F2-4678-A823-EFE056AC9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884310" cy="4351338"/>
              </a:xfrm>
            </p:spPr>
            <p:txBody>
              <a:bodyPr/>
              <a:lstStyle/>
              <a:p>
                <a:r>
                  <a:rPr lang="en-US" dirty="0"/>
                  <a:t>Stuck in the Graph forever and Get Tired</a:t>
                </a:r>
              </a:p>
              <a:p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Add the purely random surfing into the mix</a:t>
                </a:r>
              </a:p>
              <a:p>
                <a:r>
                  <a:rPr lang="en-US" dirty="0"/>
                  <a:t>PageRank assume 15% randomization:</a:t>
                </a:r>
              </a:p>
              <a:p>
                <a:pPr lvl="1"/>
                <a:r>
                  <a:rPr lang="en-US" dirty="0"/>
                  <a:t>Follow the hyperlinks on the page 85% of time</a:t>
                </a:r>
              </a:p>
              <a:p>
                <a:pPr lvl="1"/>
                <a:r>
                  <a:rPr lang="en-US" dirty="0"/>
                  <a:t>Enter Random URL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15%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time</a:t>
                </a:r>
              </a:p>
              <a:p>
                <a:r>
                  <a:rPr lang="en-US" altLang="zh-TW" dirty="0"/>
                  <a:t>Every page share the probability 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49B5093-51F2-4678-A823-EFE056AC9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884310" cy="4351338"/>
              </a:xfrm>
              <a:blipFill>
                <a:blip r:embed="rId3"/>
                <a:stretch>
                  <a:fillRect l="-177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>
            <a:extLst>
              <a:ext uri="{FF2B5EF4-FFF2-40B4-BE49-F238E27FC236}">
                <a16:creationId xmlns:a16="http://schemas.microsoft.com/office/drawing/2014/main" id="{26FD96EA-9D25-48FC-B800-0C999FE7AD5D}"/>
              </a:ext>
            </a:extLst>
          </p:cNvPr>
          <p:cNvGrpSpPr/>
          <p:nvPr/>
        </p:nvGrpSpPr>
        <p:grpSpPr>
          <a:xfrm>
            <a:off x="7483323" y="2114853"/>
            <a:ext cx="3314624" cy="3772882"/>
            <a:chOff x="1424395" y="2095500"/>
            <a:chExt cx="3811994" cy="433901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D09E6CA-0D92-4BA8-B818-7273E0A1626A}"/>
                </a:ext>
              </a:extLst>
            </p:cNvPr>
            <p:cNvSpPr/>
            <p:nvPr/>
          </p:nvSpPr>
          <p:spPr>
            <a:xfrm>
              <a:off x="1424395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2E9859C-BD2B-4A96-A1CF-E661FC784CF5}"/>
                </a:ext>
              </a:extLst>
            </p:cNvPr>
            <p:cNvSpPr/>
            <p:nvPr/>
          </p:nvSpPr>
          <p:spPr>
            <a:xfrm>
              <a:off x="2799080" y="3978434"/>
              <a:ext cx="889000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Y</a:t>
              </a: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DD7D021E-F4DB-489D-BD3A-8335C17F6163}"/>
                </a:ext>
              </a:extLst>
            </p:cNvPr>
            <p:cNvSpPr/>
            <p:nvPr/>
          </p:nvSpPr>
          <p:spPr>
            <a:xfrm>
              <a:off x="2799080" y="5545515"/>
              <a:ext cx="889000" cy="889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</a:t>
              </a: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E595002-A3FB-459C-B22E-723E002AAC0D}"/>
                </a:ext>
              </a:extLst>
            </p:cNvPr>
            <p:cNvSpPr/>
            <p:nvPr/>
          </p:nvSpPr>
          <p:spPr>
            <a:xfrm>
              <a:off x="4347389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X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079CE92-CBC8-4412-A7F1-B4D653906EB2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2183204" y="2854309"/>
              <a:ext cx="746067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6254C620-8774-4BE6-AB50-5D19422C0E1D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>
              <a:off x="2313395" y="2540000"/>
              <a:ext cx="2033994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CE6485A-E34E-4E47-AA93-8734C0563B62}"/>
                </a:ext>
              </a:extLst>
            </p:cNvPr>
            <p:cNvCxnSpPr>
              <a:cxnSpLocks/>
              <a:stCxn id="8" idx="3"/>
              <a:endCxn id="6" idx="7"/>
            </p:cNvCxnSpPr>
            <p:nvPr/>
          </p:nvCxnSpPr>
          <p:spPr>
            <a:xfrm flipH="1">
              <a:off x="3557889" y="2854309"/>
              <a:ext cx="919691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60832B4-BEE9-4C4A-8577-FA11B3CDF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63" y="2973070"/>
              <a:ext cx="1175225" cy="284480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接點: 弧形 12">
              <a:extLst>
                <a:ext uri="{FF2B5EF4-FFF2-40B4-BE49-F238E27FC236}">
                  <a16:creationId xmlns:a16="http://schemas.microsoft.com/office/drawing/2014/main" id="{0CD4A97D-BE15-45C5-B4C7-DACD1A2492B5}"/>
                </a:ext>
              </a:extLst>
            </p:cNvPr>
            <p:cNvCxnSpPr>
              <a:cxnSpLocks/>
              <a:stCxn id="7" idx="6"/>
              <a:endCxn id="8" idx="5"/>
            </p:cNvCxnSpPr>
            <p:nvPr/>
          </p:nvCxnSpPr>
          <p:spPr>
            <a:xfrm flipV="1">
              <a:off x="3688080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弧形 13">
              <a:extLst>
                <a:ext uri="{FF2B5EF4-FFF2-40B4-BE49-F238E27FC236}">
                  <a16:creationId xmlns:a16="http://schemas.microsoft.com/office/drawing/2014/main" id="{000C1371-73C0-4D6F-BBCE-FC9FAA290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03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B0BD53F-B5F7-42C7-ACB9-5F3BEC69CEB6}"/>
                </a:ext>
              </a:extLst>
            </p:cNvPr>
            <p:cNvCxnSpPr>
              <a:cxnSpLocks/>
            </p:cNvCxnSpPr>
            <p:nvPr/>
          </p:nvCxnSpPr>
          <p:spPr>
            <a:xfrm>
              <a:off x="3332114" y="4867432"/>
              <a:ext cx="0" cy="678081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ED70D46-F4B6-4399-A45B-F26DC6FEB5D8}"/>
                </a:ext>
              </a:extLst>
            </p:cNvPr>
            <p:cNvCxnSpPr>
              <a:cxnSpLocks/>
            </p:cNvCxnSpPr>
            <p:nvPr/>
          </p:nvCxnSpPr>
          <p:spPr>
            <a:xfrm>
              <a:off x="3137352" y="4867433"/>
              <a:ext cx="0" cy="678081"/>
            </a:xfrm>
            <a:prstGeom prst="straightConnector1">
              <a:avLst/>
            </a:prstGeom>
            <a:ln w="19050"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901E6C7-C01E-40F2-80E1-8916274833A9}"/>
              </a:ext>
            </a:extLst>
          </p:cNvPr>
          <p:cNvGrpSpPr/>
          <p:nvPr/>
        </p:nvGrpSpPr>
        <p:grpSpPr>
          <a:xfrm>
            <a:off x="10967296" y="2887861"/>
            <a:ext cx="773008" cy="2299980"/>
            <a:chOff x="9627481" y="2622428"/>
            <a:chExt cx="773008" cy="2299980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F8F4B0CA-4302-4CB4-864E-25578A9A0274}"/>
                </a:ext>
              </a:extLst>
            </p:cNvPr>
            <p:cNvSpPr/>
            <p:nvPr/>
          </p:nvSpPr>
          <p:spPr>
            <a:xfrm>
              <a:off x="9627481" y="2622428"/>
              <a:ext cx="773008" cy="77300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I</a:t>
              </a:r>
              <a:endParaRPr lang="en-US" sz="4000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44B74DAC-A85F-44D2-B27C-99614C4BCCEC}"/>
                </a:ext>
              </a:extLst>
            </p:cNvPr>
            <p:cNvSpPr/>
            <p:nvPr/>
          </p:nvSpPr>
          <p:spPr>
            <a:xfrm>
              <a:off x="9627481" y="4149400"/>
              <a:ext cx="773008" cy="77300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J</a:t>
              </a:r>
              <a:endParaRPr lang="en-US" sz="4000" dirty="0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5B7947C-1F0F-4A79-A1A9-C1437261AF6A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975" y="3429000"/>
              <a:ext cx="0" cy="72040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76EC3A71-D905-41CA-A6A2-CA0628AC3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30625" y="3429000"/>
              <a:ext cx="0" cy="72040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8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BB463-92B1-4258-9E62-D02F299D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Revised Formula of PageRank</a:t>
            </a:r>
            <a:endParaRPr lang="en-US" dirty="0"/>
          </a:p>
        </p:txBody>
      </p:sp>
      <p:sp>
        <p:nvSpPr>
          <p:cNvPr id="3" name="AutoShape 2" descr="PR(A) = {1 - d \over N} + d \left( \frac{PR(B)}{L(B)}+ \frac{PR(C)}{L(C)}+ \frac{PR(D)}{L(D)}+\,\cdots \right).">
            <a:extLst>
              <a:ext uri="{FF2B5EF4-FFF2-40B4-BE49-F238E27FC236}">
                <a16:creationId xmlns:a16="http://schemas.microsoft.com/office/drawing/2014/main" id="{9A8BEC73-8CF1-45E5-BDA9-9394A6733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PR(A) = {1 - d \over N} + d \left( \frac{PR(B)}{L(B)}+ \frac{PR(C)}{L(C)}+ \frac{PR(D)}{L(D)}+\,\cdots \right).">
            <a:extLst>
              <a:ext uri="{FF2B5EF4-FFF2-40B4-BE49-F238E27FC236}">
                <a16:creationId xmlns:a16="http://schemas.microsoft.com/office/drawing/2014/main" id="{B0CC915E-71C7-4D6E-ACCB-BA28AAEF0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PR(A)= 1 - d + d \left( \frac{PR(B)}{L(B)}+ \frac{PR(C)}{L(C)}+ \frac{PR(D)}{L(D)}+\,\cdots \right).">
            <a:extLst>
              <a:ext uri="{FF2B5EF4-FFF2-40B4-BE49-F238E27FC236}">
                <a16:creationId xmlns:a16="http://schemas.microsoft.com/office/drawing/2014/main" id="{78B69A86-7CE1-4B3B-9840-D8352E2D6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41D822C-5501-4A5A-8838-BC71EFB1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48596"/>
            <a:ext cx="10515600" cy="2046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PR(A) : 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ageRank of Page A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PR(n) : PageRank of Page n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which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links to Page A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L(n):  the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</a:t>
            </a: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outbound</a:t>
            </a: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links on Page n 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damping factor</a:t>
            </a:r>
            <a:r>
              <a:rPr lang="fr-FR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range 0 and 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usually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set to 0.85</a:t>
            </a:r>
            <a:endParaRPr lang="en-US" sz="2000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6850D9F-6A35-4AC8-8727-5BC357A2D08C}"/>
              </a:ext>
            </a:extLst>
          </p:cNvPr>
          <p:cNvGrpSpPr/>
          <p:nvPr/>
        </p:nvGrpSpPr>
        <p:grpSpPr>
          <a:xfrm>
            <a:off x="1235150" y="1950090"/>
            <a:ext cx="6117996" cy="689993"/>
            <a:chOff x="3742441" y="1581151"/>
            <a:chExt cx="6117996" cy="68999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361282B-1348-4CB4-9BA7-735D8B45B22E}"/>
                </a:ext>
              </a:extLst>
            </p:cNvPr>
            <p:cNvSpPr/>
            <p:nvPr/>
          </p:nvSpPr>
          <p:spPr>
            <a:xfrm>
              <a:off x="3742441" y="1581151"/>
              <a:ext cx="6117996" cy="6899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5CE53E2F-13E4-4ADD-8546-7414C6F5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0494" y="1646151"/>
              <a:ext cx="5433325" cy="582142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55DF68-E255-4597-ACF1-7A35B71B779D}"/>
              </a:ext>
            </a:extLst>
          </p:cNvPr>
          <p:cNvGrpSpPr/>
          <p:nvPr/>
        </p:nvGrpSpPr>
        <p:grpSpPr>
          <a:xfrm>
            <a:off x="1235150" y="5247398"/>
            <a:ext cx="6117996" cy="689993"/>
            <a:chOff x="1075519" y="2830172"/>
            <a:chExt cx="6117996" cy="68999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304662F-3300-46D6-B61D-5D5EA95C8381}"/>
                </a:ext>
              </a:extLst>
            </p:cNvPr>
            <p:cNvSpPr/>
            <p:nvPr/>
          </p:nvSpPr>
          <p:spPr>
            <a:xfrm>
              <a:off x="1075519" y="2830172"/>
              <a:ext cx="6117996" cy="6899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7E88D67-AF44-428F-9989-260BEDBC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459" y="2899319"/>
              <a:ext cx="5446951" cy="591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14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20">
                <a:extLst>
                  <a:ext uri="{FF2B5EF4-FFF2-40B4-BE49-F238E27FC236}">
                    <a16:creationId xmlns:a16="http://schemas.microsoft.com/office/drawing/2014/main" id="{8E557E41-23D4-4B22-9215-2BC217B6DE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584800"/>
                  </p:ext>
                </p:extLst>
              </p:nvPr>
            </p:nvGraphicFramePr>
            <p:xfrm>
              <a:off x="1831420" y="3058191"/>
              <a:ext cx="2455849" cy="269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30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251478171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60903998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52450241"/>
                        </a:ext>
                      </a:extLst>
                    </a:gridCol>
                  </a:tblGrid>
                  <a:tr h="424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  <a:tr h="5265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6159480"/>
                      </a:ext>
                    </a:extLst>
                  </a:tr>
                  <a:tr h="5265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6760164"/>
                      </a:ext>
                    </a:extLst>
                  </a:tr>
                  <a:tr h="526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856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20">
                <a:extLst>
                  <a:ext uri="{FF2B5EF4-FFF2-40B4-BE49-F238E27FC236}">
                    <a16:creationId xmlns:a16="http://schemas.microsoft.com/office/drawing/2014/main" id="{8E557E41-23D4-4B22-9215-2BC217B6DE1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584800"/>
                  </p:ext>
                </p:extLst>
              </p:nvPr>
            </p:nvGraphicFramePr>
            <p:xfrm>
              <a:off x="1831420" y="3058191"/>
              <a:ext cx="2455849" cy="2691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30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251478171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60903998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52450241"/>
                        </a:ext>
                      </a:extLst>
                    </a:gridCol>
                  </a:tblGrid>
                  <a:tr h="6640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0833" t="-4587" b="-306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276" r="-245299" b="-1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211" t="-98276" r="-101053" b="-18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0833" t="-98276" b="-18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159480"/>
                      </a:ext>
                    </a:extLst>
                  </a:tr>
                  <a:tr h="6640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9" r="-24529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875" t="-211009" r="-1989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0833" t="-21100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760164"/>
                      </a:ext>
                    </a:extLst>
                  </a:tr>
                  <a:tr h="662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1875" t="-311009" r="-1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856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F73B818E-6DEF-4DAB-A385-1378F097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</a:t>
            </a:r>
          </a:p>
        </p:txBody>
      </p:sp>
      <p:sp>
        <p:nvSpPr>
          <p:cNvPr id="21" name="左右中括弧 20">
            <a:extLst>
              <a:ext uri="{FF2B5EF4-FFF2-40B4-BE49-F238E27FC236}">
                <a16:creationId xmlns:a16="http://schemas.microsoft.com/office/drawing/2014/main" id="{B24D31AA-ADD8-4F93-8DCC-F5E98C304A72}"/>
              </a:ext>
            </a:extLst>
          </p:cNvPr>
          <p:cNvSpPr/>
          <p:nvPr/>
        </p:nvSpPr>
        <p:spPr>
          <a:xfrm>
            <a:off x="1781992" y="2948631"/>
            <a:ext cx="2645199" cy="2850190"/>
          </a:xfrm>
          <a:prstGeom prst="bracketPair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D4E1DD1-E0C9-4D06-BF07-EC938A9472D9}"/>
              </a:ext>
            </a:extLst>
          </p:cNvPr>
          <p:cNvGrpSpPr/>
          <p:nvPr/>
        </p:nvGrpSpPr>
        <p:grpSpPr>
          <a:xfrm>
            <a:off x="5893585" y="2011253"/>
            <a:ext cx="3904728" cy="4364070"/>
            <a:chOff x="6986030" y="1779077"/>
            <a:chExt cx="3904728" cy="436407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661A608-114A-4396-8F48-692FE798E324}"/>
                </a:ext>
              </a:extLst>
            </p:cNvPr>
            <p:cNvGrpSpPr/>
            <p:nvPr/>
          </p:nvGrpSpPr>
          <p:grpSpPr>
            <a:xfrm>
              <a:off x="7013665" y="1804132"/>
              <a:ext cx="3811994" cy="4339015"/>
              <a:chOff x="1424395" y="2095500"/>
              <a:chExt cx="3811994" cy="4339015"/>
            </a:xfrm>
          </p:grpSpPr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3899B689-7886-41B3-9B0A-E8154F4A1FB4}"/>
                  </a:ext>
                </a:extLst>
              </p:cNvPr>
              <p:cNvSpPr/>
              <p:nvPr/>
            </p:nvSpPr>
            <p:spPr>
              <a:xfrm>
                <a:off x="1424395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W</a:t>
                </a:r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D1FF5E8E-21BA-41D2-ABBC-77B70F52B9A3}"/>
                  </a:ext>
                </a:extLst>
              </p:cNvPr>
              <p:cNvSpPr/>
              <p:nvPr/>
            </p:nvSpPr>
            <p:spPr>
              <a:xfrm>
                <a:off x="2799080" y="3978434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Y</a:t>
                </a: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D78E3C77-67FF-4ED4-A0A3-FF56D2AFA15D}"/>
                  </a:ext>
                </a:extLst>
              </p:cNvPr>
              <p:cNvSpPr/>
              <p:nvPr/>
            </p:nvSpPr>
            <p:spPr>
              <a:xfrm>
                <a:off x="2799080" y="5545515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Z</a:t>
                </a: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DAC1A25B-109A-42CE-9EBC-CFE016DD6066}"/>
                  </a:ext>
                </a:extLst>
              </p:cNvPr>
              <p:cNvSpPr/>
              <p:nvPr/>
            </p:nvSpPr>
            <p:spPr>
              <a:xfrm>
                <a:off x="4347389" y="2095500"/>
                <a:ext cx="889000" cy="889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X</a:t>
                </a:r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8219CC98-13A6-493E-B97A-6C3F8CEB36CA}"/>
                  </a:ext>
                </a:extLst>
              </p:cNvPr>
              <p:cNvCxnSpPr>
                <a:stCxn id="23" idx="5"/>
                <a:endCxn id="24" idx="1"/>
              </p:cNvCxnSpPr>
              <p:nvPr/>
            </p:nvCxnSpPr>
            <p:spPr>
              <a:xfrm>
                <a:off x="2183204" y="2854309"/>
                <a:ext cx="746067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B508B61A-0B8F-4710-8EDD-F0DFDC6972C9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>
                <a:off x="2313395" y="2540000"/>
                <a:ext cx="2033994" cy="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765E45DC-2754-4DC2-81F4-B760B1E6134A}"/>
                  </a:ext>
                </a:extLst>
              </p:cNvPr>
              <p:cNvCxnSpPr>
                <a:cxnSpLocks/>
                <a:stCxn id="26" idx="3"/>
                <a:endCxn id="24" idx="7"/>
              </p:cNvCxnSpPr>
              <p:nvPr/>
            </p:nvCxnSpPr>
            <p:spPr>
              <a:xfrm flipH="1">
                <a:off x="3557889" y="2854309"/>
                <a:ext cx="919691" cy="1254316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A3C72EC8-EB9F-4F50-AD81-E00F70B554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1763" y="2973070"/>
                <a:ext cx="1175225" cy="2844800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接點: 弧形 30">
                <a:extLst>
                  <a:ext uri="{FF2B5EF4-FFF2-40B4-BE49-F238E27FC236}">
                    <a16:creationId xmlns:a16="http://schemas.microsoft.com/office/drawing/2014/main" id="{3FCE3C8E-0F35-4D9C-A048-87CA16116690}"/>
                  </a:ext>
                </a:extLst>
              </p:cNvPr>
              <p:cNvCxnSpPr>
                <a:stCxn id="25" idx="6"/>
                <a:endCxn id="26" idx="5"/>
              </p:cNvCxnSpPr>
              <p:nvPr/>
            </p:nvCxnSpPr>
            <p:spPr>
              <a:xfrm flipV="1">
                <a:off x="3688080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接點: 弧形 31">
                <a:extLst>
                  <a:ext uri="{FF2B5EF4-FFF2-40B4-BE49-F238E27FC236}">
                    <a16:creationId xmlns:a16="http://schemas.microsoft.com/office/drawing/2014/main" id="{90B0EC8D-418C-4B6A-B284-BAFDCC6CBC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903" y="2854309"/>
                <a:ext cx="1418118" cy="3135706"/>
              </a:xfrm>
              <a:prstGeom prst="curvedConnector2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C16D1EF9-5342-4C8C-B56B-06B486999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114" y="4867432"/>
                <a:ext cx="0" cy="678081"/>
              </a:xfrm>
              <a:prstGeom prst="straightConnector1">
                <a:avLst/>
              </a:prstGeom>
              <a:ln w="19050">
                <a:headEnd w="lg" len="lg"/>
                <a:tailEnd type="triangle" w="lg" len="lg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055FF3B0-8D38-4ABE-9EB9-6B3282617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7352" y="4867433"/>
                <a:ext cx="0" cy="678081"/>
              </a:xfrm>
              <a:prstGeom prst="straightConnector1">
                <a:avLst/>
              </a:prstGeom>
              <a:ln w="19050">
                <a:headEnd type="triangle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B526DE6-00E4-49BA-AF45-6F81B057FC4A}"/>
                </a:ext>
              </a:extLst>
            </p:cNvPr>
            <p:cNvGrpSpPr/>
            <p:nvPr/>
          </p:nvGrpSpPr>
          <p:grpSpPr>
            <a:xfrm>
              <a:off x="7452280" y="1779077"/>
              <a:ext cx="1822390" cy="1804293"/>
              <a:chOff x="7452280" y="1779077"/>
              <a:chExt cx="1822390" cy="1804293"/>
            </a:xfrm>
          </p:grpSpPr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960DF6F-FD26-432F-B0BB-24CB4C406E19}"/>
                  </a:ext>
                </a:extLst>
              </p:cNvPr>
              <p:cNvSpPr txBox="1"/>
              <p:nvPr/>
            </p:nvSpPr>
            <p:spPr>
              <a:xfrm>
                <a:off x="7452280" y="3121705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w/2</a:t>
                </a: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2F72CC5-62CA-4482-8C9B-C91826054B90}"/>
                  </a:ext>
                </a:extLst>
              </p:cNvPr>
              <p:cNvSpPr txBox="1"/>
              <p:nvPr/>
            </p:nvSpPr>
            <p:spPr>
              <a:xfrm>
                <a:off x="8385670" y="1779077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w/2</a:t>
                </a: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3911549F-1505-4C8D-8F05-1EBE895204F7}"/>
                </a:ext>
              </a:extLst>
            </p:cNvPr>
            <p:cNvGrpSpPr/>
            <p:nvPr/>
          </p:nvGrpSpPr>
          <p:grpSpPr>
            <a:xfrm>
              <a:off x="6986030" y="2911093"/>
              <a:ext cx="3904728" cy="2230424"/>
              <a:chOff x="6986030" y="2911093"/>
              <a:chExt cx="3904728" cy="2230424"/>
            </a:xfrm>
          </p:grpSpPr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105DDFB-3D14-485D-8FFC-E6166B3566E5}"/>
                  </a:ext>
                </a:extLst>
              </p:cNvPr>
              <p:cNvSpPr txBox="1"/>
              <p:nvPr/>
            </p:nvSpPr>
            <p:spPr>
              <a:xfrm>
                <a:off x="8886782" y="2911093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x/2</a:t>
                </a: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0479509C-1737-42EF-899F-88660233F27B}"/>
                  </a:ext>
                </a:extLst>
              </p:cNvPr>
              <p:cNvSpPr txBox="1"/>
              <p:nvPr/>
            </p:nvSpPr>
            <p:spPr>
              <a:xfrm>
                <a:off x="9271822" y="3617129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x/2</a:t>
                </a: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F31AABE-B0E8-459D-A4A2-2187D09FD976}"/>
                  </a:ext>
                </a:extLst>
              </p:cNvPr>
              <p:cNvSpPr txBox="1"/>
              <p:nvPr/>
            </p:nvSpPr>
            <p:spPr>
              <a:xfrm>
                <a:off x="10001758" y="4671041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8FA732B8-FAF4-444C-B2E6-389FF096E6CB}"/>
                  </a:ext>
                </a:extLst>
              </p:cNvPr>
              <p:cNvSpPr txBox="1"/>
              <p:nvPr/>
            </p:nvSpPr>
            <p:spPr>
              <a:xfrm>
                <a:off x="6986030" y="4679852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634C2107-3697-4DA6-89A0-7E0D1845FFF9}"/>
                  </a:ext>
                </a:extLst>
              </p:cNvPr>
              <p:cNvSpPr txBox="1"/>
              <p:nvPr/>
            </p:nvSpPr>
            <p:spPr>
              <a:xfrm>
                <a:off x="8003019" y="4679852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z/3</a:t>
                </a: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DA818-164C-4115-A61F-0CD6911A1EFC}"/>
                  </a:ext>
                </a:extLst>
              </p:cNvPr>
              <p:cNvSpPr txBox="1"/>
              <p:nvPr/>
            </p:nvSpPr>
            <p:spPr>
              <a:xfrm>
                <a:off x="8692165" y="4671041"/>
                <a:ext cx="88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20">
                <a:extLst>
                  <a:ext uri="{FF2B5EF4-FFF2-40B4-BE49-F238E27FC236}">
                    <a16:creationId xmlns:a16="http://schemas.microsoft.com/office/drawing/2014/main" id="{473366D5-88CF-468B-9321-89C84EF0C7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5914525"/>
                  </p:ext>
                </p:extLst>
              </p:nvPr>
            </p:nvGraphicFramePr>
            <p:xfrm>
              <a:off x="1026695" y="3119710"/>
              <a:ext cx="673226" cy="2648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226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</a:tblGrid>
                  <a:tr h="561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6159480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6760164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856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20">
                <a:extLst>
                  <a:ext uri="{FF2B5EF4-FFF2-40B4-BE49-F238E27FC236}">
                    <a16:creationId xmlns:a16="http://schemas.microsoft.com/office/drawing/2014/main" id="{473366D5-88CF-468B-9321-89C84EF0C7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5914525"/>
                  </p:ext>
                </p:extLst>
              </p:nvPr>
            </p:nvGraphicFramePr>
            <p:xfrm>
              <a:off x="1026695" y="3119710"/>
              <a:ext cx="673226" cy="2648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226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</a:tblGrid>
                  <a:tr h="561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4348" b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6159480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85965" b="-10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6760164"/>
                      </a:ext>
                    </a:extLst>
                  </a:tr>
                  <a:tr h="6956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Z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856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20">
                <a:extLst>
                  <a:ext uri="{FF2B5EF4-FFF2-40B4-BE49-F238E27FC236}">
                    <a16:creationId xmlns:a16="http://schemas.microsoft.com/office/drawing/2014/main" id="{E012C4CA-588B-44C7-8C3D-C500DB741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5318389"/>
                  </p:ext>
                </p:extLst>
              </p:nvPr>
            </p:nvGraphicFramePr>
            <p:xfrm>
              <a:off x="1926296" y="2235175"/>
              <a:ext cx="2455849" cy="42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30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251478171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60903998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52450241"/>
                        </a:ext>
                      </a:extLst>
                    </a:gridCol>
                  </a:tblGrid>
                  <a:tr h="424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20">
                <a:extLst>
                  <a:ext uri="{FF2B5EF4-FFF2-40B4-BE49-F238E27FC236}">
                    <a16:creationId xmlns:a16="http://schemas.microsoft.com/office/drawing/2014/main" id="{E012C4CA-588B-44C7-8C3D-C500DB741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5318389"/>
                  </p:ext>
                </p:extLst>
              </p:nvPr>
            </p:nvGraphicFramePr>
            <p:xfrm>
              <a:off x="1926296" y="2235175"/>
              <a:ext cx="2455849" cy="42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9930">
                      <a:extLst>
                        <a:ext uri="{9D8B030D-6E8A-4147-A177-3AD203B41FA5}">
                          <a16:colId xmlns:a16="http://schemas.microsoft.com/office/drawing/2014/main" val="364639776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2514781715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60903998"/>
                        </a:ext>
                      </a:extLst>
                    </a:gridCol>
                    <a:gridCol w="581973">
                      <a:extLst>
                        <a:ext uri="{9D8B030D-6E8A-4147-A177-3AD203B41FA5}">
                          <a16:colId xmlns:a16="http://schemas.microsoft.com/office/drawing/2014/main" val="452450241"/>
                        </a:ext>
                      </a:extLst>
                    </a:gridCol>
                  </a:tblGrid>
                  <a:tr h="424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20833" t="-7042" b="-18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79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1714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D90E1-CF04-4E9A-857A-2F8B512C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9C8DC45D-0A2B-4912-893A-AA68F237830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974123" y="1428120"/>
                <a:ext cx="8725931" cy="48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=</a:t>
                </a:r>
                <a:r>
                  <a:rPr lang="de-DE" dirty="0"/>
                  <a:t> M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9C8DC45D-0A2B-4912-893A-AA68F23783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123" y="1428120"/>
                <a:ext cx="8725931" cy="480131"/>
              </a:xfrm>
              <a:prstGeom prst="rect">
                <a:avLst/>
              </a:prstGeom>
              <a:blipFill>
                <a:blip r:embed="rId3"/>
                <a:stretch>
                  <a:fillRect t="-20253" b="-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80C1364B-A2CC-4B8C-A6CC-28248014F536}"/>
              </a:ext>
            </a:extLst>
          </p:cNvPr>
          <p:cNvGrpSpPr/>
          <p:nvPr/>
        </p:nvGrpSpPr>
        <p:grpSpPr>
          <a:xfrm>
            <a:off x="4773400" y="2984174"/>
            <a:ext cx="2645199" cy="2850190"/>
            <a:chOff x="4773400" y="2984174"/>
            <a:chExt cx="2645199" cy="285019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表格 20">
                  <a:extLst>
                    <a:ext uri="{FF2B5EF4-FFF2-40B4-BE49-F238E27FC236}">
                      <a16:creationId xmlns:a16="http://schemas.microsoft.com/office/drawing/2014/main" id="{1F935146-1CEF-4D52-A8D6-1AB6C434D1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47956201"/>
                    </p:ext>
                  </p:extLst>
                </p:nvPr>
              </p:nvGraphicFramePr>
              <p:xfrm>
                <a:off x="4822828" y="3093734"/>
                <a:ext cx="2455849" cy="2691257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09930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2514781715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460903998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452450241"/>
                          </a:ext>
                        </a:extLst>
                      </a:gridCol>
                    </a:tblGrid>
                    <a:tr h="424772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52659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52659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526597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f>
                                    <m:f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表格 20">
                  <a:extLst>
                    <a:ext uri="{FF2B5EF4-FFF2-40B4-BE49-F238E27FC236}">
                      <a16:creationId xmlns:a16="http://schemas.microsoft.com/office/drawing/2014/main" id="{1F935146-1CEF-4D52-A8D6-1AB6C434D1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47956201"/>
                    </p:ext>
                  </p:extLst>
                </p:nvPr>
              </p:nvGraphicFramePr>
              <p:xfrm>
                <a:off x="4822828" y="3093734"/>
                <a:ext cx="2455849" cy="2691257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09930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2514781715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460903998"/>
                          </a:ext>
                        </a:extLst>
                      </a:gridCol>
                      <a:gridCol w="581973">
                        <a:extLst>
                          <a:ext uri="{9D8B030D-6E8A-4147-A177-3AD203B41FA5}">
                            <a16:colId xmlns:a16="http://schemas.microsoft.com/office/drawing/2014/main" val="452450241"/>
                          </a:ext>
                        </a:extLst>
                      </a:gridCol>
                    </a:tblGrid>
                    <a:tr h="664083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320833" t="-4587" b="-305505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70104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t="-99130" r="-245299" b="-18956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  <a:p>
                            <a:pPr algn="ctr"/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224211" t="-99130" r="-101053" b="-18956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320833" t="-99130" b="-189565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664083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t="-210092" r="-245299" b="-1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121875" t="-210092" r="-198958" b="-1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320833" t="-210092" b="-100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66205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4"/>
                            <a:stretch>
                              <a:fillRect l="-121875" t="-310092" r="-19895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000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6" name="左右中括弧 5">
              <a:extLst>
                <a:ext uri="{FF2B5EF4-FFF2-40B4-BE49-F238E27FC236}">
                  <a16:creationId xmlns:a16="http://schemas.microsoft.com/office/drawing/2014/main" id="{CD406D7C-4D64-46BA-A9E2-ACC363500BDF}"/>
                </a:ext>
              </a:extLst>
            </p:cNvPr>
            <p:cNvSpPr/>
            <p:nvPr/>
          </p:nvSpPr>
          <p:spPr>
            <a:xfrm>
              <a:off x="4773400" y="2984174"/>
              <a:ext cx="2645199" cy="2850190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4B4D521-76F2-4944-B56E-42993BD6E1D6}"/>
              </a:ext>
            </a:extLst>
          </p:cNvPr>
          <p:cNvGrpSpPr/>
          <p:nvPr/>
        </p:nvGrpSpPr>
        <p:grpSpPr>
          <a:xfrm>
            <a:off x="3745129" y="4406331"/>
            <a:ext cx="568410" cy="226541"/>
            <a:chOff x="2965622" y="4040659"/>
            <a:chExt cx="568410" cy="22654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9F9938A-E437-4D58-A27E-9EA23C87B5E7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2" y="4040659"/>
              <a:ext cx="56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B7DD6F9-4941-40D1-ACFF-C805FF65C82C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2" y="4267200"/>
              <a:ext cx="56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584CAB-DDE0-4C1A-A5AB-3D4EE06A4923}"/>
              </a:ext>
            </a:extLst>
          </p:cNvPr>
          <p:cNvGrpSpPr/>
          <p:nvPr/>
        </p:nvGrpSpPr>
        <p:grpSpPr>
          <a:xfrm>
            <a:off x="2075625" y="2923959"/>
            <a:ext cx="1493848" cy="2928212"/>
            <a:chOff x="3271627" y="2990370"/>
            <a:chExt cx="1262173" cy="29282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表格 20">
                  <a:extLst>
                    <a:ext uri="{FF2B5EF4-FFF2-40B4-BE49-F238E27FC236}">
                      <a16:creationId xmlns:a16="http://schemas.microsoft.com/office/drawing/2014/main" id="{7A622D5E-4128-4F8C-9667-1CFA929E431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1963099"/>
                    </p:ext>
                  </p:extLst>
                </p:nvPr>
              </p:nvGraphicFramePr>
              <p:xfrm>
                <a:off x="3271627" y="3158701"/>
                <a:ext cx="1262173" cy="275988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493848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</a:tblGrid>
                    <a:tr h="58482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7" name="表格 20">
                  <a:extLst>
                    <a:ext uri="{FF2B5EF4-FFF2-40B4-BE49-F238E27FC236}">
                      <a16:creationId xmlns:a16="http://schemas.microsoft.com/office/drawing/2014/main" id="{7A622D5E-4128-4F8C-9667-1CFA929E431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11963099"/>
                    </p:ext>
                  </p:extLst>
                </p:nvPr>
              </p:nvGraphicFramePr>
              <p:xfrm>
                <a:off x="3271627" y="3158701"/>
                <a:ext cx="1262173" cy="275988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493848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</a:tblGrid>
                    <a:tr h="58482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b="-37291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80672" b="-20084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179167" b="-991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5"/>
                            <a:stretch>
                              <a:fillRect t="-28151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8" name="左右中括弧 17">
              <a:extLst>
                <a:ext uri="{FF2B5EF4-FFF2-40B4-BE49-F238E27FC236}">
                  <a16:creationId xmlns:a16="http://schemas.microsoft.com/office/drawing/2014/main" id="{80D37437-BBEE-4524-98CE-B9EDD2D06D15}"/>
                </a:ext>
              </a:extLst>
            </p:cNvPr>
            <p:cNvSpPr/>
            <p:nvPr/>
          </p:nvSpPr>
          <p:spPr>
            <a:xfrm>
              <a:off x="3407977" y="2990370"/>
              <a:ext cx="926758" cy="2850190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F508AE6-5FC8-4F60-9068-66DD835E7E53}"/>
              </a:ext>
            </a:extLst>
          </p:cNvPr>
          <p:cNvGrpSpPr/>
          <p:nvPr/>
        </p:nvGrpSpPr>
        <p:grpSpPr>
          <a:xfrm>
            <a:off x="7578500" y="3008124"/>
            <a:ext cx="1493848" cy="2928212"/>
            <a:chOff x="3271627" y="2990370"/>
            <a:chExt cx="1262173" cy="292821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表格 20">
                  <a:extLst>
                    <a:ext uri="{FF2B5EF4-FFF2-40B4-BE49-F238E27FC236}">
                      <a16:creationId xmlns:a16="http://schemas.microsoft.com/office/drawing/2014/main" id="{7D4546B0-7A26-418D-A07B-E9B3DCBC2BA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21612977"/>
                    </p:ext>
                  </p:extLst>
                </p:nvPr>
              </p:nvGraphicFramePr>
              <p:xfrm>
                <a:off x="3271627" y="3158701"/>
                <a:ext cx="1262173" cy="275988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493848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</a:tblGrid>
                    <a:tr h="58482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TW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𝑃𝑅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表格 20">
                  <a:extLst>
                    <a:ext uri="{FF2B5EF4-FFF2-40B4-BE49-F238E27FC236}">
                      <a16:creationId xmlns:a16="http://schemas.microsoft.com/office/drawing/2014/main" id="{7D4546B0-7A26-418D-A07B-E9B3DCBC2BA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21612977"/>
                    </p:ext>
                  </p:extLst>
                </p:nvPr>
              </p:nvGraphicFramePr>
              <p:xfrm>
                <a:off x="3271627" y="3158701"/>
                <a:ext cx="1262173" cy="275988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493848">
                        <a:extLst>
                          <a:ext uri="{9D8B030D-6E8A-4147-A177-3AD203B41FA5}">
                            <a16:colId xmlns:a16="http://schemas.microsoft.com/office/drawing/2014/main" val="3646397765"/>
                          </a:ext>
                        </a:extLst>
                      </a:gridCol>
                    </a:tblGrid>
                    <a:tr h="58482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6"/>
                            <a:stretch>
                              <a:fillRect b="-371875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43879414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381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6"/>
                            <a:stretch>
                              <a:fillRect t="-80672" b="-200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36159480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6"/>
                            <a:stretch>
                              <a:fillRect t="-180672" b="-100000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386760164"/>
                        </a:ext>
                      </a:extLst>
                    </a:tr>
                    <a:tr h="72501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127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blipFill>
                            <a:blip r:embed="rId6"/>
                            <a:stretch>
                              <a:fillRect t="-280672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1128568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左右中括弧 20">
              <a:extLst>
                <a:ext uri="{FF2B5EF4-FFF2-40B4-BE49-F238E27FC236}">
                  <a16:creationId xmlns:a16="http://schemas.microsoft.com/office/drawing/2014/main" id="{ECDF9B7C-4DEC-4CEE-B706-F6E738DFC710}"/>
                </a:ext>
              </a:extLst>
            </p:cNvPr>
            <p:cNvSpPr/>
            <p:nvPr/>
          </p:nvSpPr>
          <p:spPr>
            <a:xfrm>
              <a:off x="3407977" y="2990370"/>
              <a:ext cx="926758" cy="2850190"/>
            </a:xfrm>
            <a:prstGeom prst="bracketPair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459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A59B6-049D-48CB-8053-D778F424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Topic : SEO</a:t>
            </a:r>
            <a:r>
              <a:rPr lang="zh-TW" altLang="en-US" dirty="0"/>
              <a:t> </a:t>
            </a:r>
            <a:r>
              <a:rPr lang="en-US" altLang="zh-TW" dirty="0"/>
              <a:t>practice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12329-3DB0-4546-9C82-300669DE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824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search engine results page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(SERP) is the actual result returned by a search engine in response to a keyword query.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SERP rank of a web page is a function not only of its PageRank, but of a relatively large and continuously adjusted set of factors (over 200).</a:t>
            </a:r>
            <a:endParaRPr lang="en-US" b="0" i="0" baseline="30000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Google Algorithm Updates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SEO is aimed at influencing the SERP rank for a website or a set of web page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866390-61A8-47EC-A177-C54E00BC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01" y="1155621"/>
            <a:ext cx="3812324" cy="53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7CEED-25CA-4EE5-A17E-BB82CE8A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2B43D1-434A-448F-A83C-0BB434C6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Paper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"The Anatomy of a Large-Scale Hypertextual Web Search Engine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“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/>
              <a:t>Lecture</a:t>
            </a:r>
          </a:p>
          <a:p>
            <a:pPr lvl="1">
              <a:lnSpc>
                <a:spcPct val="160000"/>
              </a:lnSpc>
            </a:pPr>
            <a:r>
              <a:rPr lang="en-US" b="1" i="0" u="none" strike="noStrike" dirty="0">
                <a:solidFill>
                  <a:srgbClr val="1F1F1F"/>
                </a:solidFill>
                <a:effectLst/>
                <a:latin typeface="OpenSans"/>
                <a:hlinkClick r:id="rId4"/>
              </a:rPr>
              <a:t>Networks Illustrated: Principles without Calculus</a:t>
            </a:r>
            <a:endParaRPr lang="en-US" b="1" i="0" u="none" strike="noStrike" dirty="0">
              <a:solidFill>
                <a:srgbClr val="1F1F1F"/>
              </a:solidFill>
              <a:effectLst/>
              <a:latin typeface="OpenSans"/>
            </a:endParaRPr>
          </a:p>
          <a:p>
            <a:pPr lvl="1">
              <a:lnSpc>
                <a:spcPct val="160000"/>
              </a:lnSpc>
            </a:pPr>
            <a:r>
              <a:rPr lang="en-US" altLang="zh-TW" dirty="0">
                <a:hlinkClick r:id="rId3"/>
              </a:rPr>
              <a:t>“Notes on PageRank Algorithm”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/>
              <a:t>Wiki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https://en.wikipedia.org/wiki/PageRank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Video</a:t>
            </a:r>
          </a:p>
          <a:p>
            <a:pPr lvl="1"/>
            <a:r>
              <a:rPr lang="en-US" dirty="0">
                <a:hlinkClick r:id="rId6"/>
              </a:rPr>
              <a:t>https://www.youtube.com/playlist?list=PLH7W8KdUX6P2n4XwDiKsEU6sBhQj5cAqa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6323A-20E6-4591-82AD-5D7C88E5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05690-752C-4771-887F-70C2010F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</a:p>
          <a:p>
            <a:r>
              <a:rPr lang="en-US" altLang="zh-TW" dirty="0"/>
              <a:t>The Original PageRank </a:t>
            </a:r>
          </a:p>
          <a:p>
            <a:r>
              <a:rPr lang="en-US" altLang="zh-TW" dirty="0"/>
              <a:t>Example and Problems</a:t>
            </a:r>
          </a:p>
          <a:p>
            <a:r>
              <a:rPr lang="en-US" altLang="zh-TW" dirty="0"/>
              <a:t>The Revised PageRank</a:t>
            </a:r>
          </a:p>
          <a:p>
            <a:r>
              <a:rPr lang="en-US" dirty="0"/>
              <a:t>Matrix Representation and Power Iteration</a:t>
            </a:r>
          </a:p>
          <a:p>
            <a:r>
              <a:rPr lang="en-US" altLang="zh-TW" dirty="0"/>
              <a:t>PageRank on Python </a:t>
            </a:r>
            <a:endParaRPr lang="en-US" dirty="0"/>
          </a:p>
          <a:p>
            <a:r>
              <a:rPr lang="en-US" altLang="zh-TW" dirty="0"/>
              <a:t>Reference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949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88832-4FBA-449D-86E9-7EC198A9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0C281-CCA7-41E6-9F7C-C633C681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6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World Wide Web (www) introduced in 1989</a:t>
            </a:r>
          </a:p>
          <a:p>
            <a:pPr>
              <a:lnSpc>
                <a:spcPct val="150000"/>
              </a:lnSpc>
            </a:pPr>
            <a:r>
              <a:rPr lang="en-US" dirty="0"/>
              <a:t>1994 – full text search –WebCrawler</a:t>
            </a:r>
          </a:p>
          <a:p>
            <a:pPr>
              <a:lnSpc>
                <a:spcPct val="150000"/>
              </a:lnSpc>
            </a:pPr>
            <a:r>
              <a:rPr lang="en-US" dirty="0"/>
              <a:t>1995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dirty="0"/>
              <a:t>1996:</a:t>
            </a:r>
            <a:r>
              <a:rPr lang="zh-TW" altLang="en-US" dirty="0"/>
              <a:t> </a:t>
            </a:r>
            <a:r>
              <a:rPr lang="en-US" dirty="0"/>
              <a:t>Alta</a:t>
            </a:r>
            <a:r>
              <a:rPr lang="en-US" altLang="zh-TW" dirty="0"/>
              <a:t>V</a:t>
            </a:r>
            <a:r>
              <a:rPr lang="en-US" dirty="0"/>
              <a:t>ista, Yahoo, </a:t>
            </a:r>
            <a:r>
              <a:rPr lang="en-US" dirty="0" err="1"/>
              <a:t>Ask</a:t>
            </a:r>
            <a:r>
              <a:rPr lang="en-US" altLang="zh-TW" dirty="0" err="1"/>
              <a:t>Jeeves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b="1" dirty="0"/>
              <a:t>Relevance score</a:t>
            </a:r>
            <a:r>
              <a:rPr lang="en-US" altLang="zh-TW" dirty="0"/>
              <a:t>: association of page with search query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1997 Google &amp; PageRank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/>
              <a:t>Importance score</a:t>
            </a:r>
            <a:r>
              <a:rPr lang="en-US" altLang="zh-TW" dirty="0"/>
              <a:t>: irrespective of search query</a:t>
            </a:r>
          </a:p>
        </p:txBody>
      </p:sp>
    </p:spTree>
    <p:extLst>
      <p:ext uri="{BB962C8B-B14F-4D97-AF65-F5344CB8AC3E}">
        <p14:creationId xmlns:p14="http://schemas.microsoft.com/office/powerpoint/2010/main" val="42626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11E85-4817-499F-8573-9A73A342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of Google and PageRank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56F3C-FDAC-4077-AA69-92D67FC7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202122"/>
                </a:solidFill>
              </a:rPr>
              <a:t>Larry Page and Sergey Brin developed PageRank at Stanford University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in 1996 as part of a research project about a new kind of search engine. 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202122"/>
                </a:solidFill>
              </a:rPr>
              <a:t>F</a:t>
            </a:r>
            <a:r>
              <a:rPr lang="en-US" i="0" dirty="0">
                <a:solidFill>
                  <a:srgbClr val="202122"/>
                </a:solidFill>
                <a:effectLst/>
              </a:rPr>
              <a:t>irst paper describing PageRank and the initial prototype of the </a:t>
            </a:r>
            <a:r>
              <a:rPr lang="en-US" dirty="0">
                <a:solidFill>
                  <a:srgbClr val="202122"/>
                </a:solidFill>
              </a:rPr>
              <a:t>Google search </a:t>
            </a:r>
            <a:r>
              <a:rPr lang="en-US" i="0" dirty="0">
                <a:solidFill>
                  <a:srgbClr val="202122"/>
                </a:solidFill>
                <a:effectLst/>
              </a:rPr>
              <a:t>engine published in 1998.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“Google is designed to </a:t>
            </a:r>
            <a:r>
              <a:rPr lang="en-US" dirty="0">
                <a:solidFill>
                  <a:srgbClr val="202122"/>
                </a:solidFill>
              </a:rPr>
              <a:t>crawl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index the Web efficiently and produce much more satisfying search results than existing systems.”</a:t>
            </a:r>
          </a:p>
          <a:p>
            <a:pPr>
              <a:lnSpc>
                <a:spcPct val="100000"/>
              </a:lnSpc>
            </a:pPr>
            <a:r>
              <a:rPr lang="en-US" dirty="0"/>
              <a:t>PageRank (PR) is an algorithm used by Google Search to rank web pages in their search engine results</a:t>
            </a:r>
          </a:p>
        </p:txBody>
      </p:sp>
    </p:spTree>
    <p:extLst>
      <p:ext uri="{BB962C8B-B14F-4D97-AF65-F5344CB8AC3E}">
        <p14:creationId xmlns:p14="http://schemas.microsoft.com/office/powerpoint/2010/main" val="356768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79A52-8F42-44B8-BBEB-1E99B3F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88" y="345168"/>
            <a:ext cx="10515600" cy="1325563"/>
          </a:xfrm>
        </p:spPr>
        <p:txBody>
          <a:bodyPr/>
          <a:lstStyle/>
          <a:p>
            <a:r>
              <a:rPr lang="en-US" altLang="zh-TW" dirty="0"/>
              <a:t>The Basic Concept Behind PageRank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1769A1-25A7-43DE-AFE9-44171EDF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0" y="15909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PageRank works by counting the number and quality of links to a page to determine how important the webpage is.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AF9F0EA-92E6-44C3-8E7C-39F72AEC6B89}"/>
              </a:ext>
            </a:extLst>
          </p:cNvPr>
          <p:cNvGrpSpPr/>
          <p:nvPr/>
        </p:nvGrpSpPr>
        <p:grpSpPr>
          <a:xfrm>
            <a:off x="1321620" y="2935052"/>
            <a:ext cx="9239699" cy="3063875"/>
            <a:chOff x="1321621" y="3429000"/>
            <a:chExt cx="9239699" cy="3063875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9F89A8E4-7E51-42F1-B4AC-C423CF2DC8F9}"/>
                </a:ext>
              </a:extLst>
            </p:cNvPr>
            <p:cNvSpPr/>
            <p:nvPr/>
          </p:nvSpPr>
          <p:spPr>
            <a:xfrm>
              <a:off x="1321621" y="3429000"/>
              <a:ext cx="9239699" cy="30638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91B58CA-928D-42BF-87D8-4D99E254280D}"/>
                </a:ext>
              </a:extLst>
            </p:cNvPr>
            <p:cNvSpPr/>
            <p:nvPr/>
          </p:nvSpPr>
          <p:spPr>
            <a:xfrm>
              <a:off x="2243605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A</a:t>
              </a:r>
              <a:endParaRPr lang="en-US" sz="28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A1945AA-ABB2-4531-976A-222C374F9ED1}"/>
                </a:ext>
              </a:extLst>
            </p:cNvPr>
            <p:cNvSpPr/>
            <p:nvPr/>
          </p:nvSpPr>
          <p:spPr>
            <a:xfrm>
              <a:off x="5006237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C</a:t>
              </a:r>
              <a:endParaRPr lang="en-US" sz="28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AF91D8C-B9A6-46DC-9315-7AD43D345BBD}"/>
                </a:ext>
              </a:extLst>
            </p:cNvPr>
            <p:cNvSpPr/>
            <p:nvPr/>
          </p:nvSpPr>
          <p:spPr>
            <a:xfrm>
              <a:off x="2243604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B</a:t>
              </a:r>
              <a:endParaRPr lang="en-US" sz="28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D1322A9-3625-4D5A-B5DA-5D833B7A1FB8}"/>
                </a:ext>
              </a:extLst>
            </p:cNvPr>
            <p:cNvSpPr/>
            <p:nvPr/>
          </p:nvSpPr>
          <p:spPr>
            <a:xfrm>
              <a:off x="5006237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D</a:t>
              </a:r>
              <a:endParaRPr lang="en-US" sz="2800" dirty="0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F0E0BDF-B805-44F2-B175-56EF1370D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248" y="4638007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27D67E50-D4A5-4CCF-933C-EA791C913ABF}"/>
                </a:ext>
              </a:extLst>
            </p:cNvPr>
            <p:cNvCxnSpPr>
              <a:cxnSpLocks/>
              <a:stCxn id="27" idx="3"/>
              <a:endCxn id="29" idx="1"/>
            </p:cNvCxnSpPr>
            <p:nvPr/>
          </p:nvCxnSpPr>
          <p:spPr>
            <a:xfrm>
              <a:off x="4114072" y="5604671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CCA797A7-C02F-4E32-9EF4-F1C55BCCCECA}"/>
                </a:ext>
              </a:extLst>
            </p:cNvPr>
            <p:cNvCxnSpPr>
              <a:cxnSpLocks/>
              <a:stCxn id="29" idx="0"/>
              <a:endCxn id="26" idx="2"/>
            </p:cNvCxnSpPr>
            <p:nvPr/>
          </p:nvCxnSpPr>
          <p:spPr>
            <a:xfrm flipV="1">
              <a:off x="5941471" y="4638007"/>
              <a:ext cx="0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F4B08219-2DA4-4704-8831-E157A8E1BAA0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4114073" y="4329610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7E9EEF4-B501-4212-8BD9-ACAD09D2A5C2}"/>
                </a:ext>
              </a:extLst>
            </p:cNvPr>
            <p:cNvSpPr/>
            <p:nvPr/>
          </p:nvSpPr>
          <p:spPr>
            <a:xfrm>
              <a:off x="7736263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F</a:t>
              </a:r>
              <a:endParaRPr lang="en-US" sz="28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0FD3E1-C35D-4C8A-9D94-BD04D0C9E0CC}"/>
                </a:ext>
              </a:extLst>
            </p:cNvPr>
            <p:cNvSpPr/>
            <p:nvPr/>
          </p:nvSpPr>
          <p:spPr>
            <a:xfrm>
              <a:off x="7736264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E</a:t>
              </a:r>
              <a:endParaRPr lang="en-US" sz="2800" dirty="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A5BD70A4-258A-4589-B16A-53C515B25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057" y="4654831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58876F2B-B6FF-44AC-A116-365B72ADB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6154" y="4654831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186BB395-F0B4-40BD-9856-68976AC9C05B}"/>
                </a:ext>
              </a:extLst>
            </p:cNvPr>
            <p:cNvCxnSpPr>
              <a:cxnSpLocks/>
            </p:cNvCxnSpPr>
            <p:nvPr/>
          </p:nvCxnSpPr>
          <p:spPr>
            <a:xfrm>
              <a:off x="6876705" y="5609087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0C539EF4-BD3A-4F05-B651-EE8863997770}"/>
                </a:ext>
              </a:extLst>
            </p:cNvPr>
            <p:cNvCxnSpPr>
              <a:cxnSpLocks/>
            </p:cNvCxnSpPr>
            <p:nvPr/>
          </p:nvCxnSpPr>
          <p:spPr>
            <a:xfrm>
              <a:off x="6353041" y="4638007"/>
              <a:ext cx="2003947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6B9654F4-5CE9-4E35-8009-E4927DBDB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6605" y="4608777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1C3F9C40-FEF8-43F6-9B7B-237601A505C3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02" y="5738254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09C36055-294F-4241-BF9D-9C587E785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6224" y="4667235"/>
              <a:ext cx="1974367" cy="6122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55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F52B5-F7E1-4B2D-9631-D923273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09211-930C-446E-A832-590FEBF2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21"/>
            <a:ext cx="10948332" cy="4351338"/>
          </a:xfrm>
        </p:spPr>
        <p:txBody>
          <a:bodyPr/>
          <a:lstStyle/>
          <a:p>
            <a:r>
              <a:rPr lang="en-US" dirty="0"/>
              <a:t>Inbound </a:t>
            </a:r>
            <a:r>
              <a:rPr lang="en-US" altLang="zh-TW" dirty="0"/>
              <a:t>L</a:t>
            </a:r>
            <a:r>
              <a:rPr lang="en-US" dirty="0"/>
              <a:t>inks: Links pointing into the given page from other pages</a:t>
            </a:r>
          </a:p>
          <a:p>
            <a:r>
              <a:rPr lang="en-US" dirty="0"/>
              <a:t>Outbound Links: Links from the given page pointing out to other pages</a:t>
            </a:r>
          </a:p>
          <a:p>
            <a:r>
              <a:rPr lang="en-US" dirty="0"/>
              <a:t>Dangling Links: Links that pointing out to any pages</a:t>
            </a:r>
            <a:r>
              <a:rPr lang="zh-TW" altLang="en-US" dirty="0"/>
              <a:t> </a:t>
            </a:r>
            <a:r>
              <a:rPr lang="en-US" altLang="zh-TW" dirty="0"/>
              <a:t>from the given page</a:t>
            </a:r>
            <a:r>
              <a:rPr lang="en-US" dirty="0"/>
              <a:t> with no outgoing links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C186328-78BA-46C4-9046-6CFBC1C3F852}"/>
              </a:ext>
            </a:extLst>
          </p:cNvPr>
          <p:cNvGrpSpPr/>
          <p:nvPr/>
        </p:nvGrpSpPr>
        <p:grpSpPr>
          <a:xfrm>
            <a:off x="798352" y="4134756"/>
            <a:ext cx="2878124" cy="1514896"/>
            <a:chOff x="838200" y="4085439"/>
            <a:chExt cx="2878124" cy="1514896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CBE3304-CCF0-4090-82FB-DE3192F17516}"/>
                </a:ext>
              </a:extLst>
            </p:cNvPr>
            <p:cNvSpPr/>
            <p:nvPr/>
          </p:nvSpPr>
          <p:spPr>
            <a:xfrm>
              <a:off x="2323751" y="4085539"/>
              <a:ext cx="1392573" cy="1392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A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60FDE07-AF8B-4599-985F-B957E7E538EE}"/>
                </a:ext>
              </a:extLst>
            </p:cNvPr>
            <p:cNvCxnSpPr/>
            <p:nvPr/>
          </p:nvCxnSpPr>
          <p:spPr>
            <a:xfrm>
              <a:off x="1065402" y="4085439"/>
              <a:ext cx="964734" cy="469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7DD19D15-41DF-4296-80D3-AF0EB1403182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770847"/>
              <a:ext cx="1225142" cy="36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1CC0219-FA2A-4FFC-94F6-4409386F8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202" y="5022992"/>
              <a:ext cx="1117134" cy="5773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0D55AF7-C171-4D3A-91C1-00DE9FD22854}"/>
              </a:ext>
            </a:extLst>
          </p:cNvPr>
          <p:cNvGrpSpPr/>
          <p:nvPr/>
        </p:nvGrpSpPr>
        <p:grpSpPr>
          <a:xfrm>
            <a:off x="4874352" y="3826367"/>
            <a:ext cx="2804894" cy="1688362"/>
            <a:chOff x="4542201" y="3839067"/>
            <a:chExt cx="2804894" cy="1688362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9E66168D-7C1B-4F5D-BF35-3CBC0197BAAF}"/>
                </a:ext>
              </a:extLst>
            </p:cNvPr>
            <p:cNvSpPr/>
            <p:nvPr/>
          </p:nvSpPr>
          <p:spPr>
            <a:xfrm>
              <a:off x="4542201" y="4134856"/>
              <a:ext cx="1392573" cy="13925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A</a:t>
              </a: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0C08253-93F4-4B21-826B-95EB90C14D19}"/>
                </a:ext>
              </a:extLst>
            </p:cNvPr>
            <p:cNvCxnSpPr/>
            <p:nvPr/>
          </p:nvCxnSpPr>
          <p:spPr>
            <a:xfrm>
              <a:off x="5931103" y="4865657"/>
              <a:ext cx="964734" cy="469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D4ED7709-7F96-4A6B-970E-5C84C9932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103" y="4699503"/>
              <a:ext cx="1415992" cy="103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FF9F924-E900-4D8C-A1E8-37FC44DFD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0257" y="3839067"/>
              <a:ext cx="1030098" cy="8346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橢圓 35">
            <a:extLst>
              <a:ext uri="{FF2B5EF4-FFF2-40B4-BE49-F238E27FC236}">
                <a16:creationId xmlns:a16="http://schemas.microsoft.com/office/drawing/2014/main" id="{F261FBB7-413D-4F1D-9F5A-D5B68301CA71}"/>
              </a:ext>
            </a:extLst>
          </p:cNvPr>
          <p:cNvSpPr/>
          <p:nvPr/>
        </p:nvSpPr>
        <p:spPr>
          <a:xfrm>
            <a:off x="8901813" y="4125002"/>
            <a:ext cx="1412279" cy="141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04727D8-42E2-445B-BA89-16617F83C1E3}"/>
              </a:ext>
            </a:extLst>
          </p:cNvPr>
          <p:cNvCxnSpPr>
            <a:cxnSpLocks/>
          </p:cNvCxnSpPr>
          <p:nvPr/>
        </p:nvCxnSpPr>
        <p:spPr>
          <a:xfrm flipH="1" flipV="1">
            <a:off x="8818332" y="3521884"/>
            <a:ext cx="426667" cy="6573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D57294-A6ED-47FA-86A4-E42E4E8F2972}"/>
              </a:ext>
            </a:extLst>
          </p:cNvPr>
          <p:cNvCxnSpPr>
            <a:cxnSpLocks/>
          </p:cNvCxnSpPr>
          <p:nvPr/>
        </p:nvCxnSpPr>
        <p:spPr>
          <a:xfrm flipV="1">
            <a:off x="9787573" y="3594377"/>
            <a:ext cx="518750" cy="5781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3E0027B5-C729-4FD9-A881-67FFFAFFE279}"/>
              </a:ext>
            </a:extLst>
          </p:cNvPr>
          <p:cNvCxnSpPr/>
          <p:nvPr/>
        </p:nvCxnSpPr>
        <p:spPr>
          <a:xfrm rot="5400000">
            <a:off x="9564093" y="5247779"/>
            <a:ext cx="12700" cy="546600"/>
          </a:xfrm>
          <a:prstGeom prst="curvedConnector3">
            <a:avLst>
              <a:gd name="adj1" fmla="val 469548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2B994E3-618D-4E07-BA0D-6C132D6841A2}"/>
              </a:ext>
            </a:extLst>
          </p:cNvPr>
          <p:cNvCxnSpPr>
            <a:cxnSpLocks/>
          </p:cNvCxnSpPr>
          <p:nvPr/>
        </p:nvCxnSpPr>
        <p:spPr>
          <a:xfrm>
            <a:off x="10306323" y="4726156"/>
            <a:ext cx="911969" cy="6923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457A8ED-824D-45EF-AA8D-ADDC51264D88}"/>
              </a:ext>
            </a:extLst>
          </p:cNvPr>
          <p:cNvCxnSpPr>
            <a:cxnSpLocks/>
          </p:cNvCxnSpPr>
          <p:nvPr/>
        </p:nvCxnSpPr>
        <p:spPr>
          <a:xfrm flipH="1">
            <a:off x="8278028" y="4873653"/>
            <a:ext cx="646661" cy="54480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4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FC46B-6D2D-4FFA-91F8-A9E9C2D5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" y="383205"/>
            <a:ext cx="10946130" cy="1325563"/>
          </a:xfrm>
        </p:spPr>
        <p:txBody>
          <a:bodyPr>
            <a:normAutofit/>
          </a:bodyPr>
          <a:lstStyle/>
          <a:p>
            <a:r>
              <a:rPr lang="en-US" dirty="0"/>
              <a:t>Random Surfer -  Basis for calculating PageRank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6AD27-DEAB-4A48-B599-F3352486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Surfing the web at random</a:t>
            </a:r>
          </a:p>
          <a:p>
            <a:r>
              <a:rPr lang="en-US" dirty="0"/>
              <a:t>Two possibilities:</a:t>
            </a:r>
          </a:p>
          <a:p>
            <a:pPr lvl="1"/>
            <a:r>
              <a:rPr lang="en-US" dirty="0"/>
              <a:t>Chose on hyperlink from the current page</a:t>
            </a:r>
          </a:p>
          <a:p>
            <a:pPr lvl="1"/>
            <a:r>
              <a:rPr lang="en-US" dirty="0"/>
              <a:t>Enter a URL from browser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A5B16F-A2AB-48EF-B11F-7345E4031997}"/>
              </a:ext>
            </a:extLst>
          </p:cNvPr>
          <p:cNvGrpSpPr/>
          <p:nvPr/>
        </p:nvGrpSpPr>
        <p:grpSpPr>
          <a:xfrm>
            <a:off x="1321621" y="3429000"/>
            <a:ext cx="9239699" cy="3063875"/>
            <a:chOff x="1321621" y="3429000"/>
            <a:chExt cx="9239699" cy="3063875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F8D68CE5-EEEB-49F6-8099-4B5F06530A4A}"/>
                </a:ext>
              </a:extLst>
            </p:cNvPr>
            <p:cNvSpPr/>
            <p:nvPr/>
          </p:nvSpPr>
          <p:spPr>
            <a:xfrm>
              <a:off x="1321621" y="3429000"/>
              <a:ext cx="9239699" cy="306387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06466CA-CB06-40ED-81E3-61695F770CBE}"/>
                </a:ext>
              </a:extLst>
            </p:cNvPr>
            <p:cNvSpPr/>
            <p:nvPr/>
          </p:nvSpPr>
          <p:spPr>
            <a:xfrm>
              <a:off x="2243605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A</a:t>
              </a:r>
              <a:endParaRPr lang="en-US" sz="28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E3B4F4F-7F72-44C5-85BE-736327BA76DD}"/>
                </a:ext>
              </a:extLst>
            </p:cNvPr>
            <p:cNvSpPr/>
            <p:nvPr/>
          </p:nvSpPr>
          <p:spPr>
            <a:xfrm>
              <a:off x="5006237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C</a:t>
              </a:r>
              <a:endParaRPr lang="en-US" sz="28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A4AE52-D437-43A6-8B16-2DB19BC643B2}"/>
                </a:ext>
              </a:extLst>
            </p:cNvPr>
            <p:cNvSpPr/>
            <p:nvPr/>
          </p:nvSpPr>
          <p:spPr>
            <a:xfrm>
              <a:off x="2243604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B</a:t>
              </a:r>
              <a:endParaRPr lang="en-US" sz="28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94C1E42-3F28-48CB-BBFD-5974FA342DE5}"/>
                </a:ext>
              </a:extLst>
            </p:cNvPr>
            <p:cNvSpPr/>
            <p:nvPr/>
          </p:nvSpPr>
          <p:spPr>
            <a:xfrm>
              <a:off x="5006237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D</a:t>
              </a:r>
              <a:endParaRPr lang="en-US" sz="2800" dirty="0"/>
            </a:p>
          </p:txBody>
        </p: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FDEB608E-34A9-4601-AFAF-2CC391AD6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248" y="4638007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FAF2D327-B775-40E3-A67F-917A8A657867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4114072" y="5604671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4899A15-D7BA-4C65-A53A-E055CD01D18A}"/>
                </a:ext>
              </a:extLst>
            </p:cNvPr>
            <p:cNvCxnSpPr>
              <a:cxnSpLocks/>
              <a:stCxn id="33" idx="0"/>
              <a:endCxn id="31" idx="2"/>
            </p:cNvCxnSpPr>
            <p:nvPr/>
          </p:nvCxnSpPr>
          <p:spPr>
            <a:xfrm flipV="1">
              <a:off x="5941471" y="4638007"/>
              <a:ext cx="0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7BCC62E0-78DC-4EC6-9190-E4FBEE880A92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4114073" y="4329610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C01EE0F-F2D8-4D54-9882-E2CE5A0E9250}"/>
                </a:ext>
              </a:extLst>
            </p:cNvPr>
            <p:cNvSpPr/>
            <p:nvPr/>
          </p:nvSpPr>
          <p:spPr>
            <a:xfrm>
              <a:off x="7736263" y="5296275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F</a:t>
              </a:r>
              <a:endParaRPr lang="en-US" sz="28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0BEBD7-83A2-4C6C-9258-EBA566536132}"/>
                </a:ext>
              </a:extLst>
            </p:cNvPr>
            <p:cNvSpPr/>
            <p:nvPr/>
          </p:nvSpPr>
          <p:spPr>
            <a:xfrm>
              <a:off x="7736264" y="4021213"/>
              <a:ext cx="1870467" cy="61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Page </a:t>
              </a:r>
              <a:r>
                <a:rPr lang="en-US" altLang="zh-TW" sz="2800" dirty="0"/>
                <a:t>E</a:t>
              </a:r>
              <a:endParaRPr lang="en-US" sz="2800" dirty="0"/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11D4EA27-2ADC-4F08-81B9-B1981387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057" y="4654831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89299807-CCD5-490D-9440-5F2BC93BE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8894" y="4654831"/>
              <a:ext cx="4687189" cy="612215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637957A3-27E7-4E32-AF48-DAFBFCEAB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6154" y="4654831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6E6015A-F1E9-48FF-BF5B-991BB67059A6}"/>
                </a:ext>
              </a:extLst>
            </p:cNvPr>
            <p:cNvCxnSpPr>
              <a:cxnSpLocks/>
            </p:cNvCxnSpPr>
            <p:nvPr/>
          </p:nvCxnSpPr>
          <p:spPr>
            <a:xfrm>
              <a:off x="6876705" y="5609087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FFF810EE-DC9B-4E08-A8B0-23FD92AA2287}"/>
                </a:ext>
              </a:extLst>
            </p:cNvPr>
            <p:cNvCxnSpPr>
              <a:cxnSpLocks/>
            </p:cNvCxnSpPr>
            <p:nvPr/>
          </p:nvCxnSpPr>
          <p:spPr>
            <a:xfrm>
              <a:off x="6353041" y="4638007"/>
              <a:ext cx="2003947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731DE90A-3A41-4A3E-B1F2-0C0F33DD9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6605" y="4608777"/>
              <a:ext cx="1" cy="6582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4319CD18-98C2-40EB-96CB-1DA5CDA063C9}"/>
                </a:ext>
              </a:extLst>
            </p:cNvPr>
            <p:cNvCxnSpPr>
              <a:cxnSpLocks/>
            </p:cNvCxnSpPr>
            <p:nvPr/>
          </p:nvCxnSpPr>
          <p:spPr>
            <a:xfrm>
              <a:off x="6894202" y="5738254"/>
              <a:ext cx="8921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C49AA465-89F4-4448-873B-259E78884C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6224" y="4667235"/>
              <a:ext cx="1974367" cy="6122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笑臉 51">
            <a:extLst>
              <a:ext uri="{FF2B5EF4-FFF2-40B4-BE49-F238E27FC236}">
                <a16:creationId xmlns:a16="http://schemas.microsoft.com/office/drawing/2014/main" id="{A241B7A0-0542-4FB8-B10D-C5A248689302}"/>
              </a:ext>
            </a:extLst>
          </p:cNvPr>
          <p:cNvSpPr/>
          <p:nvPr/>
        </p:nvSpPr>
        <p:spPr>
          <a:xfrm>
            <a:off x="2702985" y="3455561"/>
            <a:ext cx="767594" cy="700289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F0A73-5181-461B-B171-FA1D923B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equation of PageRank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6D88A-9913-4871-B258-A66FD5B7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369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PR(A) :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ageRank of Page A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PR(n) : PageRank of Page n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which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links to Page A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L(n):  the </a:t>
            </a:r>
            <a:r>
              <a:rPr lang="fr-FR" sz="2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</a:t>
            </a: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fr-FR" sz="24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outbound</a:t>
            </a: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links on Page n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damping factor</a:t>
            </a:r>
            <a:r>
              <a:rPr lang="fr-FR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range 0 and 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fr-FR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usually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set to 0.85</a:t>
            </a:r>
            <a:endParaRPr lang="en-US" sz="24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E6A5692-27D7-46D5-B4D7-E4D0B8463A90}"/>
              </a:ext>
            </a:extLst>
          </p:cNvPr>
          <p:cNvGrpSpPr/>
          <p:nvPr/>
        </p:nvGrpSpPr>
        <p:grpSpPr>
          <a:xfrm>
            <a:off x="727387" y="2019825"/>
            <a:ext cx="7710760" cy="869626"/>
            <a:chOff x="1075519" y="2830172"/>
            <a:chExt cx="6117996" cy="68999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A4A5E5-73FD-483B-A975-6333143F2B2E}"/>
                </a:ext>
              </a:extLst>
            </p:cNvPr>
            <p:cNvSpPr/>
            <p:nvPr/>
          </p:nvSpPr>
          <p:spPr>
            <a:xfrm>
              <a:off x="1075519" y="2830172"/>
              <a:ext cx="6117996" cy="6899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B9AE388-3CA1-40A0-98D0-13525DEBF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459" y="2899319"/>
              <a:ext cx="5446951" cy="591318"/>
            </a:xfrm>
            <a:prstGeom prst="rect">
              <a:avLst/>
            </a:prstGeom>
          </p:spPr>
        </p:pic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9F02381-D96C-45E2-9E5D-EDC587657261}"/>
              </a:ext>
            </a:extLst>
          </p:cNvPr>
          <p:cNvCxnSpPr>
            <a:cxnSpLocks/>
          </p:cNvCxnSpPr>
          <p:nvPr/>
        </p:nvCxnSpPr>
        <p:spPr>
          <a:xfrm>
            <a:off x="3584290" y="2889451"/>
            <a:ext cx="4035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6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內容版面配置區 49">
                <a:extLst>
                  <a:ext uri="{FF2B5EF4-FFF2-40B4-BE49-F238E27FC236}">
                    <a16:creationId xmlns:a16="http://schemas.microsoft.com/office/drawing/2014/main" id="{AAF4399C-D52C-4556-A5C7-915CE1782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2606"/>
                <a:ext cx="535686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Assume Score of the Page: w, x, y, z</a:t>
                </a:r>
              </a:p>
              <a:p>
                <a:r>
                  <a:rPr lang="en-US" dirty="0"/>
                  <a:t>Each Node (Page):</a:t>
                </a:r>
              </a:p>
              <a:p>
                <a:pPr lvl="1"/>
                <a:r>
                  <a:rPr lang="en-US" dirty="0"/>
                  <a:t>Has its own score</a:t>
                </a:r>
              </a:p>
              <a:p>
                <a:pPr lvl="1"/>
                <a:r>
                  <a:rPr lang="en-US" dirty="0"/>
                  <a:t>Spread an equal amount if its score to each outbound link</a:t>
                </a:r>
              </a:p>
              <a:p>
                <a:r>
                  <a:rPr lang="en-US" dirty="0"/>
                  <a:t>The Page Score of each Page:</a:t>
                </a:r>
              </a:p>
              <a:p>
                <a:pPr marL="0" indent="0">
                  <a:buNone/>
                </a:pPr>
                <a:r>
                  <a:rPr lang="en-US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Z =y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內容版面配置區 49">
                <a:extLst>
                  <a:ext uri="{FF2B5EF4-FFF2-40B4-BE49-F238E27FC236}">
                    <a16:creationId xmlns:a16="http://schemas.microsoft.com/office/drawing/2014/main" id="{AAF4399C-D52C-4556-A5C7-915CE1782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2606"/>
                <a:ext cx="5356860" cy="5032375"/>
              </a:xfrm>
              <a:blipFill>
                <a:blip r:embed="rId3"/>
                <a:stretch>
                  <a:fillRect l="-2050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30215230-371C-49E9-8A33-8CAB16C3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3F35B64-D3F6-4C3B-84F1-60F9EF52F228}"/>
              </a:ext>
            </a:extLst>
          </p:cNvPr>
          <p:cNvGrpSpPr/>
          <p:nvPr/>
        </p:nvGrpSpPr>
        <p:grpSpPr>
          <a:xfrm>
            <a:off x="7013665" y="1804132"/>
            <a:ext cx="3811994" cy="4339015"/>
            <a:chOff x="1424395" y="2095500"/>
            <a:chExt cx="3811994" cy="433901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D338C80-F3EB-4EA1-AA13-D97EBCC5D954}"/>
                </a:ext>
              </a:extLst>
            </p:cNvPr>
            <p:cNvSpPr/>
            <p:nvPr/>
          </p:nvSpPr>
          <p:spPr>
            <a:xfrm>
              <a:off x="1424395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</a:t>
              </a: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B247130-A953-4D17-B99E-082C7D9F1E65}"/>
                </a:ext>
              </a:extLst>
            </p:cNvPr>
            <p:cNvSpPr/>
            <p:nvPr/>
          </p:nvSpPr>
          <p:spPr>
            <a:xfrm>
              <a:off x="2799080" y="3978434"/>
              <a:ext cx="889000" cy="889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Y</a:t>
              </a: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128CD964-FA52-4B14-8952-28E5A75C3FBD}"/>
                </a:ext>
              </a:extLst>
            </p:cNvPr>
            <p:cNvSpPr/>
            <p:nvPr/>
          </p:nvSpPr>
          <p:spPr>
            <a:xfrm>
              <a:off x="2799080" y="5545515"/>
              <a:ext cx="889000" cy="889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Z</a:t>
              </a: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72F7BE5-3BE4-493C-BD36-3D818F68C824}"/>
                </a:ext>
              </a:extLst>
            </p:cNvPr>
            <p:cNvSpPr/>
            <p:nvPr/>
          </p:nvSpPr>
          <p:spPr>
            <a:xfrm>
              <a:off x="4347389" y="2095500"/>
              <a:ext cx="889000" cy="889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X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543D13B1-1D07-46F0-B12E-4524F13370BC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2183204" y="2854309"/>
              <a:ext cx="746067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3F96E23-688B-4A8A-9D22-882F17E87B81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2313395" y="2540000"/>
              <a:ext cx="2033994" cy="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7769095-D18A-4ECB-BFD8-C67EC3BD668E}"/>
                </a:ext>
              </a:extLst>
            </p:cNvPr>
            <p:cNvCxnSpPr>
              <a:cxnSpLocks/>
              <a:stCxn id="13" idx="3"/>
              <a:endCxn id="9" idx="7"/>
            </p:cNvCxnSpPr>
            <p:nvPr/>
          </p:nvCxnSpPr>
          <p:spPr>
            <a:xfrm flipH="1">
              <a:off x="3557889" y="2854309"/>
              <a:ext cx="919691" cy="1254316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A20DC34-4020-4465-8034-9162827DA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63" y="2973070"/>
              <a:ext cx="1175225" cy="2844800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D9A46BC4-2220-4596-BEE7-79673DBE0137}"/>
                </a:ext>
              </a:extLst>
            </p:cNvPr>
            <p:cNvCxnSpPr>
              <a:stCxn id="11" idx="6"/>
              <a:endCxn id="13" idx="5"/>
            </p:cNvCxnSpPr>
            <p:nvPr/>
          </p:nvCxnSpPr>
          <p:spPr>
            <a:xfrm flipV="1">
              <a:off x="3688080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接點: 弧形 36">
              <a:extLst>
                <a:ext uri="{FF2B5EF4-FFF2-40B4-BE49-F238E27FC236}">
                  <a16:creationId xmlns:a16="http://schemas.microsoft.com/office/drawing/2014/main" id="{657B0FA0-455B-41EE-A8BD-9CAE7E06B6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03" y="2854309"/>
              <a:ext cx="1418118" cy="3135706"/>
            </a:xfrm>
            <a:prstGeom prst="curvedConnector2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DB0DE358-5A11-446A-99FF-A44189438E93}"/>
                </a:ext>
              </a:extLst>
            </p:cNvPr>
            <p:cNvCxnSpPr>
              <a:cxnSpLocks/>
            </p:cNvCxnSpPr>
            <p:nvPr/>
          </p:nvCxnSpPr>
          <p:spPr>
            <a:xfrm>
              <a:off x="3332114" y="4867432"/>
              <a:ext cx="0" cy="678081"/>
            </a:xfrm>
            <a:prstGeom prst="straightConnector1">
              <a:avLst/>
            </a:prstGeom>
            <a:ln w="19050">
              <a:headEnd w="lg" len="lg"/>
              <a:tailEnd type="triangle" w="lg" len="lg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8F951329-5A50-44DA-BF9E-D98912FA0F55}"/>
                </a:ext>
              </a:extLst>
            </p:cNvPr>
            <p:cNvCxnSpPr>
              <a:cxnSpLocks/>
            </p:cNvCxnSpPr>
            <p:nvPr/>
          </p:nvCxnSpPr>
          <p:spPr>
            <a:xfrm>
              <a:off x="3137352" y="4867433"/>
              <a:ext cx="0" cy="678081"/>
            </a:xfrm>
            <a:prstGeom prst="straightConnector1">
              <a:avLst/>
            </a:prstGeom>
            <a:ln w="19050"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BF69757-C187-4FCA-9953-7CFA678DD804}"/>
              </a:ext>
            </a:extLst>
          </p:cNvPr>
          <p:cNvGrpSpPr/>
          <p:nvPr/>
        </p:nvGrpSpPr>
        <p:grpSpPr>
          <a:xfrm>
            <a:off x="7452280" y="1779077"/>
            <a:ext cx="1822390" cy="1804293"/>
            <a:chOff x="7452280" y="1779077"/>
            <a:chExt cx="1822390" cy="1804293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911DC70-F70E-4854-9CA9-2E39ED85D768}"/>
                </a:ext>
              </a:extLst>
            </p:cNvPr>
            <p:cNvSpPr txBox="1"/>
            <p:nvPr/>
          </p:nvSpPr>
          <p:spPr>
            <a:xfrm>
              <a:off x="7452280" y="3121705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w/2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4D4C966-04ED-475B-9EC4-486E78088ADF}"/>
                </a:ext>
              </a:extLst>
            </p:cNvPr>
            <p:cNvSpPr txBox="1"/>
            <p:nvPr/>
          </p:nvSpPr>
          <p:spPr>
            <a:xfrm>
              <a:off x="8385670" y="1779077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w/2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0718337-0F53-44E0-A5DE-2090610C76F2}"/>
              </a:ext>
            </a:extLst>
          </p:cNvPr>
          <p:cNvGrpSpPr/>
          <p:nvPr/>
        </p:nvGrpSpPr>
        <p:grpSpPr>
          <a:xfrm>
            <a:off x="6986030" y="2911093"/>
            <a:ext cx="3904728" cy="2230424"/>
            <a:chOff x="6986030" y="2911093"/>
            <a:chExt cx="3904728" cy="2230424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FA78A7A-2F2D-472E-9950-1297F2B9A11D}"/>
                </a:ext>
              </a:extLst>
            </p:cNvPr>
            <p:cNvSpPr txBox="1"/>
            <p:nvPr/>
          </p:nvSpPr>
          <p:spPr>
            <a:xfrm>
              <a:off x="8886782" y="2911093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x/2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E45FF8-6D97-49B9-9681-1748C02CB500}"/>
                </a:ext>
              </a:extLst>
            </p:cNvPr>
            <p:cNvSpPr txBox="1"/>
            <p:nvPr/>
          </p:nvSpPr>
          <p:spPr>
            <a:xfrm>
              <a:off x="9271822" y="3617129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x/2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A42FA8F-7050-4615-A23D-CA289D14E5CC}"/>
                </a:ext>
              </a:extLst>
            </p:cNvPr>
            <p:cNvSpPr txBox="1"/>
            <p:nvPr/>
          </p:nvSpPr>
          <p:spPr>
            <a:xfrm>
              <a:off x="10001758" y="4671041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z/3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A16156F-4203-4B7A-950E-FC78C60CA236}"/>
                </a:ext>
              </a:extLst>
            </p:cNvPr>
            <p:cNvSpPr txBox="1"/>
            <p:nvPr/>
          </p:nvSpPr>
          <p:spPr>
            <a:xfrm>
              <a:off x="6986030" y="4679852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z/3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DDE9041-0E01-430B-A72B-300349976A3E}"/>
                </a:ext>
              </a:extLst>
            </p:cNvPr>
            <p:cNvSpPr txBox="1"/>
            <p:nvPr/>
          </p:nvSpPr>
          <p:spPr>
            <a:xfrm>
              <a:off x="8003019" y="4679852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z/3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37F730A-A777-4FB1-B955-EFAD0DBE2A0F}"/>
                </a:ext>
              </a:extLst>
            </p:cNvPr>
            <p:cNvSpPr txBox="1"/>
            <p:nvPr/>
          </p:nvSpPr>
          <p:spPr>
            <a:xfrm>
              <a:off x="8692165" y="4671041"/>
              <a:ext cx="88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46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1314</Words>
  <Application>Microsoft Office PowerPoint</Application>
  <PresentationFormat>寬螢幕</PresentationFormat>
  <Paragraphs>312</Paragraphs>
  <Slides>19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OpenSans</vt:lpstr>
      <vt:lpstr>Arial</vt:lpstr>
      <vt:lpstr>Calibri</vt:lpstr>
      <vt:lpstr>Calibri Light</vt:lpstr>
      <vt:lpstr>Cambria Math</vt:lpstr>
      <vt:lpstr>Times New Roman</vt:lpstr>
      <vt:lpstr>Office 佈景主題</vt:lpstr>
      <vt:lpstr>PageRank Algorithm</vt:lpstr>
      <vt:lpstr>Agenda</vt:lpstr>
      <vt:lpstr>Background</vt:lpstr>
      <vt:lpstr>Initiation of Google and PageRank</vt:lpstr>
      <vt:lpstr>The Basic Concept Behind PageRank</vt:lpstr>
      <vt:lpstr>Terminology </vt:lpstr>
      <vt:lpstr>Random Surfer -  Basis for calculating PageRank</vt:lpstr>
      <vt:lpstr>The original equation of PageRank</vt:lpstr>
      <vt:lpstr>Example </vt:lpstr>
      <vt:lpstr>The Calculation</vt:lpstr>
      <vt:lpstr>Important Summary</vt:lpstr>
      <vt:lpstr>Some problems</vt:lpstr>
      <vt:lpstr>How to handle dangling nodes?</vt:lpstr>
      <vt:lpstr>How to deal with Disconnected Graph?</vt:lpstr>
      <vt:lpstr>Revised Formula of PageRank</vt:lpstr>
      <vt:lpstr>Matrix Representation</vt:lpstr>
      <vt:lpstr>Power Iteration</vt:lpstr>
      <vt:lpstr>Next Week Topic : SEO practice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dabi</dc:creator>
  <cp:lastModifiedBy>dabi</cp:lastModifiedBy>
  <cp:revision>113</cp:revision>
  <dcterms:created xsi:type="dcterms:W3CDTF">2020-11-13T02:52:58Z</dcterms:created>
  <dcterms:modified xsi:type="dcterms:W3CDTF">2020-11-25T07:44:45Z</dcterms:modified>
</cp:coreProperties>
</file>