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DM Sans" pitchFamily="2" charset="0"/>
      <p:regular r:id="rId13"/>
    </p:embeddedFont>
    <p:embeddedFont>
      <p:font typeface="DM Sans Bold" charset="0"/>
      <p:regular r:id="rId14"/>
    </p:embeddedFont>
    <p:embeddedFont>
      <p:font typeface="League Spartan" panose="020B0604020202020204" charset="0"/>
      <p:regular r:id="rId15"/>
    </p:embeddedFont>
    <p:embeddedFont>
      <p:font typeface="Now Bold" panose="020B0604020202020204" charset="0"/>
      <p:regular r:id="rId16"/>
    </p:embeddedFont>
    <p:embeddedFont>
      <p:font typeface="Open Sans" panose="020B0606030504020204" pitchFamily="34" charset="0"/>
      <p:regular r:id="rId17"/>
    </p:embeddedFont>
    <p:embeddedFont>
      <p:font typeface="Open Sans Bold" panose="020B0604020202020204" charset="0"/>
      <p:regular r:id="rId18"/>
    </p:embeddedFont>
    <p:embeddedFont>
      <p:font typeface="Open Sauce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19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sv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381832" y="769716"/>
            <a:ext cx="4238194" cy="1041889"/>
          </a:xfrm>
          <a:custGeom>
            <a:avLst/>
            <a:gdLst/>
            <a:ahLst/>
            <a:cxnLst/>
            <a:rect l="l" t="t" r="r" b="b"/>
            <a:pathLst>
              <a:path w="4238194" h="1041889">
                <a:moveTo>
                  <a:pt x="0" y="0"/>
                </a:moveTo>
                <a:lnTo>
                  <a:pt x="4238193" y="0"/>
                </a:lnTo>
                <a:lnTo>
                  <a:pt x="4238193" y="1041889"/>
                </a:lnTo>
                <a:lnTo>
                  <a:pt x="0" y="10418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>
            <a:off x="14371953" y="348575"/>
            <a:ext cx="1878907" cy="1884170"/>
          </a:xfrm>
          <a:custGeom>
            <a:avLst/>
            <a:gdLst/>
            <a:ahLst/>
            <a:cxnLst/>
            <a:rect l="l" t="t" r="r" b="b"/>
            <a:pathLst>
              <a:path w="1878907" h="1884170">
                <a:moveTo>
                  <a:pt x="0" y="0"/>
                </a:moveTo>
                <a:lnTo>
                  <a:pt x="1878907" y="0"/>
                </a:lnTo>
                <a:lnTo>
                  <a:pt x="1878907" y="1884170"/>
                </a:lnTo>
                <a:lnTo>
                  <a:pt x="0" y="18841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TextBox 9"/>
          <p:cNvSpPr txBox="1"/>
          <p:nvPr/>
        </p:nvSpPr>
        <p:spPr>
          <a:xfrm>
            <a:off x="1248251" y="5110089"/>
            <a:ext cx="14823035" cy="2044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7"/>
              </a:lnSpc>
            </a:pPr>
            <a:r>
              <a:rPr lang="en-US" sz="6655" b="1">
                <a:solidFill>
                  <a:srgbClr val="0071C9"/>
                </a:solidFill>
                <a:latin typeface="Now Bold"/>
                <a:ea typeface="Now Bold"/>
                <a:cs typeface="Now Bold"/>
                <a:sym typeface="Now Bold"/>
              </a:rPr>
              <a:t>PLATAFORMA WEB RESTAURANT “LA PICÁ DE LA CHABELITA”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697438" y="7691978"/>
            <a:ext cx="4392898" cy="1819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Integrantes: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Pamela Aldana</a:t>
            </a:r>
          </a:p>
          <a:p>
            <a:pPr algn="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Jenifer López</a:t>
            </a:r>
          </a:p>
          <a:p>
            <a:pPr algn="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Enrique Ballestero</a:t>
            </a:r>
          </a:p>
          <a:p>
            <a:pPr algn="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Docente: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Carlos Correa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54024" y="2414117"/>
            <a:ext cx="9411488" cy="1988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Proyecto APT de Capstone</a:t>
            </a:r>
          </a:p>
          <a:p>
            <a:pPr algn="ctr">
              <a:lnSpc>
                <a:spcPts val="7980"/>
              </a:lnSpc>
            </a:pPr>
            <a:r>
              <a:rPr lang="en-US" sz="57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Fase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20490" y="1028700"/>
            <a:ext cx="8444088" cy="8444088"/>
          </a:xfrm>
          <a:custGeom>
            <a:avLst/>
            <a:gdLst/>
            <a:ahLst/>
            <a:cxnLst/>
            <a:rect l="l" t="t" r="r" b="b"/>
            <a:pathLst>
              <a:path w="8444088" h="8444088">
                <a:moveTo>
                  <a:pt x="0" y="0"/>
                </a:moveTo>
                <a:lnTo>
                  <a:pt x="8444088" y="0"/>
                </a:lnTo>
                <a:lnTo>
                  <a:pt x="8444088" y="8444088"/>
                </a:lnTo>
                <a:lnTo>
                  <a:pt x="0" y="844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5780567" y="3522825"/>
            <a:ext cx="7551299" cy="5211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0"/>
              </a:lnSpc>
            </a:pPr>
            <a:r>
              <a:rPr lang="en-US" sz="325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El enfoque del Sprint 2, fase de desarrollo etapa 1, se enfoco 100% en el desarrollo de una interfaz para el usuario que sea intuitiva con procesos optimizados para realizar las compras de sus pedidos de manera rapida y segura</a:t>
            </a:r>
          </a:p>
          <a:p>
            <a:pPr algn="ctr">
              <a:lnSpc>
                <a:spcPts val="3427"/>
              </a:lnSpc>
            </a:pPr>
            <a:endParaRPr lang="en-US" sz="3253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3427"/>
              </a:lnSpc>
            </a:pPr>
            <a:r>
              <a:rPr lang="en-US" sz="248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4o mini</a:t>
            </a:r>
          </a:p>
          <a:p>
            <a:pPr marL="0" lvl="0" indent="0" algn="ctr">
              <a:lnSpc>
                <a:spcPts val="3427"/>
              </a:lnSpc>
              <a:spcBef>
                <a:spcPct val="0"/>
              </a:spcBef>
            </a:pPr>
            <a:endParaRPr lang="en-US" sz="2483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Freeform 4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202258" y="179687"/>
            <a:ext cx="4238194" cy="1041889"/>
          </a:xfrm>
          <a:custGeom>
            <a:avLst/>
            <a:gdLst/>
            <a:ahLst/>
            <a:cxnLst/>
            <a:rect l="l" t="t" r="r" b="b"/>
            <a:pathLst>
              <a:path w="4238194" h="1041889">
                <a:moveTo>
                  <a:pt x="0" y="0"/>
                </a:moveTo>
                <a:lnTo>
                  <a:pt x="4238193" y="0"/>
                </a:lnTo>
                <a:lnTo>
                  <a:pt x="4238193" y="1041889"/>
                </a:lnTo>
                <a:lnTo>
                  <a:pt x="0" y="10418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6025416" y="162740"/>
            <a:ext cx="1644259" cy="1648865"/>
          </a:xfrm>
          <a:custGeom>
            <a:avLst/>
            <a:gdLst/>
            <a:ahLst/>
            <a:cxnLst/>
            <a:rect l="l" t="t" r="r" b="b"/>
            <a:pathLst>
              <a:path w="1644259" h="1648865">
                <a:moveTo>
                  <a:pt x="0" y="0"/>
                </a:moveTo>
                <a:lnTo>
                  <a:pt x="1644259" y="0"/>
                </a:lnTo>
                <a:lnTo>
                  <a:pt x="1644259" y="1648865"/>
                </a:lnTo>
                <a:lnTo>
                  <a:pt x="0" y="16488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6240644" y="2072795"/>
            <a:ext cx="6631145" cy="80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34"/>
              </a:lnSpc>
              <a:spcBef>
                <a:spcPct val="0"/>
              </a:spcBef>
            </a:pPr>
            <a:r>
              <a:rPr lang="en-US" sz="5195" b="1">
                <a:solidFill>
                  <a:srgbClr val="0071C9"/>
                </a:solidFill>
                <a:latin typeface="Now Bold"/>
                <a:ea typeface="Now Bold"/>
                <a:cs typeface="Now Bold"/>
                <a:sym typeface="Now Bold"/>
              </a:rPr>
              <a:t>CONCLUSIÓN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92690" y="5095875"/>
            <a:ext cx="6902620" cy="1159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57"/>
              </a:lnSpc>
              <a:spcBef>
                <a:spcPct val="0"/>
              </a:spcBef>
            </a:pPr>
            <a:r>
              <a:rPr lang="en-US" sz="2215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elit. Duis vulputate nulla at ante rhoncus, vel efficitur felis condimentum. Proin odio odio.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692690" y="7640919"/>
            <a:ext cx="6902620" cy="1159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57"/>
              </a:lnSpc>
              <a:spcBef>
                <a:spcPct val="0"/>
              </a:spcBef>
            </a:pPr>
            <a:r>
              <a:rPr lang="en-US" sz="2215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elit. Duis vulputate nulla at ante rhoncus, vel efficitur felis condimentum. Proin odio odio.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98471" y="4852890"/>
            <a:ext cx="10321793" cy="846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74"/>
              </a:lnSpc>
              <a:spcBef>
                <a:spcPct val="0"/>
              </a:spcBef>
            </a:pPr>
            <a:r>
              <a:rPr lang="en-US" sz="5053">
                <a:solidFill>
                  <a:srgbClr val="145DA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¡GRACIAS POR SU ATENCIÓN!</a:t>
            </a:r>
          </a:p>
        </p:txBody>
      </p:sp>
      <p:sp>
        <p:nvSpPr>
          <p:cNvPr id="5" name="Freeform 5"/>
          <p:cNvSpPr/>
          <p:nvPr/>
        </p:nvSpPr>
        <p:spPr>
          <a:xfrm>
            <a:off x="227911" y="282301"/>
            <a:ext cx="4238194" cy="1041889"/>
          </a:xfrm>
          <a:custGeom>
            <a:avLst/>
            <a:gdLst/>
            <a:ahLst/>
            <a:cxnLst/>
            <a:rect l="l" t="t" r="r" b="b"/>
            <a:pathLst>
              <a:path w="4238194" h="1041889">
                <a:moveTo>
                  <a:pt x="0" y="0"/>
                </a:moveTo>
                <a:lnTo>
                  <a:pt x="4238194" y="0"/>
                </a:lnTo>
                <a:lnTo>
                  <a:pt x="4238194" y="1041889"/>
                </a:lnTo>
                <a:lnTo>
                  <a:pt x="0" y="1041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5897149" y="204267"/>
            <a:ext cx="1644259" cy="1648865"/>
          </a:xfrm>
          <a:custGeom>
            <a:avLst/>
            <a:gdLst/>
            <a:ahLst/>
            <a:cxnLst/>
            <a:rect l="l" t="t" r="r" b="b"/>
            <a:pathLst>
              <a:path w="1644259" h="1648865">
                <a:moveTo>
                  <a:pt x="0" y="0"/>
                </a:moveTo>
                <a:lnTo>
                  <a:pt x="1644259" y="0"/>
                </a:lnTo>
                <a:lnTo>
                  <a:pt x="1644259" y="1648866"/>
                </a:lnTo>
                <a:lnTo>
                  <a:pt x="0" y="1648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81701" y="1343932"/>
            <a:ext cx="7683407" cy="922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71C9"/>
                </a:solidFill>
                <a:latin typeface="Now Bold"/>
                <a:ea typeface="Now Bold"/>
                <a:cs typeface="Now Bold"/>
                <a:sym typeface="Now Bold"/>
              </a:rPr>
              <a:t>INTRODUCCIÓN</a:t>
            </a:r>
          </a:p>
        </p:txBody>
      </p:sp>
      <p:sp>
        <p:nvSpPr>
          <p:cNvPr id="3" name="Freeform 3"/>
          <p:cNvSpPr/>
          <p:nvPr/>
        </p:nvSpPr>
        <p:spPr>
          <a:xfrm rot="6150721">
            <a:off x="500510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2" y="0"/>
                </a:lnTo>
                <a:lnTo>
                  <a:pt x="13544802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7172"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4" name="Group 4"/>
          <p:cNvGrpSpPr/>
          <p:nvPr/>
        </p:nvGrpSpPr>
        <p:grpSpPr>
          <a:xfrm>
            <a:off x="2945967" y="6361531"/>
            <a:ext cx="2850654" cy="2896769"/>
            <a:chOff x="0" y="0"/>
            <a:chExt cx="991873" cy="10079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1873" cy="1007919"/>
            </a:xfrm>
            <a:custGeom>
              <a:avLst/>
              <a:gdLst/>
              <a:ahLst/>
              <a:cxnLst/>
              <a:rect l="l" t="t" r="r" b="b"/>
              <a:pathLst>
                <a:path w="991873" h="1007919">
                  <a:moveTo>
                    <a:pt x="0" y="0"/>
                  </a:moveTo>
                  <a:lnTo>
                    <a:pt x="991873" y="0"/>
                  </a:lnTo>
                  <a:lnTo>
                    <a:pt x="991873" y="1007919"/>
                  </a:lnTo>
                  <a:lnTo>
                    <a:pt x="0" y="1007919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991873" cy="10555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84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3154283" y="7657427"/>
            <a:ext cx="240344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8" name="Group 8"/>
          <p:cNvGrpSpPr/>
          <p:nvPr/>
        </p:nvGrpSpPr>
        <p:grpSpPr>
          <a:xfrm>
            <a:off x="6158571" y="6361531"/>
            <a:ext cx="2850654" cy="2848958"/>
            <a:chOff x="0" y="0"/>
            <a:chExt cx="991873" cy="9912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91873" cy="991283"/>
            </a:xfrm>
            <a:custGeom>
              <a:avLst/>
              <a:gdLst/>
              <a:ahLst/>
              <a:cxnLst/>
              <a:rect l="l" t="t" r="r" b="b"/>
              <a:pathLst>
                <a:path w="991873" h="991283">
                  <a:moveTo>
                    <a:pt x="0" y="0"/>
                  </a:moveTo>
                  <a:lnTo>
                    <a:pt x="991873" y="0"/>
                  </a:lnTo>
                  <a:lnTo>
                    <a:pt x="991873" y="991283"/>
                  </a:lnTo>
                  <a:lnTo>
                    <a:pt x="0" y="991283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991873" cy="1038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84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 flipV="1">
            <a:off x="6319262" y="7714577"/>
            <a:ext cx="240344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12" name="Group 12"/>
          <p:cNvGrpSpPr/>
          <p:nvPr/>
        </p:nvGrpSpPr>
        <p:grpSpPr>
          <a:xfrm>
            <a:off x="9323405" y="6388352"/>
            <a:ext cx="2850654" cy="2848958"/>
            <a:chOff x="0" y="0"/>
            <a:chExt cx="991873" cy="99128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91873" cy="991283"/>
            </a:xfrm>
            <a:custGeom>
              <a:avLst/>
              <a:gdLst/>
              <a:ahLst/>
              <a:cxnLst/>
              <a:rect l="l" t="t" r="r" b="b"/>
              <a:pathLst>
                <a:path w="991873" h="991283">
                  <a:moveTo>
                    <a:pt x="0" y="0"/>
                  </a:moveTo>
                  <a:lnTo>
                    <a:pt x="991873" y="0"/>
                  </a:lnTo>
                  <a:lnTo>
                    <a:pt x="991873" y="991283"/>
                  </a:lnTo>
                  <a:lnTo>
                    <a:pt x="0" y="991283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991873" cy="1038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84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 flipV="1">
            <a:off x="9547083" y="7714577"/>
            <a:ext cx="240344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16" name="TextBox 16"/>
          <p:cNvSpPr txBox="1"/>
          <p:nvPr/>
        </p:nvSpPr>
        <p:spPr>
          <a:xfrm>
            <a:off x="3000806" y="8021260"/>
            <a:ext cx="2557690" cy="82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sz="243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Evidencias de Avance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496840" y="6571577"/>
            <a:ext cx="1844160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99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17538" y="7887849"/>
            <a:ext cx="2529274" cy="96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1"/>
              </a:lnSpc>
            </a:pPr>
            <a:r>
              <a:rPr lang="en-US" sz="281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Plan de Trabajo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60095" y="6562052"/>
            <a:ext cx="1844160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06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2993592" y="2891680"/>
            <a:ext cx="2850654" cy="2848958"/>
            <a:chOff x="0" y="0"/>
            <a:chExt cx="991873" cy="99128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91873" cy="991283"/>
            </a:xfrm>
            <a:custGeom>
              <a:avLst/>
              <a:gdLst/>
              <a:ahLst/>
              <a:cxnLst/>
              <a:rect l="l" t="t" r="r" b="b"/>
              <a:pathLst>
                <a:path w="991873" h="991283">
                  <a:moveTo>
                    <a:pt x="0" y="0"/>
                  </a:moveTo>
                  <a:lnTo>
                    <a:pt x="991873" y="0"/>
                  </a:lnTo>
                  <a:lnTo>
                    <a:pt x="991873" y="991283"/>
                  </a:lnTo>
                  <a:lnTo>
                    <a:pt x="0" y="991283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66675"/>
              <a:ext cx="991873" cy="105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25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 flipV="1">
            <a:off x="3154283" y="4270288"/>
            <a:ext cx="240344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24" name="Group 24"/>
          <p:cNvGrpSpPr/>
          <p:nvPr/>
        </p:nvGrpSpPr>
        <p:grpSpPr>
          <a:xfrm>
            <a:off x="6158571" y="2864859"/>
            <a:ext cx="2850654" cy="2848958"/>
            <a:chOff x="0" y="0"/>
            <a:chExt cx="991873" cy="99128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91873" cy="991283"/>
            </a:xfrm>
            <a:custGeom>
              <a:avLst/>
              <a:gdLst/>
              <a:ahLst/>
              <a:cxnLst/>
              <a:rect l="l" t="t" r="r" b="b"/>
              <a:pathLst>
                <a:path w="991873" h="991283">
                  <a:moveTo>
                    <a:pt x="0" y="0"/>
                  </a:moveTo>
                  <a:lnTo>
                    <a:pt x="991873" y="0"/>
                  </a:lnTo>
                  <a:lnTo>
                    <a:pt x="991873" y="991283"/>
                  </a:lnTo>
                  <a:lnTo>
                    <a:pt x="0" y="991283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991873" cy="105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25"/>
                </a:lnSpc>
              </a:pPr>
              <a:endParaRPr/>
            </a:p>
          </p:txBody>
        </p:sp>
      </p:grpSp>
      <p:sp>
        <p:nvSpPr>
          <p:cNvPr id="27" name="AutoShape 27"/>
          <p:cNvSpPr/>
          <p:nvPr/>
        </p:nvSpPr>
        <p:spPr>
          <a:xfrm flipV="1">
            <a:off x="6352911" y="4308388"/>
            <a:ext cx="240344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28" name="Group 28"/>
          <p:cNvGrpSpPr/>
          <p:nvPr/>
        </p:nvGrpSpPr>
        <p:grpSpPr>
          <a:xfrm>
            <a:off x="9323405" y="2891680"/>
            <a:ext cx="2850654" cy="2848958"/>
            <a:chOff x="0" y="0"/>
            <a:chExt cx="991873" cy="99128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91873" cy="991283"/>
            </a:xfrm>
            <a:custGeom>
              <a:avLst/>
              <a:gdLst/>
              <a:ahLst/>
              <a:cxnLst/>
              <a:rect l="l" t="t" r="r" b="b"/>
              <a:pathLst>
                <a:path w="991873" h="991283">
                  <a:moveTo>
                    <a:pt x="0" y="0"/>
                  </a:moveTo>
                  <a:lnTo>
                    <a:pt x="991873" y="0"/>
                  </a:lnTo>
                  <a:lnTo>
                    <a:pt x="991873" y="991283"/>
                  </a:lnTo>
                  <a:lnTo>
                    <a:pt x="0" y="991283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66675"/>
              <a:ext cx="991873" cy="105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25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 flipV="1">
            <a:off x="9484095" y="4335209"/>
            <a:ext cx="240344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32" name="TextBox 32"/>
          <p:cNvSpPr txBox="1"/>
          <p:nvPr/>
        </p:nvSpPr>
        <p:spPr>
          <a:xfrm>
            <a:off x="3154283" y="4479838"/>
            <a:ext cx="2529274" cy="999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3"/>
              </a:lnSpc>
            </a:pPr>
            <a:r>
              <a:rPr lang="en-US" sz="295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Descripción del proyecto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496840" y="3162080"/>
            <a:ext cx="1844160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319262" y="4543482"/>
            <a:ext cx="2470743" cy="681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4"/>
              </a:lnSpc>
            </a:pPr>
            <a:r>
              <a:rPr lang="en-US" sz="198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Resumen de avance de proyecto APT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661819" y="3171605"/>
            <a:ext cx="1844160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99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547010" y="4551835"/>
            <a:ext cx="2403444" cy="47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0"/>
              </a:lnSpc>
            </a:pPr>
            <a:r>
              <a:rPr lang="en-US" sz="281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Objetivos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826652" y="3181130"/>
            <a:ext cx="1844160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99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38" name="Freeform 38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7172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9" name="Freeform 39"/>
          <p:cNvSpPr/>
          <p:nvPr/>
        </p:nvSpPr>
        <p:spPr>
          <a:xfrm>
            <a:off x="664212" y="286640"/>
            <a:ext cx="4238194" cy="1041889"/>
          </a:xfrm>
          <a:custGeom>
            <a:avLst/>
            <a:gdLst/>
            <a:ahLst/>
            <a:cxnLst/>
            <a:rect l="l" t="t" r="r" b="b"/>
            <a:pathLst>
              <a:path w="4238194" h="1041889">
                <a:moveTo>
                  <a:pt x="0" y="0"/>
                </a:moveTo>
                <a:lnTo>
                  <a:pt x="4238194" y="0"/>
                </a:lnTo>
                <a:lnTo>
                  <a:pt x="4238194" y="1041889"/>
                </a:lnTo>
                <a:lnTo>
                  <a:pt x="0" y="1041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0" name="Freeform 40"/>
          <p:cNvSpPr/>
          <p:nvPr/>
        </p:nvSpPr>
        <p:spPr>
          <a:xfrm>
            <a:off x="15748043" y="87080"/>
            <a:ext cx="1511257" cy="1515490"/>
          </a:xfrm>
          <a:custGeom>
            <a:avLst/>
            <a:gdLst/>
            <a:ahLst/>
            <a:cxnLst/>
            <a:rect l="l" t="t" r="r" b="b"/>
            <a:pathLst>
              <a:path w="1511257" h="1515490">
                <a:moveTo>
                  <a:pt x="0" y="0"/>
                </a:moveTo>
                <a:lnTo>
                  <a:pt x="1511257" y="0"/>
                </a:lnTo>
                <a:lnTo>
                  <a:pt x="1511257" y="1515489"/>
                </a:lnTo>
                <a:lnTo>
                  <a:pt x="0" y="15154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41" name="Group 41"/>
          <p:cNvGrpSpPr/>
          <p:nvPr/>
        </p:nvGrpSpPr>
        <p:grpSpPr>
          <a:xfrm>
            <a:off x="12536009" y="6409342"/>
            <a:ext cx="2850654" cy="2848958"/>
            <a:chOff x="0" y="0"/>
            <a:chExt cx="991873" cy="991283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91873" cy="991283"/>
            </a:xfrm>
            <a:custGeom>
              <a:avLst/>
              <a:gdLst/>
              <a:ahLst/>
              <a:cxnLst/>
              <a:rect l="l" t="t" r="r" b="b"/>
              <a:pathLst>
                <a:path w="991873" h="991283">
                  <a:moveTo>
                    <a:pt x="0" y="0"/>
                  </a:moveTo>
                  <a:lnTo>
                    <a:pt x="991873" y="0"/>
                  </a:lnTo>
                  <a:lnTo>
                    <a:pt x="991873" y="991283"/>
                  </a:lnTo>
                  <a:lnTo>
                    <a:pt x="0" y="991283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47625"/>
              <a:ext cx="991873" cy="1038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84"/>
                </a:lnSpc>
              </a:pPr>
              <a:endParaRPr/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12711989" y="7714577"/>
            <a:ext cx="240344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45" name="TextBox 45"/>
          <p:cNvSpPr txBox="1"/>
          <p:nvPr/>
        </p:nvSpPr>
        <p:spPr>
          <a:xfrm>
            <a:off x="12649074" y="7971752"/>
            <a:ext cx="2529274" cy="494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4"/>
              </a:lnSpc>
            </a:pPr>
            <a:r>
              <a:rPr lang="en-US" sz="296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Conclusiones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2991631" y="6571577"/>
            <a:ext cx="1844160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99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08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12488384" y="2891680"/>
            <a:ext cx="2850654" cy="2848958"/>
            <a:chOff x="0" y="0"/>
            <a:chExt cx="991873" cy="991283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91873" cy="991283"/>
            </a:xfrm>
            <a:custGeom>
              <a:avLst/>
              <a:gdLst/>
              <a:ahLst/>
              <a:cxnLst/>
              <a:rect l="l" t="t" r="r" b="b"/>
              <a:pathLst>
                <a:path w="991873" h="991283">
                  <a:moveTo>
                    <a:pt x="0" y="0"/>
                  </a:moveTo>
                  <a:lnTo>
                    <a:pt x="991873" y="0"/>
                  </a:lnTo>
                  <a:lnTo>
                    <a:pt x="991873" y="991283"/>
                  </a:lnTo>
                  <a:lnTo>
                    <a:pt x="0" y="991283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66675"/>
              <a:ext cx="991873" cy="105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25"/>
                </a:lnSpc>
              </a:pPr>
              <a:endParaRPr/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12649074" y="4335209"/>
            <a:ext cx="240344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51" name="TextBox 51"/>
          <p:cNvSpPr txBox="1"/>
          <p:nvPr/>
        </p:nvSpPr>
        <p:spPr>
          <a:xfrm>
            <a:off x="12649074" y="4539137"/>
            <a:ext cx="2529274" cy="48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3"/>
              </a:lnSpc>
            </a:pPr>
            <a:r>
              <a:rPr lang="en-US" sz="295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Metodología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2991631" y="3171605"/>
            <a:ext cx="1844160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0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9826652" y="6571577"/>
            <a:ext cx="1844160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99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07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9144000" y="7933652"/>
            <a:ext cx="2985239" cy="1008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4"/>
              </a:lnSpc>
            </a:pPr>
            <a:r>
              <a:rPr lang="en-US" sz="296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Ajustes a partir del monitoreo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41289" y="2953699"/>
            <a:ext cx="6787170" cy="6787170"/>
          </a:xfrm>
          <a:custGeom>
            <a:avLst/>
            <a:gdLst/>
            <a:ahLst/>
            <a:cxnLst/>
            <a:rect l="l" t="t" r="r" b="b"/>
            <a:pathLst>
              <a:path w="6787170" h="6787170">
                <a:moveTo>
                  <a:pt x="0" y="0"/>
                </a:moveTo>
                <a:lnTo>
                  <a:pt x="6787170" y="0"/>
                </a:lnTo>
                <a:lnTo>
                  <a:pt x="6787170" y="6787170"/>
                </a:lnTo>
                <a:lnTo>
                  <a:pt x="0" y="6787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6314644" y="3849337"/>
            <a:ext cx="1197170" cy="1210374"/>
          </a:xfrm>
          <a:custGeom>
            <a:avLst/>
            <a:gdLst/>
            <a:ahLst/>
            <a:cxnLst/>
            <a:rect l="l" t="t" r="r" b="b"/>
            <a:pathLst>
              <a:path w="1197170" h="1210374">
                <a:moveTo>
                  <a:pt x="0" y="0"/>
                </a:moveTo>
                <a:lnTo>
                  <a:pt x="1197170" y="0"/>
                </a:lnTo>
                <a:lnTo>
                  <a:pt x="1197170" y="1210374"/>
                </a:lnTo>
                <a:lnTo>
                  <a:pt x="0" y="121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37172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418108" y="323880"/>
            <a:ext cx="4238194" cy="1041889"/>
          </a:xfrm>
          <a:custGeom>
            <a:avLst/>
            <a:gdLst/>
            <a:ahLst/>
            <a:cxnLst/>
            <a:rect l="l" t="t" r="r" b="b"/>
            <a:pathLst>
              <a:path w="4238194" h="1041889">
                <a:moveTo>
                  <a:pt x="0" y="0"/>
                </a:moveTo>
                <a:lnTo>
                  <a:pt x="4238194" y="0"/>
                </a:lnTo>
                <a:lnTo>
                  <a:pt x="4238194" y="1041889"/>
                </a:lnTo>
                <a:lnTo>
                  <a:pt x="0" y="10418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5748043" y="87080"/>
            <a:ext cx="1511257" cy="1515490"/>
          </a:xfrm>
          <a:custGeom>
            <a:avLst/>
            <a:gdLst/>
            <a:ahLst/>
            <a:cxnLst/>
            <a:rect l="l" t="t" r="r" b="b"/>
            <a:pathLst>
              <a:path w="1511257" h="1515490">
                <a:moveTo>
                  <a:pt x="0" y="0"/>
                </a:moveTo>
                <a:lnTo>
                  <a:pt x="1511257" y="0"/>
                </a:lnTo>
                <a:lnTo>
                  <a:pt x="1511257" y="1515489"/>
                </a:lnTo>
                <a:lnTo>
                  <a:pt x="0" y="15154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1610448" y="1830216"/>
            <a:ext cx="15648852" cy="922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71C9"/>
                </a:solidFill>
                <a:latin typeface="Now Bold"/>
                <a:ea typeface="Now Bold"/>
                <a:cs typeface="Now Bold"/>
                <a:sym typeface="Now Bold"/>
              </a:rPr>
              <a:t>DESCRIPCIÓN DEL PROYECTO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14644" y="4036004"/>
            <a:ext cx="6102060" cy="4556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3718" lvl="1" indent="-351859" algn="l">
              <a:lnSpc>
                <a:spcPts val="4563"/>
              </a:lnSpc>
              <a:buFont typeface="Arial"/>
              <a:buChar char="•"/>
            </a:pPr>
            <a:r>
              <a:rPr lang="en-US" sz="325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Gestionar</a:t>
            </a:r>
          </a:p>
          <a:p>
            <a:pPr marL="703718" lvl="1" indent="-351859" algn="l">
              <a:lnSpc>
                <a:spcPts val="4563"/>
              </a:lnSpc>
              <a:buFont typeface="Arial"/>
              <a:buChar char="•"/>
            </a:pPr>
            <a:r>
              <a:rPr lang="en-US" sz="325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Desarrollar e implementar una plataforma web integral de gestión administrativa y de ventas</a:t>
            </a:r>
          </a:p>
          <a:p>
            <a:pPr marL="703718" lvl="1" indent="-351859" algn="l">
              <a:lnSpc>
                <a:spcPts val="4563"/>
              </a:lnSpc>
              <a:buFont typeface="Arial"/>
              <a:buChar char="•"/>
            </a:pPr>
            <a:r>
              <a:rPr lang="en-US" sz="325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Experiencia usuario</a:t>
            </a:r>
          </a:p>
          <a:p>
            <a:pPr marL="703718" lvl="1" indent="-351859" algn="l">
              <a:lnSpc>
                <a:spcPts val="4563"/>
              </a:lnSpc>
              <a:buFont typeface="Arial"/>
              <a:buChar char="•"/>
            </a:pPr>
            <a:r>
              <a:rPr lang="en-US" sz="325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Expansion del negocio</a:t>
            </a:r>
          </a:p>
          <a:p>
            <a:pPr algn="l">
              <a:lnSpc>
                <a:spcPts val="4563"/>
              </a:lnSpc>
            </a:pPr>
            <a:endParaRPr lang="en-US" sz="325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7172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7172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458944" y="227305"/>
            <a:ext cx="4238194" cy="1041889"/>
          </a:xfrm>
          <a:custGeom>
            <a:avLst/>
            <a:gdLst/>
            <a:ahLst/>
            <a:cxnLst/>
            <a:rect l="l" t="t" r="r" b="b"/>
            <a:pathLst>
              <a:path w="4238194" h="1041889">
                <a:moveTo>
                  <a:pt x="0" y="0"/>
                </a:moveTo>
                <a:lnTo>
                  <a:pt x="4238193" y="0"/>
                </a:lnTo>
                <a:lnTo>
                  <a:pt x="4238193" y="1041889"/>
                </a:lnTo>
                <a:lnTo>
                  <a:pt x="0" y="1041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15907160" y="87834"/>
            <a:ext cx="1644259" cy="1648865"/>
          </a:xfrm>
          <a:custGeom>
            <a:avLst/>
            <a:gdLst/>
            <a:ahLst/>
            <a:cxnLst/>
            <a:rect l="l" t="t" r="r" b="b"/>
            <a:pathLst>
              <a:path w="1644259" h="1648865">
                <a:moveTo>
                  <a:pt x="0" y="0"/>
                </a:moveTo>
                <a:lnTo>
                  <a:pt x="1644260" y="0"/>
                </a:lnTo>
                <a:lnTo>
                  <a:pt x="1644260" y="1648865"/>
                </a:lnTo>
                <a:lnTo>
                  <a:pt x="0" y="16488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5186542" y="4423588"/>
            <a:ext cx="1197170" cy="1210374"/>
          </a:xfrm>
          <a:custGeom>
            <a:avLst/>
            <a:gdLst/>
            <a:ahLst/>
            <a:cxnLst/>
            <a:rect l="l" t="t" r="r" b="b"/>
            <a:pathLst>
              <a:path w="1197170" h="1210374">
                <a:moveTo>
                  <a:pt x="0" y="0"/>
                </a:moveTo>
                <a:lnTo>
                  <a:pt x="1197170" y="0"/>
                </a:lnTo>
                <a:lnTo>
                  <a:pt x="1197170" y="1210374"/>
                </a:lnTo>
                <a:lnTo>
                  <a:pt x="0" y="1210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028700" y="2564799"/>
            <a:ext cx="7336875" cy="7336875"/>
          </a:xfrm>
          <a:custGeom>
            <a:avLst/>
            <a:gdLst/>
            <a:ahLst/>
            <a:cxnLst/>
            <a:rect l="l" t="t" r="r" b="b"/>
            <a:pathLst>
              <a:path w="7336875" h="7336875">
                <a:moveTo>
                  <a:pt x="0" y="0"/>
                </a:moveTo>
                <a:lnTo>
                  <a:pt x="7336875" y="0"/>
                </a:lnTo>
                <a:lnTo>
                  <a:pt x="7336875" y="7336874"/>
                </a:lnTo>
                <a:lnTo>
                  <a:pt x="0" y="73368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>
            <a:off x="9392415" y="2564799"/>
            <a:ext cx="7336875" cy="7336875"/>
          </a:xfrm>
          <a:custGeom>
            <a:avLst/>
            <a:gdLst/>
            <a:ahLst/>
            <a:cxnLst/>
            <a:rect l="l" t="t" r="r" b="b"/>
            <a:pathLst>
              <a:path w="7336875" h="7336875">
                <a:moveTo>
                  <a:pt x="0" y="0"/>
                </a:moveTo>
                <a:lnTo>
                  <a:pt x="7336875" y="0"/>
                </a:lnTo>
                <a:lnTo>
                  <a:pt x="7336875" y="7336874"/>
                </a:lnTo>
                <a:lnTo>
                  <a:pt x="0" y="73368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TextBox 9"/>
          <p:cNvSpPr txBox="1"/>
          <p:nvPr/>
        </p:nvSpPr>
        <p:spPr>
          <a:xfrm>
            <a:off x="10007130" y="2765621"/>
            <a:ext cx="5692408" cy="116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1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Monitoreo y documentación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40714" y="4375963"/>
            <a:ext cx="6440278" cy="434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7"/>
              </a:lnSpc>
            </a:pPr>
            <a:r>
              <a:rPr lang="en-US" sz="27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Toda evidencia se encuentra monitoreada y respaldada en:</a:t>
            </a:r>
          </a:p>
          <a:p>
            <a:pPr marL="601035" lvl="1" indent="-300517" algn="l">
              <a:lnSpc>
                <a:spcPts val="3897"/>
              </a:lnSpc>
              <a:buFont typeface="Arial"/>
              <a:buChar char="•"/>
            </a:pPr>
            <a:r>
              <a:rPr lang="en-US" sz="27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Tablero Trello</a:t>
            </a:r>
          </a:p>
          <a:p>
            <a:pPr marL="601035" lvl="1" indent="-300517" algn="l">
              <a:lnSpc>
                <a:spcPts val="3897"/>
              </a:lnSpc>
              <a:buFont typeface="Arial"/>
              <a:buChar char="•"/>
            </a:pPr>
            <a:r>
              <a:rPr lang="en-US" sz="27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Repositorio de GitHub </a:t>
            </a:r>
          </a:p>
          <a:p>
            <a:pPr marL="601035" lvl="1" indent="-300517" algn="l">
              <a:lnSpc>
                <a:spcPts val="3897"/>
              </a:lnSpc>
              <a:buFont typeface="Arial"/>
              <a:buChar char="•"/>
            </a:pPr>
            <a:r>
              <a:rPr lang="en-US" sz="27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Drive de google</a:t>
            </a:r>
          </a:p>
          <a:p>
            <a:pPr marL="601035" lvl="1" indent="-300517" algn="l">
              <a:lnSpc>
                <a:spcPts val="3897"/>
              </a:lnSpc>
              <a:buFont typeface="Arial"/>
              <a:buChar char="•"/>
            </a:pPr>
            <a:r>
              <a:rPr lang="en-US" sz="27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Sprint Planning</a:t>
            </a:r>
          </a:p>
          <a:p>
            <a:pPr marL="601035" lvl="1" indent="-300517" algn="l">
              <a:lnSpc>
                <a:spcPts val="3897"/>
              </a:lnSpc>
              <a:buFont typeface="Arial"/>
              <a:buChar char="•"/>
            </a:pPr>
            <a:r>
              <a:rPr lang="en-US" sz="27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Impediment Log</a:t>
            </a:r>
          </a:p>
          <a:p>
            <a:pPr marL="601035" lvl="1" indent="-300517" algn="l">
              <a:lnSpc>
                <a:spcPts val="3897"/>
              </a:lnSpc>
              <a:buFont typeface="Arial"/>
              <a:buChar char="•"/>
            </a:pPr>
            <a:r>
              <a:rPr lang="en-US" sz="27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Reunion de retrospectiva</a:t>
            </a:r>
          </a:p>
          <a:p>
            <a:pPr algn="ctr">
              <a:lnSpc>
                <a:spcPts val="3897"/>
              </a:lnSpc>
            </a:pPr>
            <a:r>
              <a:rPr lang="en-US" sz="278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77775" y="2756096"/>
            <a:ext cx="50387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Desarrollo del proyecto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76497" y="3422211"/>
            <a:ext cx="6041281" cy="5641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Durante el sprint 2 etapa 1, se desarrollo principalmente la interfaz de usuario con funcionalidades como: </a:t>
            </a:r>
          </a:p>
          <a:p>
            <a:pPr marL="626109" lvl="1" indent="-313054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Página de inicio</a:t>
            </a:r>
          </a:p>
          <a:p>
            <a:pPr marL="626109" lvl="1" indent="-313054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Vistas de categorias</a:t>
            </a:r>
          </a:p>
          <a:p>
            <a:pPr marL="626109" lvl="1" indent="-313054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Carrito de compras</a:t>
            </a:r>
          </a:p>
          <a:p>
            <a:pPr marL="626109" lvl="1" indent="-313054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Pasarela de pago seguro</a:t>
            </a:r>
          </a:p>
          <a:p>
            <a:pPr marL="626109" lvl="1" indent="-313054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Formulario de reservas</a:t>
            </a:r>
          </a:p>
          <a:p>
            <a:pPr marL="626109" lvl="1" indent="-313054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Creacion de perfil de usuario</a:t>
            </a:r>
          </a:p>
          <a:p>
            <a:pPr algn="l">
              <a:lnSpc>
                <a:spcPts val="4059"/>
              </a:lnSpc>
            </a:pPr>
            <a:endParaRPr lang="en-US" sz="28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10448" y="1398782"/>
            <a:ext cx="15118842" cy="671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72"/>
              </a:lnSpc>
              <a:spcBef>
                <a:spcPct val="0"/>
              </a:spcBef>
            </a:pPr>
            <a:r>
              <a:rPr lang="en-US" sz="4310" b="1">
                <a:solidFill>
                  <a:srgbClr val="0071C9"/>
                </a:solidFill>
                <a:latin typeface="Now Bold"/>
                <a:ea typeface="Now Bold"/>
                <a:cs typeface="Now Bold"/>
                <a:sym typeface="Now Bold"/>
              </a:rPr>
              <a:t>RESUMEN DE AVANCE DE PROYECTO APT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2373130"/>
            <a:ext cx="6753149" cy="6628784"/>
          </a:xfrm>
          <a:custGeom>
            <a:avLst/>
            <a:gdLst/>
            <a:ahLst/>
            <a:cxnLst/>
            <a:rect l="l" t="t" r="r" b="b"/>
            <a:pathLst>
              <a:path w="6628784" h="6628784">
                <a:moveTo>
                  <a:pt x="0" y="0"/>
                </a:moveTo>
                <a:lnTo>
                  <a:pt x="6628784" y="0"/>
                </a:lnTo>
                <a:lnTo>
                  <a:pt x="6628784" y="6628784"/>
                </a:lnTo>
                <a:lnTo>
                  <a:pt x="0" y="6628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dirty="0"/>
          </a:p>
        </p:txBody>
      </p:sp>
      <p:sp>
        <p:nvSpPr>
          <p:cNvPr id="3" name="Freeform 3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  <p:txBody>
          <a:bodyPr/>
          <a:lstStyle/>
          <a:p>
            <a:endParaRPr lang="es-CL" u="sng" dirty="0"/>
          </a:p>
        </p:txBody>
      </p:sp>
      <p:sp>
        <p:nvSpPr>
          <p:cNvPr id="4" name="Freeform 4"/>
          <p:cNvSpPr/>
          <p:nvPr/>
        </p:nvSpPr>
        <p:spPr>
          <a:xfrm>
            <a:off x="338313" y="77093"/>
            <a:ext cx="4238194" cy="1041889"/>
          </a:xfrm>
          <a:custGeom>
            <a:avLst/>
            <a:gdLst/>
            <a:ahLst/>
            <a:cxnLst/>
            <a:rect l="l" t="t" r="r" b="b"/>
            <a:pathLst>
              <a:path w="4238194" h="1041889">
                <a:moveTo>
                  <a:pt x="0" y="0"/>
                </a:moveTo>
                <a:lnTo>
                  <a:pt x="4238193" y="0"/>
                </a:lnTo>
                <a:lnTo>
                  <a:pt x="4238193" y="1041890"/>
                </a:lnTo>
                <a:lnTo>
                  <a:pt x="0" y="10418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2107993" y="3572247"/>
            <a:ext cx="5213573" cy="4872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1390" lvl="1" indent="-335695" algn="l">
              <a:lnSpc>
                <a:spcPts val="4291"/>
              </a:lnSpc>
              <a:buFont typeface="Arial"/>
              <a:buChar char="•"/>
            </a:pPr>
            <a:r>
              <a:rPr lang="en-US" sz="310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Gestionar</a:t>
            </a:r>
            <a:endParaRPr lang="en-US" sz="310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71390" lvl="1" indent="-335695" algn="l">
              <a:lnSpc>
                <a:spcPts val="4291"/>
              </a:lnSpc>
              <a:buFont typeface="Arial"/>
              <a:buChar char="•"/>
            </a:pPr>
            <a:r>
              <a:rPr lang="en-US" sz="310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Desarrollar</a:t>
            </a:r>
            <a:r>
              <a:rPr lang="en-US" sz="310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e </a:t>
            </a:r>
            <a:r>
              <a:rPr lang="en-US" sz="310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implementar</a:t>
            </a:r>
            <a:r>
              <a:rPr lang="en-US" sz="310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10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una</a:t>
            </a:r>
            <a:r>
              <a:rPr lang="en-US" sz="310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10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plataforma</a:t>
            </a:r>
            <a:r>
              <a:rPr lang="en-US" sz="310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web integral de </a:t>
            </a:r>
            <a:r>
              <a:rPr lang="en-US" sz="310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gestión</a:t>
            </a:r>
            <a:r>
              <a:rPr lang="en-US" sz="310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10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administrativa</a:t>
            </a:r>
            <a:r>
              <a:rPr lang="en-US" sz="310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y de </a:t>
            </a:r>
            <a:r>
              <a:rPr lang="en-US" sz="310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ventas</a:t>
            </a:r>
            <a:endParaRPr lang="en-US" sz="310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71390" lvl="1" indent="-335695" algn="l">
              <a:lnSpc>
                <a:spcPts val="4291"/>
              </a:lnSpc>
              <a:buFont typeface="Arial"/>
              <a:buChar char="•"/>
            </a:pPr>
            <a:r>
              <a:rPr lang="en-US" sz="310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Experiencia</a:t>
            </a:r>
            <a:r>
              <a:rPr lang="en-US" sz="310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10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usuario</a:t>
            </a:r>
            <a:endParaRPr lang="en-US" sz="310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71390" lvl="1" indent="-335695" algn="l">
              <a:lnSpc>
                <a:spcPts val="4291"/>
              </a:lnSpc>
              <a:spcBef>
                <a:spcPct val="0"/>
              </a:spcBef>
              <a:buFont typeface="Arial"/>
              <a:buChar char="•"/>
            </a:pPr>
            <a:r>
              <a:rPr lang="en-US" sz="310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Expansion del </a:t>
            </a:r>
            <a:r>
              <a:rPr lang="en-US" sz="310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negocio</a:t>
            </a:r>
            <a:endParaRPr lang="en-US" sz="310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8315" y="3270884"/>
            <a:ext cx="4588884" cy="5326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6680" lvl="1" indent="-303340" algn="l">
              <a:lnSpc>
                <a:spcPts val="3877"/>
              </a:lnSpc>
              <a:buFont typeface="Arial"/>
              <a:buChar char="•"/>
            </a:pPr>
            <a:r>
              <a:rPr lang="en-US" sz="281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Interfaz</a:t>
            </a:r>
            <a:r>
              <a:rPr lang="en-US" sz="281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81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Intuitiva</a:t>
            </a:r>
            <a:endParaRPr lang="en-US" sz="281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06680" lvl="1" indent="-303340" algn="l">
              <a:lnSpc>
                <a:spcPts val="3877"/>
              </a:lnSpc>
              <a:buFont typeface="Arial"/>
              <a:buChar char="•"/>
            </a:pPr>
            <a:r>
              <a:rPr lang="en-US" sz="281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Funcionalidades</a:t>
            </a:r>
            <a:r>
              <a:rPr lang="en-US" sz="281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del Sistema</a:t>
            </a:r>
          </a:p>
          <a:p>
            <a:pPr marL="606680" lvl="1" indent="-303340" algn="l">
              <a:lnSpc>
                <a:spcPts val="3877"/>
              </a:lnSpc>
              <a:buFont typeface="Arial"/>
              <a:buChar char="•"/>
            </a:pPr>
            <a:r>
              <a:rPr lang="en-US" sz="281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Panel </a:t>
            </a:r>
            <a:r>
              <a:rPr lang="en-US" sz="281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administrativo</a:t>
            </a:r>
            <a:endParaRPr lang="en-US" sz="281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06680" lvl="1" indent="-303340" algn="l">
              <a:lnSpc>
                <a:spcPts val="3877"/>
              </a:lnSpc>
              <a:buFont typeface="Arial"/>
              <a:buChar char="•"/>
            </a:pPr>
            <a:r>
              <a:rPr lang="en-US" sz="281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Seguridad</a:t>
            </a:r>
            <a:r>
              <a:rPr lang="en-US" sz="281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e </a:t>
            </a:r>
            <a:r>
              <a:rPr lang="en-US" sz="281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Integración</a:t>
            </a:r>
            <a:endParaRPr lang="en-US" sz="281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06680" lvl="1" indent="-303340" algn="l">
              <a:lnSpc>
                <a:spcPts val="3877"/>
              </a:lnSpc>
              <a:buFont typeface="Arial"/>
              <a:buChar char="•"/>
            </a:pPr>
            <a:r>
              <a:rPr lang="en-US" sz="281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Optimización</a:t>
            </a:r>
            <a:r>
              <a:rPr lang="en-US" sz="281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del </a:t>
            </a:r>
            <a:r>
              <a:rPr lang="en-US" sz="281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Rendimiento</a:t>
            </a:r>
            <a:endParaRPr lang="en-US" sz="281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06680" lvl="1" indent="-303340" algn="l">
              <a:lnSpc>
                <a:spcPts val="3877"/>
              </a:lnSpc>
              <a:buFont typeface="Arial"/>
              <a:buChar char="•"/>
            </a:pPr>
            <a:r>
              <a:rPr lang="en-US" sz="281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Adaptabilidad</a:t>
            </a:r>
            <a:endParaRPr lang="en-US" sz="281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06680" lvl="1" indent="-303340" algn="l">
              <a:lnSpc>
                <a:spcPts val="3877"/>
              </a:lnSpc>
              <a:buFont typeface="Arial"/>
              <a:buChar char="•"/>
            </a:pPr>
            <a:r>
              <a:rPr lang="en-US" sz="281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Pruebas</a:t>
            </a:r>
            <a:r>
              <a:rPr lang="en-US" sz="281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81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usabilidad</a:t>
            </a:r>
            <a:r>
              <a:rPr lang="en-US" sz="281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y </a:t>
            </a:r>
            <a:r>
              <a:rPr lang="en-US" sz="281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rendimiento</a:t>
            </a:r>
            <a:endParaRPr lang="en-US" sz="281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354682" y="1129418"/>
            <a:ext cx="4469168" cy="9134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14"/>
              </a:lnSpc>
              <a:spcBef>
                <a:spcPct val="0"/>
              </a:spcBef>
            </a:pPr>
            <a:r>
              <a:rPr lang="en-US" sz="5300" b="1" dirty="0">
                <a:solidFill>
                  <a:srgbClr val="0071C9"/>
                </a:solidFill>
                <a:latin typeface="Now Bold"/>
                <a:ea typeface="Now Bold"/>
                <a:cs typeface="Now Bold"/>
                <a:sym typeface="Now Bold"/>
              </a:rPr>
              <a:t>OBJETIVOS</a:t>
            </a:r>
          </a:p>
        </p:txBody>
      </p:sp>
      <p:sp>
        <p:nvSpPr>
          <p:cNvPr id="9" name="Freeform 9"/>
          <p:cNvSpPr/>
          <p:nvPr/>
        </p:nvSpPr>
        <p:spPr>
          <a:xfrm>
            <a:off x="15897149" y="204267"/>
            <a:ext cx="1644259" cy="1648865"/>
          </a:xfrm>
          <a:custGeom>
            <a:avLst/>
            <a:gdLst/>
            <a:ahLst/>
            <a:cxnLst/>
            <a:rect l="l" t="t" r="r" b="b"/>
            <a:pathLst>
              <a:path w="1644259" h="1648865">
                <a:moveTo>
                  <a:pt x="0" y="0"/>
                </a:moveTo>
                <a:lnTo>
                  <a:pt x="1644259" y="0"/>
                </a:lnTo>
                <a:lnTo>
                  <a:pt x="1644259" y="1648866"/>
                </a:lnTo>
                <a:lnTo>
                  <a:pt x="0" y="16488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TextBox 10"/>
          <p:cNvSpPr txBox="1"/>
          <p:nvPr/>
        </p:nvSpPr>
        <p:spPr>
          <a:xfrm>
            <a:off x="1781985" y="2638432"/>
            <a:ext cx="4860482" cy="746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4"/>
              </a:lnSpc>
              <a:spcBef>
                <a:spcPct val="0"/>
              </a:spcBef>
            </a:pPr>
            <a:r>
              <a:rPr lang="en-US" sz="4300" b="1" dirty="0" err="1">
                <a:solidFill>
                  <a:srgbClr val="0071C9"/>
                </a:solidFill>
                <a:latin typeface="Now Bold"/>
                <a:ea typeface="Now Bold"/>
                <a:cs typeface="Now Bold"/>
                <a:sym typeface="Now Bold"/>
              </a:rPr>
              <a:t>Generales</a:t>
            </a:r>
            <a:endParaRPr lang="en-US" sz="4300" b="1" dirty="0">
              <a:solidFill>
                <a:srgbClr val="0071C9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2006110" y="2373130"/>
            <a:ext cx="6583156" cy="6583156"/>
          </a:xfrm>
          <a:custGeom>
            <a:avLst/>
            <a:gdLst/>
            <a:ahLst/>
            <a:cxnLst/>
            <a:rect l="l" t="t" r="r" b="b"/>
            <a:pathLst>
              <a:path w="6583156" h="6583156">
                <a:moveTo>
                  <a:pt x="0" y="0"/>
                </a:moveTo>
                <a:lnTo>
                  <a:pt x="6583156" y="0"/>
                </a:lnTo>
                <a:lnTo>
                  <a:pt x="6583156" y="6583156"/>
                </a:lnTo>
                <a:lnTo>
                  <a:pt x="0" y="658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3" name="TextBox 13"/>
          <p:cNvSpPr txBox="1"/>
          <p:nvPr/>
        </p:nvSpPr>
        <p:spPr>
          <a:xfrm>
            <a:off x="9950067" y="2447658"/>
            <a:ext cx="4860482" cy="746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4"/>
              </a:lnSpc>
              <a:spcBef>
                <a:spcPct val="0"/>
              </a:spcBef>
            </a:pPr>
            <a:r>
              <a:rPr lang="en-US" sz="4300" b="1" dirty="0" err="1">
                <a:solidFill>
                  <a:srgbClr val="0071C9"/>
                </a:solidFill>
                <a:latin typeface="Now Bold"/>
                <a:ea typeface="Now Bold"/>
                <a:cs typeface="Now Bold"/>
                <a:sym typeface="Now Bold"/>
              </a:rPr>
              <a:t>Específicos</a:t>
            </a:r>
            <a:endParaRPr lang="en-US" sz="4300" b="1" dirty="0">
              <a:solidFill>
                <a:srgbClr val="0071C9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1758" y="2388249"/>
            <a:ext cx="7537770" cy="7537770"/>
          </a:xfrm>
          <a:custGeom>
            <a:avLst/>
            <a:gdLst/>
            <a:ahLst/>
            <a:cxnLst/>
            <a:rect l="l" t="t" r="r" b="b"/>
            <a:pathLst>
              <a:path w="7537770" h="7537770">
                <a:moveTo>
                  <a:pt x="0" y="0"/>
                </a:moveTo>
                <a:lnTo>
                  <a:pt x="7537771" y="0"/>
                </a:lnTo>
                <a:lnTo>
                  <a:pt x="7537771" y="7537771"/>
                </a:lnTo>
                <a:lnTo>
                  <a:pt x="0" y="753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6150721">
            <a:off x="6080933" y="4759118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 rot="-4615544">
            <a:off x="10510810" y="5221197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253565" y="222534"/>
            <a:ext cx="4238194" cy="1041889"/>
          </a:xfrm>
          <a:custGeom>
            <a:avLst/>
            <a:gdLst/>
            <a:ahLst/>
            <a:cxnLst/>
            <a:rect l="l" t="t" r="r" b="b"/>
            <a:pathLst>
              <a:path w="4238194" h="1041889">
                <a:moveTo>
                  <a:pt x="0" y="0"/>
                </a:moveTo>
                <a:lnTo>
                  <a:pt x="4238193" y="0"/>
                </a:lnTo>
                <a:lnTo>
                  <a:pt x="4238193" y="1041889"/>
                </a:lnTo>
                <a:lnTo>
                  <a:pt x="0" y="10418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6036438" y="222534"/>
            <a:ext cx="1644259" cy="1648865"/>
          </a:xfrm>
          <a:custGeom>
            <a:avLst/>
            <a:gdLst/>
            <a:ahLst/>
            <a:cxnLst/>
            <a:rect l="l" t="t" r="r" b="b"/>
            <a:pathLst>
              <a:path w="1644259" h="1648865">
                <a:moveTo>
                  <a:pt x="0" y="0"/>
                </a:moveTo>
                <a:lnTo>
                  <a:pt x="1644260" y="0"/>
                </a:lnTo>
                <a:lnTo>
                  <a:pt x="1644260" y="1648865"/>
                </a:lnTo>
                <a:lnTo>
                  <a:pt x="0" y="16488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2941847" y="1254898"/>
            <a:ext cx="12487179" cy="788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14"/>
              </a:lnSpc>
              <a:spcBef>
                <a:spcPct val="0"/>
              </a:spcBef>
            </a:pPr>
            <a:r>
              <a:rPr lang="en-US" sz="5095" b="1">
                <a:solidFill>
                  <a:srgbClr val="0071C9"/>
                </a:solidFill>
                <a:latin typeface="Now Bold"/>
                <a:ea typeface="Now Bold"/>
                <a:cs typeface="Now Bold"/>
                <a:sym typeface="Now Bold"/>
              </a:rPr>
              <a:t> METODOLOGÍA  “SCRUM”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86825" y="3092988"/>
            <a:ext cx="7800876" cy="4995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8486" lvl="1" indent="-384243" algn="l">
              <a:lnSpc>
                <a:spcPts val="4983"/>
              </a:lnSpc>
              <a:buFont typeface="Arial"/>
              <a:buChar char="•"/>
            </a:pPr>
            <a:r>
              <a:rPr lang="en-US" sz="355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Flexible</a:t>
            </a:r>
          </a:p>
          <a:p>
            <a:pPr marL="768486" lvl="1" indent="-384243" algn="l">
              <a:lnSpc>
                <a:spcPts val="4983"/>
              </a:lnSpc>
              <a:buFont typeface="Arial"/>
              <a:buChar char="•"/>
            </a:pPr>
            <a:r>
              <a:rPr lang="en-US" sz="355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Iteración constante </a:t>
            </a:r>
          </a:p>
          <a:p>
            <a:pPr marL="768486" lvl="1" indent="-384243" algn="l">
              <a:lnSpc>
                <a:spcPts val="4983"/>
              </a:lnSpc>
              <a:buFont typeface="Arial"/>
              <a:buChar char="•"/>
            </a:pPr>
            <a:r>
              <a:rPr lang="en-US" sz="355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Reduccion de Riesgos</a:t>
            </a:r>
          </a:p>
          <a:p>
            <a:pPr marL="768486" lvl="1" indent="-384243" algn="l">
              <a:lnSpc>
                <a:spcPts val="4983"/>
              </a:lnSpc>
              <a:buFont typeface="Arial"/>
              <a:buChar char="•"/>
            </a:pPr>
            <a:r>
              <a:rPr lang="en-US" sz="355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Entregas Incrementales</a:t>
            </a:r>
          </a:p>
          <a:p>
            <a:pPr marL="768486" lvl="1" indent="-384243" algn="l">
              <a:lnSpc>
                <a:spcPts val="4983"/>
              </a:lnSpc>
              <a:buFont typeface="Arial"/>
              <a:buChar char="•"/>
            </a:pPr>
            <a:r>
              <a:rPr lang="en-US" sz="355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Transparencia y Visibilidad</a:t>
            </a:r>
          </a:p>
          <a:p>
            <a:pPr marL="768486" lvl="1" indent="-384243" algn="l">
              <a:lnSpc>
                <a:spcPts val="4983"/>
              </a:lnSpc>
              <a:buFont typeface="Arial"/>
              <a:buChar char="•"/>
            </a:pPr>
            <a:r>
              <a:rPr lang="en-US" sz="355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Equipo comprometido</a:t>
            </a:r>
          </a:p>
          <a:p>
            <a:pPr marL="768486" lvl="1" indent="-384243" algn="l">
              <a:lnSpc>
                <a:spcPts val="4983"/>
              </a:lnSpc>
              <a:buFont typeface="Arial"/>
              <a:buChar char="•"/>
            </a:pPr>
            <a:r>
              <a:rPr lang="en-US" sz="355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Colaboración con los stakeholders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1832" y="371213"/>
            <a:ext cx="4238194" cy="1041889"/>
          </a:xfrm>
          <a:custGeom>
            <a:avLst/>
            <a:gdLst/>
            <a:ahLst/>
            <a:cxnLst/>
            <a:rect l="l" t="t" r="r" b="b"/>
            <a:pathLst>
              <a:path w="4238194" h="1041889">
                <a:moveTo>
                  <a:pt x="0" y="0"/>
                </a:moveTo>
                <a:lnTo>
                  <a:pt x="4238193" y="0"/>
                </a:lnTo>
                <a:lnTo>
                  <a:pt x="4238193" y="1041889"/>
                </a:lnTo>
                <a:lnTo>
                  <a:pt x="0" y="1041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6042674" y="190166"/>
            <a:ext cx="1644259" cy="1648865"/>
          </a:xfrm>
          <a:custGeom>
            <a:avLst/>
            <a:gdLst/>
            <a:ahLst/>
            <a:cxnLst/>
            <a:rect l="l" t="t" r="r" b="b"/>
            <a:pathLst>
              <a:path w="1644259" h="1648865">
                <a:moveTo>
                  <a:pt x="0" y="0"/>
                </a:moveTo>
                <a:lnTo>
                  <a:pt x="1644260" y="0"/>
                </a:lnTo>
                <a:lnTo>
                  <a:pt x="1644260" y="1648865"/>
                </a:lnTo>
                <a:lnTo>
                  <a:pt x="0" y="1648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448742" y="3119593"/>
            <a:ext cx="5833295" cy="2843731"/>
          </a:xfrm>
          <a:custGeom>
            <a:avLst/>
            <a:gdLst/>
            <a:ahLst/>
            <a:cxnLst/>
            <a:rect l="l" t="t" r="r" b="b"/>
            <a:pathLst>
              <a:path w="5833295" h="2843731">
                <a:moveTo>
                  <a:pt x="0" y="0"/>
                </a:moveTo>
                <a:lnTo>
                  <a:pt x="5833295" y="0"/>
                </a:lnTo>
                <a:lnTo>
                  <a:pt x="5833295" y="2843731"/>
                </a:lnTo>
                <a:lnTo>
                  <a:pt x="0" y="284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6682710" y="3119593"/>
            <a:ext cx="5873882" cy="2856175"/>
          </a:xfrm>
          <a:custGeom>
            <a:avLst/>
            <a:gdLst/>
            <a:ahLst/>
            <a:cxnLst/>
            <a:rect l="l" t="t" r="r" b="b"/>
            <a:pathLst>
              <a:path w="5873882" h="2856175">
                <a:moveTo>
                  <a:pt x="0" y="0"/>
                </a:moveTo>
                <a:lnTo>
                  <a:pt x="5873882" y="0"/>
                </a:lnTo>
                <a:lnTo>
                  <a:pt x="5873882" y="2856175"/>
                </a:lnTo>
                <a:lnTo>
                  <a:pt x="0" y="28561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3313868" y="2760782"/>
            <a:ext cx="3945432" cy="3682946"/>
          </a:xfrm>
          <a:custGeom>
            <a:avLst/>
            <a:gdLst/>
            <a:ahLst/>
            <a:cxnLst/>
            <a:rect l="l" t="t" r="r" b="b"/>
            <a:pathLst>
              <a:path w="3945432" h="3682946">
                <a:moveTo>
                  <a:pt x="0" y="0"/>
                </a:moveTo>
                <a:lnTo>
                  <a:pt x="3945432" y="0"/>
                </a:lnTo>
                <a:lnTo>
                  <a:pt x="3945432" y="3682946"/>
                </a:lnTo>
                <a:lnTo>
                  <a:pt x="0" y="36829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1870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515372" y="6443728"/>
            <a:ext cx="7628628" cy="3432883"/>
          </a:xfrm>
          <a:custGeom>
            <a:avLst/>
            <a:gdLst/>
            <a:ahLst/>
            <a:cxnLst/>
            <a:rect l="l" t="t" r="r" b="b"/>
            <a:pathLst>
              <a:path w="7628628" h="3432883">
                <a:moveTo>
                  <a:pt x="0" y="0"/>
                </a:moveTo>
                <a:lnTo>
                  <a:pt x="7628628" y="0"/>
                </a:lnTo>
                <a:lnTo>
                  <a:pt x="7628628" y="3432882"/>
                </a:lnTo>
                <a:lnTo>
                  <a:pt x="0" y="34328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>
            <a:off x="9723090" y="6734679"/>
            <a:ext cx="7181556" cy="3141931"/>
          </a:xfrm>
          <a:custGeom>
            <a:avLst/>
            <a:gdLst/>
            <a:ahLst/>
            <a:cxnLst/>
            <a:rect l="l" t="t" r="r" b="b"/>
            <a:pathLst>
              <a:path w="7181556" h="3141931">
                <a:moveTo>
                  <a:pt x="0" y="0"/>
                </a:moveTo>
                <a:lnTo>
                  <a:pt x="7181556" y="0"/>
                </a:lnTo>
                <a:lnTo>
                  <a:pt x="7181556" y="3141931"/>
                </a:lnTo>
                <a:lnTo>
                  <a:pt x="0" y="31419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9" name="TextBox 9"/>
          <p:cNvSpPr txBox="1"/>
          <p:nvPr/>
        </p:nvSpPr>
        <p:spPr>
          <a:xfrm>
            <a:off x="3495735" y="1669680"/>
            <a:ext cx="10644012" cy="82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74"/>
              </a:lnSpc>
              <a:spcBef>
                <a:spcPct val="0"/>
              </a:spcBef>
            </a:pPr>
            <a:r>
              <a:rPr lang="en-US" sz="5395" b="1">
                <a:solidFill>
                  <a:srgbClr val="0071C9"/>
                </a:solidFill>
                <a:latin typeface="Now Bold"/>
                <a:ea typeface="Now Bold"/>
                <a:cs typeface="Now Bold"/>
                <a:sym typeface="Now Bold"/>
              </a:rPr>
              <a:t>EVIDENCIAS DE AVANCE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1832" y="230994"/>
            <a:ext cx="4238194" cy="1041889"/>
          </a:xfrm>
          <a:custGeom>
            <a:avLst/>
            <a:gdLst/>
            <a:ahLst/>
            <a:cxnLst/>
            <a:rect l="l" t="t" r="r" b="b"/>
            <a:pathLst>
              <a:path w="4238194" h="1041889">
                <a:moveTo>
                  <a:pt x="0" y="0"/>
                </a:moveTo>
                <a:lnTo>
                  <a:pt x="4238193" y="0"/>
                </a:lnTo>
                <a:lnTo>
                  <a:pt x="4238193" y="1041889"/>
                </a:lnTo>
                <a:lnTo>
                  <a:pt x="0" y="1041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3486024" y="1439748"/>
            <a:ext cx="11755863" cy="81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60"/>
              </a:lnSpc>
              <a:spcBef>
                <a:spcPct val="0"/>
              </a:spcBef>
            </a:pPr>
            <a:r>
              <a:rPr lang="en-US" sz="5300" b="1">
                <a:solidFill>
                  <a:srgbClr val="0071C9"/>
                </a:solidFill>
                <a:latin typeface="Now Bold"/>
                <a:ea typeface="Now Bold"/>
                <a:cs typeface="Now Bold"/>
                <a:sym typeface="Now Bold"/>
              </a:rPr>
              <a:t>PLAN DE TRABAJO</a:t>
            </a:r>
          </a:p>
        </p:txBody>
      </p:sp>
      <p:sp>
        <p:nvSpPr>
          <p:cNvPr id="4" name="Freeform 4"/>
          <p:cNvSpPr/>
          <p:nvPr/>
        </p:nvSpPr>
        <p:spPr>
          <a:xfrm>
            <a:off x="2500929" y="3052325"/>
            <a:ext cx="6319133" cy="6319133"/>
          </a:xfrm>
          <a:custGeom>
            <a:avLst/>
            <a:gdLst/>
            <a:ahLst/>
            <a:cxnLst/>
            <a:rect l="l" t="t" r="r" b="b"/>
            <a:pathLst>
              <a:path w="6319133" h="6319133">
                <a:moveTo>
                  <a:pt x="0" y="0"/>
                </a:moveTo>
                <a:lnTo>
                  <a:pt x="6319132" y="0"/>
                </a:lnTo>
                <a:lnTo>
                  <a:pt x="6319132" y="6319133"/>
                </a:lnTo>
                <a:lnTo>
                  <a:pt x="0" y="6319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2848688" y="4067348"/>
            <a:ext cx="5623615" cy="4102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0944" lvl="1" indent="-430472" algn="just">
              <a:lnSpc>
                <a:spcPts val="5503"/>
              </a:lnSpc>
              <a:buFont typeface="Arial"/>
              <a:buChar char="•"/>
            </a:pPr>
            <a:r>
              <a:rPr lang="en-US" sz="39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Tiempo</a:t>
            </a:r>
          </a:p>
          <a:p>
            <a:pPr algn="just">
              <a:lnSpc>
                <a:spcPts val="5503"/>
              </a:lnSpc>
            </a:pPr>
            <a:endParaRPr lang="en-US" sz="3987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860944" lvl="1" indent="-430472" algn="just">
              <a:lnSpc>
                <a:spcPts val="5503"/>
              </a:lnSpc>
              <a:buFont typeface="Arial"/>
              <a:buChar char="•"/>
            </a:pPr>
            <a:r>
              <a:rPr lang="en-US" sz="39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Recursos</a:t>
            </a:r>
          </a:p>
          <a:p>
            <a:pPr algn="just">
              <a:lnSpc>
                <a:spcPts val="5503"/>
              </a:lnSpc>
            </a:pPr>
            <a:endParaRPr lang="en-US" sz="3987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860944" lvl="1" indent="-430472" algn="just">
              <a:lnSpc>
                <a:spcPts val="5503"/>
              </a:lnSpc>
              <a:buFont typeface="Arial"/>
              <a:buChar char="•"/>
            </a:pPr>
            <a:r>
              <a:rPr lang="en-US" sz="39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Factores Externos </a:t>
            </a:r>
          </a:p>
          <a:p>
            <a:pPr algn="just">
              <a:lnSpc>
                <a:spcPts val="5089"/>
              </a:lnSpc>
              <a:spcBef>
                <a:spcPct val="0"/>
              </a:spcBef>
            </a:pPr>
            <a:endParaRPr lang="en-US" sz="3987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57315" y="3984267"/>
            <a:ext cx="4270537" cy="4269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2533" lvl="1" indent="-441267" algn="l">
              <a:lnSpc>
                <a:spcPts val="5641"/>
              </a:lnSpc>
              <a:buFont typeface="Arial"/>
              <a:buChar char="•"/>
            </a:pPr>
            <a:r>
              <a:rPr lang="en-US" sz="40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Beneficios</a:t>
            </a:r>
          </a:p>
          <a:p>
            <a:pPr algn="l">
              <a:lnSpc>
                <a:spcPts val="5641"/>
              </a:lnSpc>
            </a:pPr>
            <a:endParaRPr lang="en-US" sz="4087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882533" lvl="1" indent="-441267" algn="l">
              <a:lnSpc>
                <a:spcPts val="5641"/>
              </a:lnSpc>
              <a:buFont typeface="Arial"/>
              <a:buChar char="•"/>
            </a:pPr>
            <a:r>
              <a:rPr lang="en-US" sz="40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Planificación</a:t>
            </a:r>
          </a:p>
          <a:p>
            <a:pPr algn="l">
              <a:lnSpc>
                <a:spcPts val="5641"/>
              </a:lnSpc>
            </a:pPr>
            <a:endParaRPr lang="en-US" sz="4087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882533" lvl="1" indent="-441267" algn="l">
              <a:lnSpc>
                <a:spcPts val="5641"/>
              </a:lnSpc>
              <a:buFont typeface="Arial"/>
              <a:buChar char="•"/>
            </a:pPr>
            <a:r>
              <a:rPr lang="en-US" sz="40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Resultados</a:t>
            </a:r>
          </a:p>
          <a:p>
            <a:pPr algn="l">
              <a:lnSpc>
                <a:spcPts val="5641"/>
              </a:lnSpc>
              <a:spcBef>
                <a:spcPct val="0"/>
              </a:spcBef>
            </a:pPr>
            <a:endParaRPr lang="en-US" sz="4087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9610059" y="3052325"/>
            <a:ext cx="6319133" cy="6319133"/>
          </a:xfrm>
          <a:custGeom>
            <a:avLst/>
            <a:gdLst/>
            <a:ahLst/>
            <a:cxnLst/>
            <a:rect l="l" t="t" r="r" b="b"/>
            <a:pathLst>
              <a:path w="6319133" h="6319133">
                <a:moveTo>
                  <a:pt x="0" y="0"/>
                </a:moveTo>
                <a:lnTo>
                  <a:pt x="6319133" y="0"/>
                </a:lnTo>
                <a:lnTo>
                  <a:pt x="6319133" y="6319133"/>
                </a:lnTo>
                <a:lnTo>
                  <a:pt x="0" y="63191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>
            <a:off x="15819148" y="204267"/>
            <a:ext cx="1644259" cy="1648865"/>
          </a:xfrm>
          <a:custGeom>
            <a:avLst/>
            <a:gdLst/>
            <a:ahLst/>
            <a:cxnLst/>
            <a:rect l="l" t="t" r="r" b="b"/>
            <a:pathLst>
              <a:path w="1644259" h="1648865">
                <a:moveTo>
                  <a:pt x="0" y="0"/>
                </a:moveTo>
                <a:lnTo>
                  <a:pt x="1644259" y="0"/>
                </a:lnTo>
                <a:lnTo>
                  <a:pt x="1644259" y="1648866"/>
                </a:lnTo>
                <a:lnTo>
                  <a:pt x="0" y="16488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082195" y="2322841"/>
            <a:ext cx="7765797" cy="7765797"/>
          </a:xfrm>
          <a:custGeom>
            <a:avLst/>
            <a:gdLst/>
            <a:ahLst/>
            <a:cxnLst/>
            <a:rect l="l" t="t" r="r" b="b"/>
            <a:pathLst>
              <a:path w="7765797" h="7765797">
                <a:moveTo>
                  <a:pt x="0" y="0"/>
                </a:moveTo>
                <a:lnTo>
                  <a:pt x="7765796" y="0"/>
                </a:lnTo>
                <a:lnTo>
                  <a:pt x="7765796" y="7765797"/>
                </a:lnTo>
                <a:lnTo>
                  <a:pt x="0" y="7765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464325" y="87834"/>
            <a:ext cx="4238194" cy="1041889"/>
          </a:xfrm>
          <a:custGeom>
            <a:avLst/>
            <a:gdLst/>
            <a:ahLst/>
            <a:cxnLst/>
            <a:rect l="l" t="t" r="r" b="b"/>
            <a:pathLst>
              <a:path w="4238194" h="1041889">
                <a:moveTo>
                  <a:pt x="0" y="0"/>
                </a:moveTo>
                <a:lnTo>
                  <a:pt x="4238193" y="0"/>
                </a:lnTo>
                <a:lnTo>
                  <a:pt x="4238193" y="1041889"/>
                </a:lnTo>
                <a:lnTo>
                  <a:pt x="0" y="10418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2583422" y="1244306"/>
            <a:ext cx="12932428" cy="792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92"/>
              </a:lnSpc>
              <a:spcBef>
                <a:spcPct val="0"/>
              </a:spcBef>
            </a:pPr>
            <a:r>
              <a:rPr lang="en-US" sz="5160" b="1">
                <a:solidFill>
                  <a:srgbClr val="0071C9"/>
                </a:solidFill>
                <a:latin typeface="Now Bold"/>
                <a:ea typeface="Now Bold"/>
                <a:cs typeface="Now Bold"/>
                <a:sym typeface="Now Bold"/>
              </a:rPr>
              <a:t>AJUSTES A PARTIR DEL MONITOREO</a:t>
            </a:r>
          </a:p>
        </p:txBody>
      </p:sp>
      <p:sp>
        <p:nvSpPr>
          <p:cNvPr id="5" name="Freeform 5"/>
          <p:cNvSpPr/>
          <p:nvPr/>
        </p:nvSpPr>
        <p:spPr>
          <a:xfrm>
            <a:off x="15638951" y="87834"/>
            <a:ext cx="1644259" cy="1648865"/>
          </a:xfrm>
          <a:custGeom>
            <a:avLst/>
            <a:gdLst/>
            <a:ahLst/>
            <a:cxnLst/>
            <a:rect l="l" t="t" r="r" b="b"/>
            <a:pathLst>
              <a:path w="1644259" h="1648865">
                <a:moveTo>
                  <a:pt x="0" y="0"/>
                </a:moveTo>
                <a:lnTo>
                  <a:pt x="1644260" y="0"/>
                </a:lnTo>
                <a:lnTo>
                  <a:pt x="1644260" y="1648865"/>
                </a:lnTo>
                <a:lnTo>
                  <a:pt x="0" y="16488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0047886" y="4613993"/>
            <a:ext cx="1142753" cy="1155357"/>
          </a:xfrm>
          <a:custGeom>
            <a:avLst/>
            <a:gdLst/>
            <a:ahLst/>
            <a:cxnLst/>
            <a:rect l="l" t="t" r="r" b="b"/>
            <a:pathLst>
              <a:path w="1142753" h="1155357">
                <a:moveTo>
                  <a:pt x="0" y="0"/>
                </a:moveTo>
                <a:lnTo>
                  <a:pt x="1142753" y="0"/>
                </a:lnTo>
                <a:lnTo>
                  <a:pt x="1142753" y="1155357"/>
                </a:lnTo>
                <a:lnTo>
                  <a:pt x="0" y="11553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517507" y="2738011"/>
            <a:ext cx="6935459" cy="6935459"/>
          </a:xfrm>
          <a:custGeom>
            <a:avLst/>
            <a:gdLst/>
            <a:ahLst/>
            <a:cxnLst/>
            <a:rect l="l" t="t" r="r" b="b"/>
            <a:pathLst>
              <a:path w="6935459" h="6935459">
                <a:moveTo>
                  <a:pt x="0" y="0"/>
                </a:moveTo>
                <a:lnTo>
                  <a:pt x="6935458" y="0"/>
                </a:lnTo>
                <a:lnTo>
                  <a:pt x="6935458" y="6935458"/>
                </a:lnTo>
                <a:lnTo>
                  <a:pt x="0" y="69354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2466578" y="5258016"/>
            <a:ext cx="5037317" cy="152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Comunicacion efectiva</a:t>
            </a:r>
          </a:p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Compromiso del Equipo</a:t>
            </a:r>
          </a:p>
          <a:p>
            <a:pPr algn="l">
              <a:lnSpc>
                <a:spcPts val="4060"/>
              </a:lnSpc>
            </a:pPr>
            <a:endParaRPr lang="en-US" sz="2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39685" y="4382395"/>
            <a:ext cx="340397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Facilitadores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80307" y="6898723"/>
            <a:ext cx="3580459" cy="553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7"/>
              </a:lnSpc>
              <a:spcBef>
                <a:spcPct val="0"/>
              </a:spcBef>
            </a:pPr>
            <a:r>
              <a:rPr lang="en-US" sz="32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Obstaculizadores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66578" y="7680853"/>
            <a:ext cx="5037317" cy="1012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Complejidad Técnica</a:t>
            </a:r>
          </a:p>
          <a:p>
            <a:pPr algn="l">
              <a:lnSpc>
                <a:spcPts val="4060"/>
              </a:lnSpc>
            </a:pPr>
            <a:endParaRPr lang="en-US" sz="2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713115" y="4351633"/>
            <a:ext cx="5037317" cy="152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Asignacion de Tareas</a:t>
            </a:r>
          </a:p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Ampliacion de plazos de entrega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29193" y="2778203"/>
            <a:ext cx="8071800" cy="14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1"/>
              </a:lnSpc>
              <a:spcBef>
                <a:spcPct val="0"/>
              </a:spcBef>
            </a:pPr>
            <a:r>
              <a:rPr lang="en-US" sz="4087" b="1">
                <a:solidFill>
                  <a:srgbClr val="0071C9"/>
                </a:solidFill>
                <a:latin typeface="DM Sans Bold"/>
                <a:ea typeface="DM Sans Bold"/>
                <a:cs typeface="DM Sans Bold"/>
                <a:sym typeface="DM Sans Bold"/>
              </a:rPr>
              <a:t>Actividades Ajustadas o Eliminadas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082195" y="6293231"/>
            <a:ext cx="7368900" cy="14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1"/>
              </a:lnSpc>
              <a:spcBef>
                <a:spcPct val="0"/>
              </a:spcBef>
            </a:pPr>
            <a:r>
              <a:rPr lang="en-US" sz="4087" b="1">
                <a:solidFill>
                  <a:srgbClr val="0071C9"/>
                </a:solidFill>
                <a:latin typeface="DM Sans Bold"/>
                <a:ea typeface="DM Sans Bold"/>
                <a:cs typeface="DM Sans Bold"/>
                <a:sym typeface="DM Sans Bold"/>
              </a:rPr>
              <a:t>Actividades que no has iniciado o rechazadas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13115" y="7865988"/>
            <a:ext cx="5037317" cy="152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Control y gestión de calidad</a:t>
            </a:r>
          </a:p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Sprint 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08990" y="3089840"/>
            <a:ext cx="5694905" cy="78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68"/>
              </a:lnSpc>
              <a:spcBef>
                <a:spcPct val="0"/>
              </a:spcBef>
            </a:pPr>
            <a:r>
              <a:rPr lang="en-US" sz="4687" b="1">
                <a:solidFill>
                  <a:srgbClr val="0071C9"/>
                </a:solidFill>
                <a:latin typeface="DM Sans Bold"/>
                <a:ea typeface="DM Sans Bold"/>
                <a:cs typeface="DM Sans Bold"/>
                <a:sym typeface="DM Sans Bold"/>
              </a:rPr>
              <a:t>Factores</a:t>
            </a:r>
            <a:r>
              <a:rPr lang="en-US" sz="46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382</Words>
  <Application>Microsoft Office PowerPoint</Application>
  <PresentationFormat>Personalizado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Open Sans</vt:lpstr>
      <vt:lpstr>DM Sans</vt:lpstr>
      <vt:lpstr>League Spartan</vt:lpstr>
      <vt:lpstr>Open Sauce</vt:lpstr>
      <vt:lpstr>Now Bold</vt:lpstr>
      <vt:lpstr>Open Sans Bold</vt:lpstr>
      <vt:lpstr>Arial</vt:lpstr>
      <vt:lpstr>DM Sans Bold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propuesta de proyecto corporativo moderno azul</dc:title>
  <cp:lastModifiedBy>PAMELA ROSA ALDANA ROJAS</cp:lastModifiedBy>
  <cp:revision>2</cp:revision>
  <dcterms:created xsi:type="dcterms:W3CDTF">2006-08-16T00:00:00Z</dcterms:created>
  <dcterms:modified xsi:type="dcterms:W3CDTF">2024-10-18T23:00:20Z</dcterms:modified>
  <dc:identifier>DAGQmUboyE4</dc:identifier>
</cp:coreProperties>
</file>