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4E19A87-22DC-4905-92CC-230F6DD3D620}">
  <a:tblStyle styleId="{04E19A87-22DC-4905-92CC-230F6DD3D6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bf7fe5833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bf7fe5833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bf7fe583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bf7fe583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bf7fe583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bf7fe583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bf7fe583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bf7fe583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bf7fe5833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bf7fe5833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bf7fe583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bf7fe583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bf7fe5833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bf7fe5833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bf7fe583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bf7fe583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bf7fe5833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bf7fe5833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c026b7fc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c026b7fc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1.jpg"/><Relationship Id="rId5" Type="http://schemas.openxmlformats.org/officeDocument/2006/relationships/image" Target="../media/image9.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roulettesites.org/rules/od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7.jpg"/><Relationship Id="rId6" Type="http://schemas.openxmlformats.org/officeDocument/2006/relationships/image" Target="../media/image4.png"/><Relationship Id="rId7"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6.png"/><Relationship Id="rId7"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a:effectLst>
            <a:outerShdw blurRad="57150" rotWithShape="0" algn="bl" dir="5400000" dist="19050">
              <a:srgbClr val="000000">
                <a:alpha val="50000"/>
              </a:srgbClr>
            </a:outerShdw>
          </a:effectLst>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Can You Win at</a:t>
            </a:r>
            <a:endParaRPr/>
          </a:p>
          <a:p>
            <a:pPr indent="0" lvl="0" marL="0" rtl="0" algn="ctr">
              <a:spcBef>
                <a:spcPts val="0"/>
              </a:spcBef>
              <a:spcAft>
                <a:spcPts val="0"/>
              </a:spcAft>
              <a:buNone/>
            </a:pPr>
            <a:r>
              <a:rPr lang="en"/>
              <a:t> Gambling?</a:t>
            </a:r>
            <a:endParaRPr/>
          </a:p>
        </p:txBody>
      </p:sp>
      <p:sp>
        <p:nvSpPr>
          <p:cNvPr id="56" name="Google Shape;56;p13"/>
          <p:cNvSpPr txBox="1"/>
          <p:nvPr>
            <p:ph idx="1" type="subTitle"/>
          </p:nvPr>
        </p:nvSpPr>
        <p:spPr>
          <a:xfrm>
            <a:off x="311700" y="2797175"/>
            <a:ext cx="8520600" cy="21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Roulette</a:t>
            </a:r>
            <a:endParaRPr/>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 name="Google Shape;58;p13"/>
          <p:cNvSpPr txBox="1"/>
          <p:nvPr/>
        </p:nvSpPr>
        <p:spPr>
          <a:xfrm>
            <a:off x="1016700" y="3646525"/>
            <a:ext cx="6791700" cy="10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rPr>
              <a:t>F74065050 		邱凱琳		資訊110</a:t>
            </a:r>
            <a:endParaRPr>
              <a:solidFill>
                <a:srgbClr val="F3F3F3"/>
              </a:solidFill>
            </a:endParaRPr>
          </a:p>
          <a:p>
            <a:pPr indent="0" lvl="0" marL="0" rtl="0" algn="ctr">
              <a:spcBef>
                <a:spcPts val="0"/>
              </a:spcBef>
              <a:spcAft>
                <a:spcPts val="0"/>
              </a:spcAft>
              <a:buNone/>
            </a:pPr>
            <a:r>
              <a:rPr lang="en">
                <a:solidFill>
                  <a:srgbClr val="F3F3F3"/>
                </a:solidFill>
              </a:rPr>
              <a:t>F74066080			游淳如		資訊110</a:t>
            </a:r>
            <a:endParaRPr>
              <a:solidFill>
                <a:srgbClr val="F3F3F3"/>
              </a:solidFill>
            </a:endParaRPr>
          </a:p>
          <a:p>
            <a:pPr indent="0" lvl="0" marL="0" rtl="0" algn="ctr">
              <a:spcBef>
                <a:spcPts val="0"/>
              </a:spcBef>
              <a:spcAft>
                <a:spcPts val="0"/>
              </a:spcAft>
              <a:buNone/>
            </a:pPr>
            <a:r>
              <a:rPr lang="en">
                <a:solidFill>
                  <a:srgbClr val="F3F3F3"/>
                </a:solidFill>
              </a:rPr>
              <a:t>F74062078 		丁筠馨 		資訊110</a:t>
            </a:r>
            <a:endParaRPr>
              <a:solidFill>
                <a:srgbClr val="F3F3F3"/>
              </a:solidFill>
            </a:endParaRPr>
          </a:p>
          <a:p>
            <a:pPr indent="0" lvl="0" marL="0" rtl="0" algn="ctr">
              <a:spcBef>
                <a:spcPts val="0"/>
              </a:spcBef>
              <a:spcAft>
                <a:spcPts val="0"/>
              </a:spcAft>
              <a:buNone/>
            </a:pPr>
            <a:r>
              <a:rPr lang="en">
                <a:solidFill>
                  <a:srgbClr val="F3F3F3"/>
                </a:solidFill>
              </a:rPr>
              <a:t>F64054049 		黃姿涵		資訊110</a:t>
            </a:r>
            <a:endParaRPr>
              <a:solidFill>
                <a:srgbClr val="F3F3F3"/>
              </a:solidFill>
            </a:endParaRPr>
          </a:p>
          <a:p>
            <a:pPr indent="0" lvl="0" marL="0" rtl="0" algn="ctr">
              <a:spcBef>
                <a:spcPts val="0"/>
              </a:spcBef>
              <a:spcAft>
                <a:spcPts val="0"/>
              </a:spcAft>
              <a:buNone/>
            </a:pPr>
            <a:r>
              <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391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Result</a:t>
            </a:r>
            <a:endParaRPr/>
          </a:p>
          <a:p>
            <a:pPr indent="0" lvl="0" marL="0" rtl="0" algn="l">
              <a:spcBef>
                <a:spcPts val="0"/>
              </a:spcBef>
              <a:spcAft>
                <a:spcPts val="0"/>
              </a:spcAft>
              <a:buNone/>
            </a:pPr>
            <a:r>
              <a:t/>
            </a:r>
            <a:endParaRPr/>
          </a:p>
        </p:txBody>
      </p:sp>
      <p:sp>
        <p:nvSpPr>
          <p:cNvPr id="135" name="Google Shape;13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6" name="Google Shape;136;p22"/>
          <p:cNvGraphicFramePr/>
          <p:nvPr/>
        </p:nvGraphicFramePr>
        <p:xfrm>
          <a:off x="675788" y="1152475"/>
          <a:ext cx="3000000" cy="3000000"/>
        </p:xfrm>
        <a:graphic>
          <a:graphicData uri="http://schemas.openxmlformats.org/drawingml/2006/table">
            <a:tbl>
              <a:tblPr>
                <a:noFill/>
                <a:tableStyleId>{04E19A87-22DC-4905-92CC-230F6DD3D620}</a:tableStyleId>
              </a:tblPr>
              <a:tblGrid>
                <a:gridCol w="2597475"/>
                <a:gridCol w="2597475"/>
                <a:gridCol w="2597475"/>
              </a:tblGrid>
              <a:tr h="436625">
                <a:tc>
                  <a:txBody>
                    <a:bodyPr/>
                    <a:lstStyle/>
                    <a:p>
                      <a:pPr indent="0" lvl="0" marL="0" rtl="0" algn="ctr">
                        <a:spcBef>
                          <a:spcPts val="0"/>
                        </a:spcBef>
                        <a:spcAft>
                          <a:spcPts val="0"/>
                        </a:spcAft>
                        <a:buNone/>
                      </a:pPr>
                      <a:r>
                        <a:rPr lang="en">
                          <a:solidFill>
                            <a:srgbClr val="F3F3F3"/>
                          </a:solidFill>
                        </a:rPr>
                        <a:t>Roulette Bet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Expected Value-上限20塊</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Expected Value-上限30塊 </a:t>
                      </a:r>
                      <a:endParaRPr/>
                    </a:p>
                  </a:txBody>
                  <a:tcPr marT="91425" marB="91425" marR="91425" marL="91425"/>
                </a:tc>
              </a:tr>
              <a:tr h="902975">
                <a:tc>
                  <a:txBody>
                    <a:bodyPr/>
                    <a:lstStyle/>
                    <a:p>
                      <a:pPr indent="0" lvl="0" marL="0" rtl="0" algn="l">
                        <a:spcBef>
                          <a:spcPts val="0"/>
                        </a:spcBef>
                        <a:spcAft>
                          <a:spcPts val="0"/>
                        </a:spcAft>
                        <a:buNone/>
                      </a:pPr>
                      <a:r>
                        <a:rPr lang="en">
                          <a:solidFill>
                            <a:srgbClr val="F3F3F3"/>
                          </a:solidFill>
                        </a:rPr>
                        <a:t>Even/Odd</a:t>
                      </a:r>
                      <a:endParaRPr>
                        <a:solidFill>
                          <a:srgbClr val="F3F3F3"/>
                        </a:solidFill>
                      </a:endParaRPr>
                    </a:p>
                    <a:p>
                      <a:pPr indent="0" lvl="0" marL="0" rtl="0" algn="l">
                        <a:spcBef>
                          <a:spcPts val="0"/>
                        </a:spcBef>
                        <a:spcAft>
                          <a:spcPts val="0"/>
                        </a:spcAft>
                        <a:buNone/>
                      </a:pPr>
                      <a:r>
                        <a:rPr lang="en">
                          <a:solidFill>
                            <a:srgbClr val="F3F3F3"/>
                          </a:solidFill>
                        </a:rPr>
                        <a:t>Red/Black</a:t>
                      </a:r>
                      <a:endParaRPr>
                        <a:solidFill>
                          <a:srgbClr val="F3F3F3"/>
                        </a:solidFill>
                      </a:endParaRPr>
                    </a:p>
                    <a:p>
                      <a:pPr indent="0" lvl="0" marL="0" rtl="0" algn="l">
                        <a:spcBef>
                          <a:spcPts val="0"/>
                        </a:spcBef>
                        <a:spcAft>
                          <a:spcPts val="0"/>
                        </a:spcAft>
                        <a:buNone/>
                      </a:pPr>
                      <a:r>
                        <a:rPr lang="en">
                          <a:solidFill>
                            <a:srgbClr val="F3F3F3"/>
                          </a:solidFill>
                        </a:rPr>
                        <a:t>Low/High</a:t>
                      </a:r>
                      <a:endParaRPr>
                        <a:solidFill>
                          <a:srgbClr val="F3F3F3"/>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8.374713949056163</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FFFFFF"/>
                          </a:solidFill>
                        </a:rPr>
                        <a:t>8.201945676458728</a:t>
                      </a:r>
                      <a:endParaRPr>
                        <a:solidFill>
                          <a:srgbClr val="FFFFFF"/>
                        </a:solidFill>
                      </a:endParaRPr>
                    </a:p>
                  </a:txBody>
                  <a:tcPr marT="91425" marB="91425" marR="91425" marL="91425"/>
                </a:tc>
              </a:tr>
              <a:tr h="436625">
                <a:tc>
                  <a:txBody>
                    <a:bodyPr/>
                    <a:lstStyle/>
                    <a:p>
                      <a:pPr indent="0" lvl="0" marL="0" rtl="0" algn="l">
                        <a:spcBef>
                          <a:spcPts val="0"/>
                        </a:spcBef>
                        <a:spcAft>
                          <a:spcPts val="0"/>
                        </a:spcAft>
                        <a:buNone/>
                      </a:pPr>
                      <a:r>
                        <a:rPr lang="en">
                          <a:solidFill>
                            <a:srgbClr val="FFFFFF"/>
                          </a:solidFill>
                        </a:rPr>
                        <a:t>Even&amp;Red / Odd&amp;Black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8.043314862253071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8.006714767767914</a:t>
                      </a:r>
                      <a:endParaRPr>
                        <a:solidFill>
                          <a:srgbClr val="FFFFFF"/>
                        </a:solidFill>
                      </a:endParaRPr>
                    </a:p>
                  </a:txBody>
                  <a:tcPr marT="91425" marB="91425" marR="91425" marL="91425"/>
                </a:tc>
              </a:tr>
              <a:tr h="436625">
                <a:tc>
                  <a:txBody>
                    <a:bodyPr/>
                    <a:lstStyle/>
                    <a:p>
                      <a:pPr indent="0" lvl="0" marL="0" rtl="0" algn="l">
                        <a:spcBef>
                          <a:spcPts val="0"/>
                        </a:spcBef>
                        <a:spcAft>
                          <a:spcPts val="0"/>
                        </a:spcAft>
                        <a:buNone/>
                      </a:pPr>
                      <a:r>
                        <a:rPr lang="en">
                          <a:solidFill>
                            <a:srgbClr val="F3F3F3"/>
                          </a:solidFill>
                        </a:rPr>
                        <a:t>Odd&amp;Red / Even&amp;Black</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8.108338823285955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8.047390997183085</a:t>
                      </a:r>
                      <a:endParaRPr>
                        <a:solidFill>
                          <a:srgbClr val="FFFFFF"/>
                        </a:solidFill>
                      </a:endParaRPr>
                    </a:p>
                  </a:txBody>
                  <a:tcPr marT="91425" marB="91425" marR="91425" marL="91425"/>
                </a:tc>
              </a:tr>
              <a:tr h="669800">
                <a:tc>
                  <a:txBody>
                    <a:bodyPr/>
                    <a:lstStyle/>
                    <a:p>
                      <a:pPr indent="0" lvl="0" marL="0" rtl="0" algn="l">
                        <a:spcBef>
                          <a:spcPts val="0"/>
                        </a:spcBef>
                        <a:spcAft>
                          <a:spcPts val="0"/>
                        </a:spcAft>
                        <a:buNone/>
                      </a:pPr>
                      <a:r>
                        <a:rPr lang="en">
                          <a:solidFill>
                            <a:srgbClr val="F3F3F3"/>
                          </a:solidFill>
                        </a:rPr>
                        <a:t>Even/Odd &amp; Low/High</a:t>
                      </a:r>
                      <a:endParaRPr>
                        <a:solidFill>
                          <a:srgbClr val="F3F3F3"/>
                        </a:solidFill>
                      </a:endParaRPr>
                    </a:p>
                    <a:p>
                      <a:pPr indent="0" lvl="0" marL="0" rtl="0" algn="l">
                        <a:spcBef>
                          <a:spcPts val="0"/>
                        </a:spcBef>
                        <a:spcAft>
                          <a:spcPts val="0"/>
                        </a:spcAft>
                        <a:buNone/>
                      </a:pPr>
                      <a:r>
                        <a:rPr lang="en">
                          <a:solidFill>
                            <a:srgbClr val="F3F3F3"/>
                          </a:solidFill>
                        </a:rPr>
                        <a:t>Red/Black &amp; Low/High</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7.90899672654373</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7.018601283400339</a:t>
                      </a:r>
                      <a:endParaRPr>
                        <a:solidFill>
                          <a:srgbClr val="FFFFFF"/>
                        </a:solidFill>
                      </a:endParaRPr>
                    </a:p>
                  </a:txBody>
                  <a:tcPr marT="91425" marB="91425" marR="91425" marL="91425"/>
                </a:tc>
              </a:tr>
              <a:tr h="436625">
                <a:tc>
                  <a:txBody>
                    <a:bodyPr/>
                    <a:lstStyle/>
                    <a:p>
                      <a:pPr indent="0" lvl="0" marL="0" rtl="0" algn="l">
                        <a:spcBef>
                          <a:spcPts val="0"/>
                        </a:spcBef>
                        <a:spcAft>
                          <a:spcPts val="0"/>
                        </a:spcAft>
                        <a:buNone/>
                      </a:pPr>
                      <a:r>
                        <a:rPr lang="en">
                          <a:solidFill>
                            <a:srgbClr val="F3F3F3"/>
                          </a:solidFill>
                        </a:rPr>
                        <a:t>Column / Dozen</a:t>
                      </a:r>
                      <a:endParaRPr>
                        <a:solidFill>
                          <a:srgbClr val="F3F3F3"/>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8.79763243368719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8.464260496761755</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Betting on only one type earned us a higher payout compared to betting on two types at the same time(a good example of the near miss effect).</a:t>
            </a:r>
            <a:endParaRPr/>
          </a:p>
          <a:p>
            <a:pPr indent="-342900" lvl="0" marL="457200" rtl="0" algn="l">
              <a:spcBef>
                <a:spcPts val="0"/>
              </a:spcBef>
              <a:spcAft>
                <a:spcPts val="0"/>
              </a:spcAft>
              <a:buSzPts val="1800"/>
              <a:buAutoNum type="arabicPeriod"/>
            </a:pPr>
            <a:r>
              <a:rPr lang="en"/>
              <a:t>Stopping once reaching $20 would be more beneficial.</a:t>
            </a:r>
            <a:endParaRPr/>
          </a:p>
          <a:p>
            <a:pPr indent="0" lvl="0" marL="0" rtl="0" algn="l">
              <a:spcBef>
                <a:spcPts val="1600"/>
              </a:spcBef>
              <a:spcAft>
                <a:spcPts val="0"/>
              </a:spcAft>
              <a:buNone/>
            </a:pPr>
            <a:r>
              <a:rPr lang="en"/>
              <a:t>In conclusion, the more rounds you bet and gamble the higher your chance of accumulating loss and end up losing money.</a:t>
            </a:r>
            <a:endParaRPr/>
          </a:p>
          <a:p>
            <a:pPr indent="0" lvl="0" marL="0" rtl="0" algn="l">
              <a:spcBef>
                <a:spcPts val="1600"/>
              </a:spcBef>
              <a:spcAft>
                <a:spcPts val="1600"/>
              </a:spcAft>
              <a:buNone/>
            </a:pPr>
            <a:r>
              <a:rPr b="1" lang="en" sz="2400"/>
              <a:t>Best to just not gamble, Save your money instead and have a Happy New Year  </a:t>
            </a:r>
            <a:r>
              <a:rPr lang="en"/>
              <a:t> ｡◕‿◕｡</a:t>
            </a:r>
            <a:endParaRPr b="1" sz="2400"/>
          </a:p>
        </p:txBody>
      </p:sp>
      <p:sp>
        <p:nvSpPr>
          <p:cNvPr id="143" name="Google Shape;14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and Motivation</a:t>
            </a:r>
            <a:endParaRPr/>
          </a:p>
        </p:txBody>
      </p:sp>
      <p:sp>
        <p:nvSpPr>
          <p:cNvPr id="64" name="Google Shape;64;p14"/>
          <p:cNvSpPr txBox="1"/>
          <p:nvPr>
            <p:ph idx="1" type="body"/>
          </p:nvPr>
        </p:nvSpPr>
        <p:spPr>
          <a:xfrm>
            <a:off x="311700" y="1132271"/>
            <a:ext cx="8520600" cy="34164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sz="1600">
                <a:solidFill>
                  <a:srgbClr val="CCCCCC"/>
                </a:solidFill>
              </a:rPr>
              <a:t>As the Chinese New Year approaches, friends and family get together and spend quality time together. Along with chinese new years comes the thing many people look forward to, Red Envelopes(紅包).</a:t>
            </a:r>
            <a:endParaRPr sz="1600">
              <a:solidFill>
                <a:srgbClr val="CCCCCC"/>
              </a:solidFill>
            </a:endParaRPr>
          </a:p>
          <a:p>
            <a:pPr indent="0" lvl="0" marL="0" marR="38100" rtl="0" algn="l">
              <a:lnSpc>
                <a:spcPct val="100000"/>
              </a:lnSpc>
              <a:spcBef>
                <a:spcPts val="0"/>
              </a:spcBef>
              <a:spcAft>
                <a:spcPts val="0"/>
              </a:spcAft>
              <a:buNone/>
            </a:pPr>
            <a:r>
              <a:t/>
            </a:r>
            <a:endParaRPr sz="1600">
              <a:solidFill>
                <a:srgbClr val="CCCCCC"/>
              </a:solidFill>
            </a:endParaRPr>
          </a:p>
          <a:p>
            <a:pPr indent="0" lvl="0" marL="0" marR="38100" rtl="0" algn="l">
              <a:lnSpc>
                <a:spcPct val="128571"/>
              </a:lnSpc>
              <a:spcBef>
                <a:spcPts val="0"/>
              </a:spcBef>
              <a:spcAft>
                <a:spcPts val="0"/>
              </a:spcAft>
              <a:buNone/>
            </a:pPr>
            <a:r>
              <a:rPr lang="en" sz="1600">
                <a:solidFill>
                  <a:srgbClr val="CCCCCC"/>
                </a:solidFill>
              </a:rPr>
              <a:t>The near-miss effect is one of the main incentives for gambling, causing individuals to mistakenly believe that the result of losing money is bring them closer to winning rather than losing money.</a:t>
            </a:r>
            <a:endParaRPr sz="1600">
              <a:solidFill>
                <a:srgbClr val="CCCCCC"/>
              </a:solidFill>
            </a:endParaRPr>
          </a:p>
          <a:p>
            <a:pPr indent="0" lvl="0" marL="0" marR="38100" rtl="0" algn="l">
              <a:lnSpc>
                <a:spcPct val="128571"/>
              </a:lnSpc>
              <a:spcBef>
                <a:spcPts val="0"/>
              </a:spcBef>
              <a:spcAft>
                <a:spcPts val="0"/>
              </a:spcAft>
              <a:buNone/>
            </a:pPr>
            <a:r>
              <a:rPr lang="en" sz="1600">
                <a:solidFill>
                  <a:srgbClr val="CCCCCC"/>
                </a:solidFill>
              </a:rPr>
              <a:t>Over time, this seemingly similar outcome of winning money will fuel further misunderstandings that they do not often lose money, but is actually winning money, therefore increasing their motivation to continue gambling.</a:t>
            </a:r>
            <a:endParaRPr sz="1600">
              <a:solidFill>
                <a:srgbClr val="CCCCCC"/>
              </a:solidFill>
            </a:endParaRPr>
          </a:p>
          <a:p>
            <a:pPr indent="0" lvl="0" marL="0" rtl="0" algn="l">
              <a:spcBef>
                <a:spcPts val="0"/>
              </a:spcBef>
              <a:spcAft>
                <a:spcPts val="0"/>
              </a:spcAft>
              <a:buNone/>
            </a:pPr>
            <a:r>
              <a:rPr lang="en"/>
              <a:t>We wanted to know the largest amount we can earn in a few bets, then we can celebrate the new year with fatter wallets.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Problem Definition </a:t>
            </a:r>
            <a:endParaRPr/>
          </a:p>
          <a:p>
            <a:pPr indent="0" lvl="0" marL="0" rtl="0" algn="l">
              <a:spcBef>
                <a:spcPts val="0"/>
              </a:spcBef>
              <a:spcAft>
                <a:spcPts val="0"/>
              </a:spcAft>
              <a:buNone/>
            </a:pPr>
            <a:r>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CCCCCC"/>
                </a:solidFill>
              </a:rPr>
              <a:t>We wanted to find out whether risking your money in a few rounds of roulette would be worth the payout, or would you actually just end up losing.</a:t>
            </a:r>
            <a:endParaRPr b="1">
              <a:solidFill>
                <a:srgbClr val="CCCCCC"/>
              </a:solidFill>
            </a:endParaRPr>
          </a:p>
          <a:p>
            <a:pPr indent="0" lvl="0" marL="0" rtl="0" algn="l">
              <a:spcBef>
                <a:spcPts val="1600"/>
              </a:spcBef>
              <a:spcAft>
                <a:spcPts val="1600"/>
              </a:spcAft>
              <a:buNone/>
            </a:pPr>
            <a:r>
              <a:rPr lang="en">
                <a:solidFill>
                  <a:srgbClr val="CCCCCC"/>
                </a:solidFill>
              </a:rPr>
              <a:t>In our project we chose to calculate and compare which </a:t>
            </a:r>
            <a:r>
              <a:rPr lang="en">
                <a:solidFill>
                  <a:srgbClr val="CCCCCC"/>
                </a:solidFill>
              </a:rPr>
              <a:t>tactic is </a:t>
            </a:r>
            <a:r>
              <a:rPr lang="en">
                <a:solidFill>
                  <a:srgbClr val="CCCCCC"/>
                </a:solidFill>
              </a:rPr>
              <a:t>the most optimal choice to win money from (or which you would lose the least from). </a:t>
            </a:r>
            <a:endParaRPr>
              <a:solidFill>
                <a:srgbClr val="CCCCCC"/>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a:solidFill>
                  <a:srgbClr val="CCCCCC"/>
                </a:solidFill>
              </a:rPr>
              <a:t>We used the</a:t>
            </a:r>
            <a:r>
              <a:rPr lang="en">
                <a:solidFill>
                  <a:srgbClr val="D9D9D9"/>
                </a:solidFill>
              </a:rPr>
              <a:t> </a:t>
            </a:r>
            <a:r>
              <a:rPr b="1" lang="en">
                <a:solidFill>
                  <a:srgbClr val="FFFFFF"/>
                </a:solidFill>
              </a:rPr>
              <a:t>markov chain method</a:t>
            </a:r>
            <a:r>
              <a:rPr lang="en">
                <a:solidFill>
                  <a:srgbClr val="FF0000"/>
                </a:solidFill>
              </a:rPr>
              <a:t> </a:t>
            </a:r>
            <a:r>
              <a:rPr lang="en">
                <a:solidFill>
                  <a:srgbClr val="CCCCCC"/>
                </a:solidFill>
              </a:rPr>
              <a:t>to calculate our problem. We assume that the </a:t>
            </a:r>
            <a:r>
              <a:rPr lang="en">
                <a:solidFill>
                  <a:srgbClr val="CCCCCC"/>
                </a:solidFill>
              </a:rPr>
              <a:t>probability</a:t>
            </a:r>
            <a:r>
              <a:rPr lang="en">
                <a:solidFill>
                  <a:srgbClr val="CCCCCC"/>
                </a:solidFill>
              </a:rPr>
              <a:t> of each round in a game do not affect each other and that we would stop once we reach our desired goal or when we have no more money left.</a:t>
            </a:r>
            <a:endParaRPr>
              <a:solidFill>
                <a:srgbClr val="CCCCCC"/>
              </a:solidFill>
            </a:endParaRPr>
          </a:p>
          <a:p>
            <a:pPr indent="0" lvl="0" marL="0" rtl="0" algn="l">
              <a:lnSpc>
                <a:spcPct val="100000"/>
              </a:lnSpc>
              <a:spcBef>
                <a:spcPts val="0"/>
              </a:spcBef>
              <a:spcAft>
                <a:spcPts val="0"/>
              </a:spcAft>
              <a:buNone/>
            </a:pPr>
            <a:r>
              <a:t/>
            </a:r>
            <a:endParaRPr>
              <a:solidFill>
                <a:srgbClr val="CCCCCC"/>
              </a:solidFill>
            </a:endParaRPr>
          </a:p>
          <a:p>
            <a:pPr indent="0" lvl="0" marL="0" rtl="0" algn="l">
              <a:spcBef>
                <a:spcPts val="0"/>
              </a:spcBef>
              <a:spcAft>
                <a:spcPts val="1600"/>
              </a:spcAft>
              <a:buNone/>
            </a:pPr>
            <a:r>
              <a:rPr lang="en">
                <a:solidFill>
                  <a:srgbClr val="CCCCCC"/>
                </a:solidFill>
              </a:rPr>
              <a:t>We did this by organizing our transition matrix with the possibility of each state(the amount of money we have at the end of each round). As well as calculating the expected value of each tactic.</a:t>
            </a:r>
            <a:endParaRPr>
              <a:solidFill>
                <a:srgbClr val="CCCCCC"/>
              </a:solidFill>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7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or every tactic, we start off with $10, we decide to play 20 rounds, for every round we bet $2. We decide to stop playing after 20 rounds or when we reach $0 where we cannot bid anymore or $20/$30. </a:t>
            </a:r>
            <a:endParaRPr/>
          </a:p>
          <a:p>
            <a:pPr indent="0" lvl="0" marL="0" rtl="0" algn="l">
              <a:spcBef>
                <a:spcPts val="1600"/>
              </a:spcBef>
              <a:spcAft>
                <a:spcPts val="1600"/>
              </a:spcAft>
              <a:buNone/>
            </a:pPr>
            <a:r>
              <a:t/>
            </a:r>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7"/>
          <p:cNvPicPr preferRelativeResize="0"/>
          <p:nvPr/>
        </p:nvPicPr>
        <p:blipFill>
          <a:blip r:embed="rId3">
            <a:alphaModFix/>
          </a:blip>
          <a:stretch>
            <a:fillRect/>
          </a:stretch>
        </p:blipFill>
        <p:spPr>
          <a:xfrm>
            <a:off x="217275" y="4222750"/>
            <a:ext cx="8709449" cy="603776"/>
          </a:xfrm>
          <a:prstGeom prst="rect">
            <a:avLst/>
          </a:prstGeom>
          <a:noFill/>
          <a:ln>
            <a:noFill/>
          </a:ln>
        </p:spPr>
      </p:pic>
      <p:pic>
        <p:nvPicPr>
          <p:cNvPr id="88" name="Google Shape;88;p17"/>
          <p:cNvPicPr preferRelativeResize="0"/>
          <p:nvPr/>
        </p:nvPicPr>
        <p:blipFill rotWithShape="1">
          <a:blip r:embed="rId4">
            <a:alphaModFix/>
          </a:blip>
          <a:srcRect b="14107" l="3693" r="2082" t="21855"/>
          <a:stretch/>
        </p:blipFill>
        <p:spPr>
          <a:xfrm>
            <a:off x="217274" y="2385549"/>
            <a:ext cx="4505699" cy="1583924"/>
          </a:xfrm>
          <a:prstGeom prst="rect">
            <a:avLst/>
          </a:prstGeom>
          <a:noFill/>
          <a:ln>
            <a:noFill/>
          </a:ln>
        </p:spPr>
      </p:pic>
      <p:pic>
        <p:nvPicPr>
          <p:cNvPr id="89" name="Google Shape;89;p17"/>
          <p:cNvPicPr preferRelativeResize="0"/>
          <p:nvPr/>
        </p:nvPicPr>
        <p:blipFill>
          <a:blip r:embed="rId5">
            <a:alphaModFix/>
          </a:blip>
          <a:stretch>
            <a:fillRect/>
          </a:stretch>
        </p:blipFill>
        <p:spPr>
          <a:xfrm>
            <a:off x="5254875" y="3200275"/>
            <a:ext cx="3444075" cy="769200"/>
          </a:xfrm>
          <a:prstGeom prst="rect">
            <a:avLst/>
          </a:prstGeom>
          <a:noFill/>
          <a:ln>
            <a:noFill/>
          </a:ln>
        </p:spPr>
      </p:pic>
      <p:pic>
        <p:nvPicPr>
          <p:cNvPr id="90" name="Google Shape;90;p17"/>
          <p:cNvPicPr preferRelativeResize="0"/>
          <p:nvPr/>
        </p:nvPicPr>
        <p:blipFill>
          <a:blip r:embed="rId6">
            <a:alphaModFix/>
          </a:blip>
          <a:stretch>
            <a:fillRect/>
          </a:stretch>
        </p:blipFill>
        <p:spPr>
          <a:xfrm>
            <a:off x="5254875" y="2385550"/>
            <a:ext cx="3444075" cy="72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090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Roulette</a:t>
            </a:r>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8"/>
          <p:cNvPicPr preferRelativeResize="0"/>
          <p:nvPr/>
        </p:nvPicPr>
        <p:blipFill>
          <a:blip r:embed="rId3">
            <a:alphaModFix/>
          </a:blip>
          <a:stretch>
            <a:fillRect/>
          </a:stretch>
        </p:blipFill>
        <p:spPr>
          <a:xfrm>
            <a:off x="385625" y="270800"/>
            <a:ext cx="8372749" cy="378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32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03" name="Google Shape;103;p19"/>
          <p:cNvSpPr txBox="1"/>
          <p:nvPr>
            <p:ph idx="1" type="body"/>
          </p:nvPr>
        </p:nvSpPr>
        <p:spPr>
          <a:xfrm>
            <a:off x="311700" y="1458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457200" lvl="0" marL="4572000" rtl="0" algn="l">
              <a:spcBef>
                <a:spcPts val="1600"/>
              </a:spcBef>
              <a:spcAft>
                <a:spcPts val="1600"/>
              </a:spcAft>
              <a:buNone/>
            </a:pPr>
            <a:r>
              <a:rPr lang="en" sz="1100" u="sng">
                <a:solidFill>
                  <a:schemeClr val="hlink"/>
                </a:solidFill>
                <a:hlinkClick r:id="rId3"/>
              </a:rPr>
              <a:t>https://www.roulettesites.org/rules/odds/</a:t>
            </a:r>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5" name="Google Shape;105;p19"/>
          <p:cNvGraphicFramePr/>
          <p:nvPr/>
        </p:nvGraphicFramePr>
        <p:xfrm>
          <a:off x="1342050" y="1017725"/>
          <a:ext cx="3000000" cy="3000000"/>
        </p:xfrm>
        <a:graphic>
          <a:graphicData uri="http://schemas.openxmlformats.org/drawingml/2006/table">
            <a:tbl>
              <a:tblPr>
                <a:noFill/>
                <a:tableStyleId>{04E19A87-22DC-4905-92CC-230F6DD3D620}</a:tableStyleId>
              </a:tblPr>
              <a:tblGrid>
                <a:gridCol w="2188300"/>
                <a:gridCol w="2135800"/>
                <a:gridCol w="2135800"/>
              </a:tblGrid>
              <a:tr h="381000">
                <a:tc>
                  <a:txBody>
                    <a:bodyPr/>
                    <a:lstStyle/>
                    <a:p>
                      <a:pPr indent="0" lvl="0" marL="0" rtl="0" algn="ctr">
                        <a:spcBef>
                          <a:spcPts val="0"/>
                        </a:spcBef>
                        <a:spcAft>
                          <a:spcPts val="0"/>
                        </a:spcAft>
                        <a:buNone/>
                      </a:pPr>
                      <a:r>
                        <a:rPr lang="en">
                          <a:solidFill>
                            <a:srgbClr val="F3F3F3"/>
                          </a:solidFill>
                        </a:rPr>
                        <a:t>Roulette Bet</a:t>
                      </a:r>
                      <a:endParaRPr>
                        <a:solidFill>
                          <a:srgbClr val="F3F3F3"/>
                        </a:solidFill>
                      </a:endParaRPr>
                    </a:p>
                  </a:txBody>
                  <a:tcPr marT="91425" marB="91425" marR="91425" marL="91425">
                    <a:solidFill>
                      <a:srgbClr val="666666"/>
                    </a:solidFill>
                  </a:tcPr>
                </a:tc>
                <a:tc>
                  <a:txBody>
                    <a:bodyPr/>
                    <a:lstStyle/>
                    <a:p>
                      <a:pPr indent="0" lvl="0" marL="0" rtl="0" algn="ctr">
                        <a:spcBef>
                          <a:spcPts val="0"/>
                        </a:spcBef>
                        <a:spcAft>
                          <a:spcPts val="0"/>
                        </a:spcAft>
                        <a:buNone/>
                      </a:pPr>
                      <a:r>
                        <a:rPr lang="en">
                          <a:solidFill>
                            <a:srgbClr val="F3F3F3"/>
                          </a:solidFill>
                        </a:rPr>
                        <a:t>Payout</a:t>
                      </a:r>
                      <a:endParaRPr>
                        <a:solidFill>
                          <a:srgbClr val="F3F3F3"/>
                        </a:solidFill>
                      </a:endParaRPr>
                    </a:p>
                  </a:txBody>
                  <a:tcPr marT="91425" marB="91425" marR="91425" marL="91425">
                    <a:solidFill>
                      <a:srgbClr val="666666"/>
                    </a:solidFill>
                  </a:tcPr>
                </a:tc>
                <a:tc>
                  <a:txBody>
                    <a:bodyPr/>
                    <a:lstStyle/>
                    <a:p>
                      <a:pPr indent="0" lvl="0" marL="0" rtl="0" algn="ctr">
                        <a:spcBef>
                          <a:spcPts val="0"/>
                        </a:spcBef>
                        <a:spcAft>
                          <a:spcPts val="0"/>
                        </a:spcAft>
                        <a:buNone/>
                      </a:pPr>
                      <a:r>
                        <a:rPr lang="en">
                          <a:solidFill>
                            <a:srgbClr val="F3F3F3"/>
                          </a:solidFill>
                        </a:rPr>
                        <a:t>Probability</a:t>
                      </a:r>
                      <a:endParaRPr>
                        <a:solidFill>
                          <a:srgbClr val="F3F3F3"/>
                        </a:solidFill>
                      </a:endParaRPr>
                    </a:p>
                  </a:txBody>
                  <a:tcPr marT="91425" marB="91425" marR="91425" marL="91425">
                    <a:solidFill>
                      <a:srgbClr val="666666"/>
                    </a:solidFill>
                  </a:tcPr>
                </a:tc>
              </a:tr>
              <a:tr h="381000">
                <a:tc>
                  <a:txBody>
                    <a:bodyPr/>
                    <a:lstStyle/>
                    <a:p>
                      <a:pPr indent="0" lvl="0" marL="0" rtl="0" algn="l">
                        <a:spcBef>
                          <a:spcPts val="0"/>
                        </a:spcBef>
                        <a:spcAft>
                          <a:spcPts val="0"/>
                        </a:spcAft>
                        <a:buNone/>
                      </a:pPr>
                      <a:r>
                        <a:rPr lang="en">
                          <a:solidFill>
                            <a:srgbClr val="F3F3F3"/>
                          </a:solidFill>
                        </a:rPr>
                        <a:t>Even/Odd</a:t>
                      </a:r>
                      <a:endParaRPr>
                        <a:solidFill>
                          <a:srgbClr val="F3F3F3"/>
                        </a:solidFill>
                      </a:endParaRPr>
                    </a:p>
                  </a:txBody>
                  <a:tcPr marT="91425" marB="91425" marR="91425" marL="91425"/>
                </a:tc>
                <a:tc>
                  <a:txBody>
                    <a:bodyPr/>
                    <a:lstStyle/>
                    <a:p>
                      <a:pPr indent="0" lvl="0" marL="0" rtl="0" algn="r">
                        <a:spcBef>
                          <a:spcPts val="0"/>
                        </a:spcBef>
                        <a:spcAft>
                          <a:spcPts val="0"/>
                        </a:spcAft>
                        <a:buNone/>
                      </a:pPr>
                      <a:r>
                        <a:rPr lang="en">
                          <a:solidFill>
                            <a:srgbClr val="F3F3F3"/>
                          </a:solidFill>
                        </a:rPr>
                        <a:t>1:1</a:t>
                      </a:r>
                      <a:endParaRPr>
                        <a:solidFill>
                          <a:srgbClr val="F3F3F3"/>
                        </a:solidFill>
                      </a:endParaRPr>
                    </a:p>
                  </a:txBody>
                  <a:tcPr marT="91425" marB="91425" marR="91425" marL="91425"/>
                </a:tc>
                <a:tc>
                  <a:txBody>
                    <a:bodyPr/>
                    <a:lstStyle/>
                    <a:p>
                      <a:pPr indent="0" lvl="0" marL="0" rtl="0" algn="r">
                        <a:spcBef>
                          <a:spcPts val="0"/>
                        </a:spcBef>
                        <a:spcAft>
                          <a:spcPts val="0"/>
                        </a:spcAft>
                        <a:buNone/>
                      </a:pPr>
                      <a:r>
                        <a:rPr lang="en">
                          <a:solidFill>
                            <a:srgbClr val="F3F3F3"/>
                          </a:solidFill>
                        </a:rPr>
                        <a:t>18/38</a:t>
                      </a:r>
                      <a:endParaRPr>
                        <a:solidFill>
                          <a:srgbClr val="F3F3F3"/>
                        </a:solidFill>
                      </a:endParaRPr>
                    </a:p>
                  </a:txBody>
                  <a:tcPr marT="91425" marB="91425" marR="91425" marL="91425"/>
                </a:tc>
              </a:tr>
              <a:tr h="381000">
                <a:tc>
                  <a:txBody>
                    <a:bodyPr/>
                    <a:lstStyle/>
                    <a:p>
                      <a:pPr indent="0" lvl="0" marL="0" rtl="0" algn="l">
                        <a:spcBef>
                          <a:spcPts val="0"/>
                        </a:spcBef>
                        <a:spcAft>
                          <a:spcPts val="0"/>
                        </a:spcAft>
                        <a:buNone/>
                      </a:pPr>
                      <a:r>
                        <a:rPr lang="en">
                          <a:solidFill>
                            <a:srgbClr val="F3F3F3"/>
                          </a:solidFill>
                        </a:rPr>
                        <a:t>Red/Black</a:t>
                      </a:r>
                      <a:endParaRPr>
                        <a:solidFill>
                          <a:srgbClr val="F3F3F3"/>
                        </a:solidFill>
                      </a:endParaRPr>
                    </a:p>
                  </a:txBody>
                  <a:tcPr marT="91425" marB="91425" marR="91425" marL="91425"/>
                </a:tc>
                <a:tc>
                  <a:txBody>
                    <a:bodyPr/>
                    <a:lstStyle/>
                    <a:p>
                      <a:pPr indent="0" lvl="0" marL="0" rtl="0" algn="r">
                        <a:spcBef>
                          <a:spcPts val="0"/>
                        </a:spcBef>
                        <a:spcAft>
                          <a:spcPts val="0"/>
                        </a:spcAft>
                        <a:buNone/>
                      </a:pPr>
                      <a:r>
                        <a:rPr lang="en">
                          <a:solidFill>
                            <a:srgbClr val="F3F3F3"/>
                          </a:solidFill>
                        </a:rPr>
                        <a:t>1:1</a:t>
                      </a:r>
                      <a:endParaRPr>
                        <a:solidFill>
                          <a:srgbClr val="F3F3F3"/>
                        </a:solidFill>
                      </a:endParaRPr>
                    </a:p>
                  </a:txBody>
                  <a:tcPr marT="91425" marB="91425" marR="91425" marL="91425"/>
                </a:tc>
                <a:tc>
                  <a:txBody>
                    <a:bodyPr/>
                    <a:lstStyle/>
                    <a:p>
                      <a:pPr indent="0" lvl="0" marL="0" rtl="0" algn="r">
                        <a:spcBef>
                          <a:spcPts val="0"/>
                        </a:spcBef>
                        <a:spcAft>
                          <a:spcPts val="0"/>
                        </a:spcAft>
                        <a:buNone/>
                      </a:pPr>
                      <a:r>
                        <a:rPr lang="en">
                          <a:solidFill>
                            <a:srgbClr val="F3F3F3"/>
                          </a:solidFill>
                        </a:rPr>
                        <a:t>18/38</a:t>
                      </a:r>
                      <a:endParaRPr>
                        <a:solidFill>
                          <a:srgbClr val="F3F3F3"/>
                        </a:solidFill>
                      </a:endParaRPr>
                    </a:p>
                  </a:txBody>
                  <a:tcPr marT="91425" marB="91425" marR="91425" marL="91425"/>
                </a:tc>
              </a:tr>
              <a:tr h="381000">
                <a:tc>
                  <a:txBody>
                    <a:bodyPr/>
                    <a:lstStyle/>
                    <a:p>
                      <a:pPr indent="0" lvl="0" marL="0" rtl="0" algn="l">
                        <a:spcBef>
                          <a:spcPts val="0"/>
                        </a:spcBef>
                        <a:spcAft>
                          <a:spcPts val="0"/>
                        </a:spcAft>
                        <a:buNone/>
                      </a:pPr>
                      <a:r>
                        <a:rPr lang="en">
                          <a:solidFill>
                            <a:srgbClr val="F3F3F3"/>
                          </a:solidFill>
                        </a:rPr>
                        <a:t>Low/High</a:t>
                      </a:r>
                      <a:endParaRPr>
                        <a:solidFill>
                          <a:srgbClr val="F3F3F3"/>
                        </a:solidFill>
                      </a:endParaRPr>
                    </a:p>
                  </a:txBody>
                  <a:tcPr marT="91425" marB="91425" marR="91425" marL="91425"/>
                </a:tc>
                <a:tc>
                  <a:txBody>
                    <a:bodyPr/>
                    <a:lstStyle/>
                    <a:p>
                      <a:pPr indent="0" lvl="0" marL="0" rtl="0" algn="r">
                        <a:spcBef>
                          <a:spcPts val="0"/>
                        </a:spcBef>
                        <a:spcAft>
                          <a:spcPts val="0"/>
                        </a:spcAft>
                        <a:buNone/>
                      </a:pPr>
                      <a:r>
                        <a:rPr lang="en">
                          <a:solidFill>
                            <a:srgbClr val="F3F3F3"/>
                          </a:solidFill>
                        </a:rPr>
                        <a:t>1:1</a:t>
                      </a:r>
                      <a:endParaRPr>
                        <a:solidFill>
                          <a:srgbClr val="F3F3F3"/>
                        </a:solidFill>
                      </a:endParaRPr>
                    </a:p>
                  </a:txBody>
                  <a:tcPr marT="91425" marB="91425" marR="91425" marL="91425">
                    <a:lnB cap="flat" cmpd="sng" w="9525">
                      <a:solidFill>
                        <a:srgbClr val="B7B7B7"/>
                      </a:solidFill>
                      <a:prstDash val="solid"/>
                      <a:round/>
                      <a:headEnd len="sm" w="sm" type="none"/>
                      <a:tailEnd len="sm" w="sm" type="none"/>
                    </a:lnB>
                  </a:tcPr>
                </a:tc>
                <a:tc>
                  <a:txBody>
                    <a:bodyPr/>
                    <a:lstStyle/>
                    <a:p>
                      <a:pPr indent="0" lvl="0" marL="0" rtl="0" algn="r">
                        <a:spcBef>
                          <a:spcPts val="0"/>
                        </a:spcBef>
                        <a:spcAft>
                          <a:spcPts val="0"/>
                        </a:spcAft>
                        <a:buNone/>
                      </a:pPr>
                      <a:r>
                        <a:rPr lang="en">
                          <a:solidFill>
                            <a:srgbClr val="F3F3F3"/>
                          </a:solidFill>
                        </a:rPr>
                        <a:t>18/38</a:t>
                      </a:r>
                      <a:endParaRPr>
                        <a:solidFill>
                          <a:srgbClr val="F3F3F3"/>
                        </a:solidFill>
                      </a:endParaRPr>
                    </a:p>
                  </a:txBody>
                  <a:tcPr marT="91425" marB="91425" marR="91425" marL="91425">
                    <a:lnB cap="flat" cmpd="sng" w="9525">
                      <a:solidFill>
                        <a:srgbClr val="B7B7B7"/>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3F3F3"/>
                          </a:solidFill>
                        </a:rPr>
                        <a:t>Even&amp;Red / Odd&amp;Black</a:t>
                      </a:r>
                      <a:endParaRPr/>
                    </a:p>
                  </a:txBody>
                  <a:tcPr marT="91425" marB="91425" marR="91425" marL="91425">
                    <a:lnR cap="flat" cmpd="sng" w="9525">
                      <a:solidFill>
                        <a:srgbClr val="B7B7B7"/>
                      </a:solidFill>
                      <a:prstDash val="solid"/>
                      <a:round/>
                      <a:headEnd len="sm" w="sm" type="none"/>
                      <a:tailEnd len="sm" w="sm" type="none"/>
                    </a:lnR>
                  </a:tcPr>
                </a:tc>
                <a:tc>
                  <a:txBody>
                    <a:bodyPr/>
                    <a:lstStyle/>
                    <a:p>
                      <a:pPr indent="0" lvl="0" marL="0" rtl="0" algn="r">
                        <a:spcBef>
                          <a:spcPts val="0"/>
                        </a:spcBef>
                        <a:spcAft>
                          <a:spcPts val="0"/>
                        </a:spcAft>
                        <a:buNone/>
                      </a:pPr>
                      <a:r>
                        <a:rPr lang="en">
                          <a:solidFill>
                            <a:srgbClr val="FFFFFF"/>
                          </a:solidFill>
                        </a:rPr>
                        <a:t>1:1</a:t>
                      </a:r>
                      <a:endParaRPr>
                        <a:solidFill>
                          <a:srgbClr val="FFFFFF"/>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r">
                        <a:spcBef>
                          <a:spcPts val="0"/>
                        </a:spcBef>
                        <a:spcAft>
                          <a:spcPts val="0"/>
                        </a:spcAft>
                        <a:buNone/>
                      </a:pPr>
                      <a:r>
                        <a:rPr lang="en">
                          <a:solidFill>
                            <a:srgbClr val="FFFFFF"/>
                          </a:solidFill>
                        </a:rPr>
                        <a:t>8/38, 20/38</a:t>
                      </a:r>
                      <a:endParaRPr>
                        <a:solidFill>
                          <a:srgbClr val="FFFFFF"/>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3F3F3"/>
                          </a:solidFill>
                        </a:rPr>
                        <a:t>Odd</a:t>
                      </a:r>
                      <a:r>
                        <a:rPr lang="en">
                          <a:solidFill>
                            <a:srgbClr val="F3F3F3"/>
                          </a:solidFill>
                        </a:rPr>
                        <a:t>&amp;Red / Even&amp;Black</a:t>
                      </a:r>
                      <a:endParaRPr>
                        <a:solidFill>
                          <a:srgbClr val="F3F3F3"/>
                        </a:solidFill>
                      </a:endParaRPr>
                    </a:p>
                  </a:txBody>
                  <a:tcPr marT="91425" marB="91425" marR="91425" marL="91425"/>
                </a:tc>
                <a:tc>
                  <a:txBody>
                    <a:bodyPr/>
                    <a:lstStyle/>
                    <a:p>
                      <a:pPr indent="0" lvl="0" marL="0" rtl="0" algn="r">
                        <a:spcBef>
                          <a:spcPts val="0"/>
                        </a:spcBef>
                        <a:spcAft>
                          <a:spcPts val="0"/>
                        </a:spcAft>
                        <a:buNone/>
                      </a:pPr>
                      <a:r>
                        <a:rPr lang="en">
                          <a:solidFill>
                            <a:srgbClr val="FFFFFF"/>
                          </a:solidFill>
                        </a:rPr>
                        <a:t>1:1</a:t>
                      </a:r>
                      <a:endParaRPr>
                        <a:solidFill>
                          <a:srgbClr val="FFFFFF"/>
                        </a:solidFill>
                      </a:endParaRPr>
                    </a:p>
                  </a:txBody>
                  <a:tcPr marT="91425" marB="91425" marR="91425" marL="91425">
                    <a:lnT cap="flat" cmpd="sng" w="9525">
                      <a:solidFill>
                        <a:srgbClr val="B7B7B7"/>
                      </a:solidFill>
                      <a:prstDash val="solid"/>
                      <a:round/>
                      <a:headEnd len="sm" w="sm" type="none"/>
                      <a:tailEnd len="sm" w="sm" type="none"/>
                    </a:lnT>
                  </a:tcPr>
                </a:tc>
                <a:tc>
                  <a:txBody>
                    <a:bodyPr/>
                    <a:lstStyle/>
                    <a:p>
                      <a:pPr indent="0" lvl="0" marL="0" rtl="0" algn="r">
                        <a:spcBef>
                          <a:spcPts val="0"/>
                        </a:spcBef>
                        <a:spcAft>
                          <a:spcPts val="0"/>
                        </a:spcAft>
                        <a:buNone/>
                      </a:pPr>
                      <a:r>
                        <a:rPr lang="en">
                          <a:solidFill>
                            <a:srgbClr val="FFFFFF"/>
                          </a:solidFill>
                        </a:rPr>
                        <a:t>10/38, 16/3</a:t>
                      </a:r>
                      <a:r>
                        <a:rPr lang="en">
                          <a:solidFill>
                            <a:srgbClr val="FFFFFF"/>
                          </a:solidFill>
                        </a:rPr>
                        <a:t>8</a:t>
                      </a:r>
                      <a:endParaRPr>
                        <a:solidFill>
                          <a:srgbClr val="FFFFFF"/>
                        </a:solidFill>
                      </a:endParaRPr>
                    </a:p>
                  </a:txBody>
                  <a:tcPr marT="91425" marB="91425" marR="91425" marL="91425">
                    <a:lnT cap="flat" cmpd="sng" w="9525">
                      <a:solidFill>
                        <a:srgbClr val="B7B7B7"/>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solidFill>
                            <a:srgbClr val="F3F3F3"/>
                          </a:solidFill>
                        </a:rPr>
                        <a:t>Even/Odd &amp; Low/High</a:t>
                      </a:r>
                      <a:endParaRPr>
                        <a:solidFill>
                          <a:srgbClr val="F3F3F3"/>
                        </a:solidFill>
                      </a:endParaRPr>
                    </a:p>
                  </a:txBody>
                  <a:tcPr marT="91425" marB="91425" marR="91425" marL="91425"/>
                </a:tc>
                <a:tc>
                  <a:txBody>
                    <a:bodyPr/>
                    <a:lstStyle/>
                    <a:p>
                      <a:pPr indent="0" lvl="0" marL="0" rtl="0" algn="r">
                        <a:spcBef>
                          <a:spcPts val="0"/>
                        </a:spcBef>
                        <a:spcAft>
                          <a:spcPts val="0"/>
                        </a:spcAft>
                        <a:buNone/>
                      </a:pPr>
                      <a:r>
                        <a:rPr lang="en">
                          <a:solidFill>
                            <a:srgbClr val="F3F3F3"/>
                          </a:solidFill>
                        </a:rPr>
                        <a:t>1:1</a:t>
                      </a:r>
                      <a:endParaRPr>
                        <a:solidFill>
                          <a:srgbClr val="F3F3F3"/>
                        </a:solidFill>
                      </a:endParaRPr>
                    </a:p>
                  </a:txBody>
                  <a:tcPr marT="91425" marB="91425" marR="91425" marL="91425"/>
                </a:tc>
                <a:tc>
                  <a:txBody>
                    <a:bodyPr/>
                    <a:lstStyle/>
                    <a:p>
                      <a:pPr indent="0" lvl="0" marL="0" rtl="0" algn="r">
                        <a:spcBef>
                          <a:spcPts val="0"/>
                        </a:spcBef>
                        <a:spcAft>
                          <a:spcPts val="0"/>
                        </a:spcAft>
                        <a:buNone/>
                      </a:pPr>
                      <a:r>
                        <a:rPr lang="en">
                          <a:solidFill>
                            <a:srgbClr val="F3F3F3"/>
                          </a:solidFill>
                        </a:rPr>
                        <a:t>9/38, 18/38</a:t>
                      </a:r>
                      <a:endParaRPr>
                        <a:solidFill>
                          <a:srgbClr val="FFFFFF"/>
                        </a:solidFill>
                      </a:endParaRPr>
                    </a:p>
                  </a:txBody>
                  <a:tcPr marT="91425" marB="91425" marR="91425" marL="91425"/>
                </a:tc>
              </a:tr>
              <a:tr h="100000">
                <a:tc>
                  <a:txBody>
                    <a:bodyPr/>
                    <a:lstStyle/>
                    <a:p>
                      <a:pPr indent="0" lvl="0" marL="0" rtl="0" algn="l">
                        <a:spcBef>
                          <a:spcPts val="0"/>
                        </a:spcBef>
                        <a:spcAft>
                          <a:spcPts val="0"/>
                        </a:spcAft>
                        <a:buNone/>
                      </a:pPr>
                      <a:r>
                        <a:rPr lang="en">
                          <a:solidFill>
                            <a:srgbClr val="F3F3F3"/>
                          </a:solidFill>
                        </a:rPr>
                        <a:t>Red/Black &amp; Low/High</a:t>
                      </a:r>
                      <a:endParaRPr>
                        <a:solidFill>
                          <a:srgbClr val="F3F3F3"/>
                        </a:solidFill>
                      </a:endParaRPr>
                    </a:p>
                  </a:txBody>
                  <a:tcPr marT="91425" marB="91425" marR="91425" marL="91425"/>
                </a:tc>
                <a:tc>
                  <a:txBody>
                    <a:bodyPr/>
                    <a:lstStyle/>
                    <a:p>
                      <a:pPr indent="0" lvl="0" marL="0" rtl="0" algn="r">
                        <a:spcBef>
                          <a:spcPts val="0"/>
                        </a:spcBef>
                        <a:spcAft>
                          <a:spcPts val="0"/>
                        </a:spcAft>
                        <a:buNone/>
                      </a:pPr>
                      <a:r>
                        <a:rPr lang="en">
                          <a:solidFill>
                            <a:srgbClr val="F3F3F3"/>
                          </a:solidFill>
                        </a:rPr>
                        <a:t>1:1</a:t>
                      </a:r>
                      <a:endParaRPr>
                        <a:solidFill>
                          <a:srgbClr val="F3F3F3"/>
                        </a:solidFill>
                      </a:endParaRPr>
                    </a:p>
                  </a:txBody>
                  <a:tcPr marT="91425" marB="91425" marR="91425" marL="91425"/>
                </a:tc>
                <a:tc>
                  <a:txBody>
                    <a:bodyPr/>
                    <a:lstStyle/>
                    <a:p>
                      <a:pPr indent="0" lvl="0" marL="0" rtl="0" algn="r">
                        <a:spcBef>
                          <a:spcPts val="0"/>
                        </a:spcBef>
                        <a:spcAft>
                          <a:spcPts val="0"/>
                        </a:spcAft>
                        <a:buNone/>
                      </a:pPr>
                      <a:r>
                        <a:rPr lang="en">
                          <a:solidFill>
                            <a:srgbClr val="F3F3F3"/>
                          </a:solidFill>
                        </a:rPr>
                        <a:t>9/38, 18/38</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3F3F3"/>
                          </a:solidFill>
                        </a:rPr>
                        <a:t>Column / Dozen</a:t>
                      </a:r>
                      <a:endParaRPr>
                        <a:solidFill>
                          <a:srgbClr val="F3F3F3"/>
                        </a:solidFill>
                      </a:endParaRPr>
                    </a:p>
                  </a:txBody>
                  <a:tcPr marT="91425" marB="91425" marR="91425" marL="91425"/>
                </a:tc>
                <a:tc>
                  <a:txBody>
                    <a:bodyPr/>
                    <a:lstStyle/>
                    <a:p>
                      <a:pPr indent="0" lvl="0" marL="0" rtl="0" algn="r">
                        <a:spcBef>
                          <a:spcPts val="0"/>
                        </a:spcBef>
                        <a:spcAft>
                          <a:spcPts val="0"/>
                        </a:spcAft>
                        <a:buNone/>
                      </a:pPr>
                      <a:r>
                        <a:rPr lang="en">
                          <a:solidFill>
                            <a:srgbClr val="FFFFFF"/>
                          </a:solidFill>
                        </a:rPr>
                        <a:t>1:2</a:t>
                      </a:r>
                      <a:endParaRPr>
                        <a:solidFill>
                          <a:srgbClr val="FFFFFF"/>
                        </a:solidFill>
                      </a:endParaRPr>
                    </a:p>
                  </a:txBody>
                  <a:tcPr marT="91425" marB="91425" marR="91425" marL="91425"/>
                </a:tc>
                <a:tc>
                  <a:txBody>
                    <a:bodyPr/>
                    <a:lstStyle/>
                    <a:p>
                      <a:pPr indent="0" lvl="0" marL="0" rtl="0" algn="r">
                        <a:spcBef>
                          <a:spcPts val="0"/>
                        </a:spcBef>
                        <a:spcAft>
                          <a:spcPts val="0"/>
                        </a:spcAft>
                        <a:buNone/>
                      </a:pPr>
                      <a:r>
                        <a:rPr lang="en">
                          <a:solidFill>
                            <a:srgbClr val="FFFFFF"/>
                          </a:solidFill>
                        </a:rPr>
                        <a:t>12/38</a:t>
                      </a:r>
                      <a:endParaRPr>
                        <a:solidFill>
                          <a:srgbClr val="FFFFFF"/>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23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Result - 上限20元 probability figure</a:t>
            </a:r>
            <a:endParaRPr/>
          </a:p>
        </p:txBody>
      </p:sp>
      <p:sp>
        <p:nvSpPr>
          <p:cNvPr id="111" name="Google Shape;111;p20"/>
          <p:cNvSpPr txBox="1"/>
          <p:nvPr>
            <p:ph idx="1" type="body"/>
          </p:nvPr>
        </p:nvSpPr>
        <p:spPr>
          <a:xfrm>
            <a:off x="311700" y="856725"/>
            <a:ext cx="8520600" cy="428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rPr>
              <a:t>1.</a:t>
            </a:r>
            <a:r>
              <a:rPr lang="en" sz="1400">
                <a:solidFill>
                  <a:srgbClr val="F3F3F3"/>
                </a:solidFill>
              </a:rPr>
              <a:t>Even/Odd &amp; Red/Black &amp; Low/High 	2.Even&amp;Red / Odd&amp;Black	      3.Odd&amp;Red / Even&amp;Black</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rPr lang="en" sz="1400">
                <a:solidFill>
                  <a:srgbClr val="F3F3F3"/>
                </a:solidFill>
              </a:rPr>
              <a:t>4.Even/Odd &amp; Low/High + Red/Black &amp; Low/High		5.Column / Dozen</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0"/>
          <p:cNvPicPr preferRelativeResize="0"/>
          <p:nvPr/>
        </p:nvPicPr>
        <p:blipFill>
          <a:blip r:embed="rId3">
            <a:alphaModFix/>
          </a:blip>
          <a:stretch>
            <a:fillRect/>
          </a:stretch>
        </p:blipFill>
        <p:spPr>
          <a:xfrm>
            <a:off x="346750" y="1190522"/>
            <a:ext cx="2519401" cy="1851414"/>
          </a:xfrm>
          <a:prstGeom prst="rect">
            <a:avLst/>
          </a:prstGeom>
          <a:noFill/>
          <a:ln>
            <a:noFill/>
          </a:ln>
        </p:spPr>
      </p:pic>
      <p:pic>
        <p:nvPicPr>
          <p:cNvPr id="114" name="Google Shape;114;p20"/>
          <p:cNvPicPr preferRelativeResize="0"/>
          <p:nvPr/>
        </p:nvPicPr>
        <p:blipFill>
          <a:blip r:embed="rId4">
            <a:alphaModFix/>
          </a:blip>
          <a:stretch>
            <a:fillRect/>
          </a:stretch>
        </p:blipFill>
        <p:spPr>
          <a:xfrm>
            <a:off x="6249606" y="1189850"/>
            <a:ext cx="2582693" cy="1851400"/>
          </a:xfrm>
          <a:prstGeom prst="rect">
            <a:avLst/>
          </a:prstGeom>
          <a:noFill/>
          <a:ln>
            <a:noFill/>
          </a:ln>
        </p:spPr>
      </p:pic>
      <p:pic>
        <p:nvPicPr>
          <p:cNvPr id="115" name="Google Shape;115;p20"/>
          <p:cNvPicPr preferRelativeResize="0"/>
          <p:nvPr/>
        </p:nvPicPr>
        <p:blipFill>
          <a:blip r:embed="rId5">
            <a:alphaModFix/>
          </a:blip>
          <a:stretch>
            <a:fillRect/>
          </a:stretch>
        </p:blipFill>
        <p:spPr>
          <a:xfrm>
            <a:off x="5147551" y="3276950"/>
            <a:ext cx="2393948" cy="1823950"/>
          </a:xfrm>
          <a:prstGeom prst="rect">
            <a:avLst/>
          </a:prstGeom>
          <a:noFill/>
          <a:ln>
            <a:noFill/>
          </a:ln>
        </p:spPr>
      </p:pic>
      <p:pic>
        <p:nvPicPr>
          <p:cNvPr id="116" name="Google Shape;116;p20"/>
          <p:cNvPicPr preferRelativeResize="0"/>
          <p:nvPr/>
        </p:nvPicPr>
        <p:blipFill rotWithShape="1">
          <a:blip r:embed="rId6">
            <a:alphaModFix/>
          </a:blip>
          <a:srcRect b="2579" l="0" r="0" t="2579"/>
          <a:stretch/>
        </p:blipFill>
        <p:spPr>
          <a:xfrm>
            <a:off x="3176125" y="1204250"/>
            <a:ext cx="2946309" cy="1823950"/>
          </a:xfrm>
          <a:prstGeom prst="rect">
            <a:avLst/>
          </a:prstGeom>
          <a:noFill/>
          <a:ln>
            <a:noFill/>
          </a:ln>
        </p:spPr>
      </p:pic>
      <p:pic>
        <p:nvPicPr>
          <p:cNvPr id="117" name="Google Shape;117;p20"/>
          <p:cNvPicPr preferRelativeResize="0"/>
          <p:nvPr/>
        </p:nvPicPr>
        <p:blipFill>
          <a:blip r:embed="rId7">
            <a:alphaModFix/>
          </a:blip>
          <a:stretch>
            <a:fillRect/>
          </a:stretch>
        </p:blipFill>
        <p:spPr>
          <a:xfrm>
            <a:off x="606875" y="3368775"/>
            <a:ext cx="2840075" cy="1704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23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Result - 上限30元 probability figure</a:t>
            </a:r>
            <a:endParaRPr/>
          </a:p>
        </p:txBody>
      </p:sp>
      <p:sp>
        <p:nvSpPr>
          <p:cNvPr id="123" name="Google Shape;123;p21"/>
          <p:cNvSpPr txBox="1"/>
          <p:nvPr>
            <p:ph idx="1" type="body"/>
          </p:nvPr>
        </p:nvSpPr>
        <p:spPr>
          <a:xfrm>
            <a:off x="311700" y="856725"/>
            <a:ext cx="8520600" cy="428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rPr>
              <a:t>1.</a:t>
            </a:r>
            <a:r>
              <a:rPr lang="en" sz="1400">
                <a:solidFill>
                  <a:srgbClr val="F3F3F3"/>
                </a:solidFill>
              </a:rPr>
              <a:t>Even/Odd &amp; Red/Black &amp; Low/High 	2.Even&amp;Red / Odd&amp;Black	3.Odd&amp;Red / Even&amp;Black</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a:p>
            <a:pPr indent="0" lvl="0" marL="0" rtl="0" algn="l">
              <a:lnSpc>
                <a:spcPct val="100000"/>
              </a:lnSpc>
              <a:spcBef>
                <a:spcPts val="0"/>
              </a:spcBef>
              <a:spcAft>
                <a:spcPts val="0"/>
              </a:spcAft>
              <a:buNone/>
            </a:pPr>
            <a:r>
              <a:rPr lang="en" sz="1400">
                <a:solidFill>
                  <a:srgbClr val="F3F3F3"/>
                </a:solidFill>
              </a:rPr>
              <a:t>4.Even/Odd &amp; Low/High + Red/Black &amp; Low/High		5.Column / Dozen</a:t>
            </a:r>
            <a:endParaRPr sz="1400">
              <a:solidFill>
                <a:srgbClr val="F3F3F3"/>
              </a:solidFill>
            </a:endParaRPr>
          </a:p>
          <a:p>
            <a:pPr indent="0" lvl="0" marL="0" rtl="0" algn="l">
              <a:lnSpc>
                <a:spcPct val="100000"/>
              </a:lnSpc>
              <a:spcBef>
                <a:spcPts val="0"/>
              </a:spcBef>
              <a:spcAft>
                <a:spcPts val="0"/>
              </a:spcAft>
              <a:buNone/>
            </a:pPr>
            <a:r>
              <a:t/>
            </a:r>
            <a:endParaRPr sz="1400">
              <a:solidFill>
                <a:srgbClr val="F3F3F3"/>
              </a:solidFill>
            </a:endParaRPr>
          </a:p>
        </p:txBody>
      </p:sp>
      <p:sp>
        <p:nvSpPr>
          <p:cNvPr id="124" name="Google Shape;12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5" name="Google Shape;125;p21"/>
          <p:cNvPicPr preferRelativeResize="0"/>
          <p:nvPr/>
        </p:nvPicPr>
        <p:blipFill>
          <a:blip r:embed="rId3">
            <a:alphaModFix/>
          </a:blip>
          <a:stretch>
            <a:fillRect/>
          </a:stretch>
        </p:blipFill>
        <p:spPr>
          <a:xfrm>
            <a:off x="5111700" y="3266175"/>
            <a:ext cx="2458925" cy="1822600"/>
          </a:xfrm>
          <a:prstGeom prst="rect">
            <a:avLst/>
          </a:prstGeom>
          <a:noFill/>
          <a:ln>
            <a:noFill/>
          </a:ln>
        </p:spPr>
      </p:pic>
      <p:pic>
        <p:nvPicPr>
          <p:cNvPr id="126" name="Google Shape;126;p21"/>
          <p:cNvPicPr preferRelativeResize="0"/>
          <p:nvPr/>
        </p:nvPicPr>
        <p:blipFill>
          <a:blip r:embed="rId4">
            <a:alphaModFix/>
          </a:blip>
          <a:stretch>
            <a:fillRect/>
          </a:stretch>
        </p:blipFill>
        <p:spPr>
          <a:xfrm>
            <a:off x="505725" y="1202379"/>
            <a:ext cx="2458926" cy="1822671"/>
          </a:xfrm>
          <a:prstGeom prst="rect">
            <a:avLst/>
          </a:prstGeom>
          <a:noFill/>
          <a:ln>
            <a:noFill/>
          </a:ln>
        </p:spPr>
      </p:pic>
      <p:pic>
        <p:nvPicPr>
          <p:cNvPr id="127" name="Google Shape;127;p21"/>
          <p:cNvPicPr preferRelativeResize="0"/>
          <p:nvPr/>
        </p:nvPicPr>
        <p:blipFill>
          <a:blip r:embed="rId5">
            <a:alphaModFix/>
          </a:blip>
          <a:stretch>
            <a:fillRect/>
          </a:stretch>
        </p:blipFill>
        <p:spPr>
          <a:xfrm>
            <a:off x="6013525" y="1208975"/>
            <a:ext cx="2458924" cy="1809474"/>
          </a:xfrm>
          <a:prstGeom prst="rect">
            <a:avLst/>
          </a:prstGeom>
          <a:noFill/>
          <a:ln>
            <a:noFill/>
          </a:ln>
        </p:spPr>
      </p:pic>
      <p:pic>
        <p:nvPicPr>
          <p:cNvPr id="128" name="Google Shape;128;p21"/>
          <p:cNvPicPr preferRelativeResize="0"/>
          <p:nvPr/>
        </p:nvPicPr>
        <p:blipFill>
          <a:blip r:embed="rId6">
            <a:alphaModFix/>
          </a:blip>
          <a:stretch>
            <a:fillRect/>
          </a:stretch>
        </p:blipFill>
        <p:spPr>
          <a:xfrm>
            <a:off x="505725" y="3309675"/>
            <a:ext cx="3015812" cy="1747150"/>
          </a:xfrm>
          <a:prstGeom prst="rect">
            <a:avLst/>
          </a:prstGeom>
          <a:noFill/>
          <a:ln>
            <a:noFill/>
          </a:ln>
        </p:spPr>
      </p:pic>
      <p:pic>
        <p:nvPicPr>
          <p:cNvPr id="129" name="Google Shape;129;p21"/>
          <p:cNvPicPr preferRelativeResize="0"/>
          <p:nvPr/>
        </p:nvPicPr>
        <p:blipFill>
          <a:blip r:embed="rId7">
            <a:alphaModFix/>
          </a:blip>
          <a:stretch>
            <a:fillRect/>
          </a:stretch>
        </p:blipFill>
        <p:spPr>
          <a:xfrm>
            <a:off x="3063701" y="1202375"/>
            <a:ext cx="2864207" cy="182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