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1" r:id="rId2"/>
    <p:sldId id="266" r:id="rId3"/>
    <p:sldId id="258" r:id="rId4"/>
    <p:sldId id="267" r:id="rId5"/>
    <p:sldId id="265" r:id="rId6"/>
    <p:sldId id="263" r:id="rId7"/>
    <p:sldId id="264"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D1FE4-42D2-4F08-B0A7-09B922E2034E}" type="datetimeFigureOut">
              <a:rPr lang="zh-TW" altLang="en-US" smtClean="0"/>
              <a:t>2019/9/3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663E2-70AD-44CE-91A7-F25ED4FDD7B0}" type="slidenum">
              <a:rPr lang="zh-TW" altLang="en-US" smtClean="0"/>
              <a:t>‹#›</a:t>
            </a:fld>
            <a:endParaRPr lang="zh-TW" altLang="en-US"/>
          </a:p>
        </p:txBody>
      </p:sp>
    </p:spTree>
    <p:extLst>
      <p:ext uri="{BB962C8B-B14F-4D97-AF65-F5344CB8AC3E}">
        <p14:creationId xmlns:p14="http://schemas.microsoft.com/office/powerpoint/2010/main" val="1002524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F7663E2-70AD-44CE-91A7-F25ED4FDD7B0}" type="slidenum">
              <a:rPr lang="zh-TW" altLang="en-US" smtClean="0"/>
              <a:t>3</a:t>
            </a:fld>
            <a:endParaRPr lang="zh-TW" altLang="en-US"/>
          </a:p>
        </p:txBody>
      </p:sp>
    </p:spTree>
    <p:extLst>
      <p:ext uri="{BB962C8B-B14F-4D97-AF65-F5344CB8AC3E}">
        <p14:creationId xmlns:p14="http://schemas.microsoft.com/office/powerpoint/2010/main" val="593044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有哪些特徵</a:t>
            </a:r>
          </a:p>
        </p:txBody>
      </p:sp>
      <p:sp>
        <p:nvSpPr>
          <p:cNvPr id="4" name="投影片編號版面配置區 3"/>
          <p:cNvSpPr>
            <a:spLocks noGrp="1"/>
          </p:cNvSpPr>
          <p:nvPr>
            <p:ph type="sldNum" sz="quarter" idx="5"/>
          </p:nvPr>
        </p:nvSpPr>
        <p:spPr/>
        <p:txBody>
          <a:bodyPr/>
          <a:lstStyle/>
          <a:p>
            <a:fld id="{EF7663E2-70AD-44CE-91A7-F25ED4FDD7B0}" type="slidenum">
              <a:rPr lang="zh-TW" altLang="en-US" smtClean="0"/>
              <a:t>4</a:t>
            </a:fld>
            <a:endParaRPr lang="zh-TW" altLang="en-US"/>
          </a:p>
        </p:txBody>
      </p:sp>
    </p:spTree>
    <p:extLst>
      <p:ext uri="{BB962C8B-B14F-4D97-AF65-F5344CB8AC3E}">
        <p14:creationId xmlns:p14="http://schemas.microsoft.com/office/powerpoint/2010/main" val="293704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F7663E2-70AD-44CE-91A7-F25ED4FDD7B0}" type="slidenum">
              <a:rPr lang="zh-TW" altLang="en-US" smtClean="0"/>
              <a:t>5</a:t>
            </a:fld>
            <a:endParaRPr lang="zh-TW" altLang="en-US"/>
          </a:p>
        </p:txBody>
      </p:sp>
    </p:spTree>
    <p:extLst>
      <p:ext uri="{BB962C8B-B14F-4D97-AF65-F5344CB8AC3E}">
        <p14:creationId xmlns:p14="http://schemas.microsoft.com/office/powerpoint/2010/main" val="3917639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73E285F-08BF-4E40-BE31-F7DAF700A872}" type="datetime1">
              <a:rPr lang="zh-TW" altLang="en-US" smtClean="0"/>
              <a:t>2019/9/3</a:t>
            </a:fld>
            <a:endParaRPr lang="zh-TW" altLang="en-US"/>
          </a:p>
        </p:txBody>
      </p:sp>
      <p:sp>
        <p:nvSpPr>
          <p:cNvPr id="5" name="Footer Placeholder 4"/>
          <p:cNvSpPr>
            <a:spLocks noGrp="1"/>
          </p:cNvSpPr>
          <p:nvPr>
            <p:ph type="ftr" sz="quarter" idx="11"/>
          </p:nvPr>
        </p:nvSpPr>
        <p:spPr>
          <a:xfrm>
            <a:off x="2416500" y="329307"/>
            <a:ext cx="4973915" cy="309201"/>
          </a:xfrm>
        </p:spPr>
        <p:txBody>
          <a:bodyPr/>
          <a:lstStyle/>
          <a:p>
            <a:endParaRPr lang="zh-TW" altLang="en-US"/>
          </a:p>
        </p:txBody>
      </p:sp>
      <p:sp>
        <p:nvSpPr>
          <p:cNvPr id="6" name="Slide Number Placeholder 5"/>
          <p:cNvSpPr>
            <a:spLocks noGrp="1"/>
          </p:cNvSpPr>
          <p:nvPr>
            <p:ph type="sldNum" sz="quarter" idx="12"/>
          </p:nvPr>
        </p:nvSpPr>
        <p:spPr>
          <a:xfrm>
            <a:off x="1437664" y="798973"/>
            <a:ext cx="811019" cy="503578"/>
          </a:xfrm>
        </p:spPr>
        <p:txBody>
          <a:bodyPr/>
          <a:lstStyle/>
          <a:p>
            <a:fld id="{7C247CF9-6C66-4FE9-B708-CEEFA6A0AD69}" type="slidenum">
              <a:rPr lang="zh-TW" altLang="en-US" smtClean="0"/>
              <a:t>‹#›</a:t>
            </a:fld>
            <a:endParaRPr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611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59BBFBC-1C18-494A-A3A2-CCF4B71C3984}" type="datetime1">
              <a:rPr lang="zh-TW" altLang="en-US" smtClean="0"/>
              <a:t>2019/9/3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247CF9-6C66-4FE9-B708-CEEFA6A0AD69}" type="slidenum">
              <a:rPr lang="zh-TW" altLang="en-US" smtClean="0"/>
              <a:t>‹#›</a:t>
            </a:fld>
            <a:endParaRPr lang="zh-TW"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8325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4434ADA-1202-42C5-919F-6A8897FEE885}" type="datetime1">
              <a:rPr lang="zh-TW" altLang="en-US" smtClean="0"/>
              <a:t>2019/9/3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247CF9-6C66-4FE9-B708-CEEFA6A0AD69}" type="slidenum">
              <a:rPr lang="zh-TW" altLang="en-US" smtClean="0"/>
              <a:t>‹#›</a:t>
            </a:fld>
            <a:endParaRPr lang="zh-TW"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654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410C59A-604B-4284-A269-8EB46C219881}" type="datetime1">
              <a:rPr lang="zh-TW" altLang="en-US" smtClean="0"/>
              <a:t>2019/9/3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247CF9-6C66-4FE9-B708-CEEFA6A0AD69}" type="slidenum">
              <a:rPr lang="zh-TW" altLang="en-US" smtClean="0"/>
              <a:t>‹#›</a:t>
            </a:fld>
            <a:endParaRPr lang="zh-TW"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314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CC9A1F4-DC73-4927-9AE2-18F4BAC6AD66}" type="datetime1">
              <a:rPr lang="zh-TW" altLang="en-US" smtClean="0"/>
              <a:t>2019/9/3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247CF9-6C66-4FE9-B708-CEEFA6A0AD69}" type="slidenum">
              <a:rPr lang="zh-TW" altLang="en-US" smtClean="0"/>
              <a:t>‹#›</a:t>
            </a:fld>
            <a:endParaRPr lang="zh-TW"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500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AC06336-D2B5-4043-AEF8-9279A6354E8E}" type="datetime1">
              <a:rPr lang="zh-TW" altLang="en-US" smtClean="0"/>
              <a:t>2019/9/3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C247CF9-6C66-4FE9-B708-CEEFA6A0AD69}" type="slidenum">
              <a:rPr lang="zh-TW" altLang="en-US" smtClean="0"/>
              <a:t>‹#›</a:t>
            </a:fld>
            <a:endParaRPr lang="zh-TW"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297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1CF7693-1D16-456B-9C40-70792113E023}" type="datetime1">
              <a:rPr lang="zh-TW" altLang="en-US" smtClean="0"/>
              <a:t>2019/9/3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C247CF9-6C66-4FE9-B708-CEEFA6A0AD69}" type="slidenum">
              <a:rPr lang="zh-TW" altLang="en-US" smtClean="0"/>
              <a:t>‹#›</a:t>
            </a:fld>
            <a:endParaRPr lang="zh-TW"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374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11A0BB3-1DD7-459E-827B-C8DC57CD437D}" type="datetime1">
              <a:rPr lang="zh-TW" altLang="en-US" smtClean="0"/>
              <a:t>2019/9/3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C247CF9-6C66-4FE9-B708-CEEFA6A0AD69}" type="slidenum">
              <a:rPr lang="zh-TW" altLang="en-US" smtClean="0"/>
              <a:t>‹#›</a:t>
            </a:fld>
            <a:endParaRPr lang="zh-TW"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333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9D448E-FE1E-4340-A364-BE4C11A9DB46}" type="datetime1">
              <a:rPr lang="zh-TW" altLang="en-US" smtClean="0"/>
              <a:t>2019/9/3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C247CF9-6C66-4FE9-B708-CEEFA6A0AD69}" type="slidenum">
              <a:rPr lang="zh-TW" altLang="en-US" smtClean="0"/>
              <a:t>‹#›</a:t>
            </a:fld>
            <a:endParaRPr lang="zh-TW" altLang="en-US"/>
          </a:p>
        </p:txBody>
      </p:sp>
    </p:spTree>
    <p:extLst>
      <p:ext uri="{BB962C8B-B14F-4D97-AF65-F5344CB8AC3E}">
        <p14:creationId xmlns:p14="http://schemas.microsoft.com/office/powerpoint/2010/main" val="96081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87C0DD-4AAF-430D-82BD-3A46D02B48CA}" type="datetime1">
              <a:rPr lang="zh-TW" altLang="en-US" smtClean="0"/>
              <a:t>2019/9/3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C247CF9-6C66-4FE9-B708-CEEFA6A0AD69}" type="slidenum">
              <a:rPr lang="zh-TW" altLang="en-US" smtClean="0"/>
              <a:t>‹#›</a:t>
            </a:fld>
            <a:endParaRPr lang="zh-TW"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514931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87C0DD-4AAF-430D-82BD-3A46D02B48CA}" type="datetime1">
              <a:rPr lang="zh-TW" altLang="en-US" smtClean="0"/>
              <a:t>2019/9/3</a:t>
            </a:fld>
            <a:endParaRPr lang="zh-TW" altLang="en-US"/>
          </a:p>
        </p:txBody>
      </p:sp>
      <p:sp>
        <p:nvSpPr>
          <p:cNvPr id="6" name="Footer Placeholder 5"/>
          <p:cNvSpPr>
            <a:spLocks noGrp="1"/>
          </p:cNvSpPr>
          <p:nvPr>
            <p:ph type="ftr" sz="quarter" idx="11"/>
          </p:nvPr>
        </p:nvSpPr>
        <p:spPr>
          <a:xfrm>
            <a:off x="1447382" y="318640"/>
            <a:ext cx="5541004" cy="320931"/>
          </a:xfrm>
        </p:spPr>
        <p:txBody>
          <a:bodyPr/>
          <a:lstStyle/>
          <a:p>
            <a:endParaRPr lang="zh-TW" altLang="en-US"/>
          </a:p>
        </p:txBody>
      </p:sp>
      <p:sp>
        <p:nvSpPr>
          <p:cNvPr id="7" name="Slide Number Placeholder 6"/>
          <p:cNvSpPr>
            <a:spLocks noGrp="1"/>
          </p:cNvSpPr>
          <p:nvPr>
            <p:ph type="sldNum" sz="quarter" idx="12"/>
          </p:nvPr>
        </p:nvSpPr>
        <p:spPr/>
        <p:txBody>
          <a:bodyPr/>
          <a:lstStyle/>
          <a:p>
            <a:fld id="{7C247CF9-6C66-4FE9-B708-CEEFA6A0AD69}" type="slidenum">
              <a:rPr lang="zh-TW" altLang="en-US" smtClean="0"/>
              <a:t>‹#›</a:t>
            </a:fld>
            <a:endParaRPr lang="zh-TW"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819283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87C0DD-4AAF-430D-82BD-3A46D02B48CA}" type="datetime1">
              <a:rPr lang="zh-TW" altLang="en-US" smtClean="0"/>
              <a:t>2019/9/3</a:t>
            </a:fld>
            <a:endParaRPr lang="zh-TW"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247CF9-6C66-4FE9-B708-CEEFA6A0AD69}" type="slidenum">
              <a:rPr lang="zh-TW" altLang="en-US" smtClean="0"/>
              <a:t>‹#›</a:t>
            </a:fld>
            <a:endParaRPr lang="zh-TW"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267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142222-5A57-4F59-8578-A1A3EA7863A4}"/>
              </a:ext>
            </a:extLst>
          </p:cNvPr>
          <p:cNvSpPr>
            <a:spLocks noGrp="1"/>
          </p:cNvSpPr>
          <p:nvPr>
            <p:ph type="ctrTitle"/>
          </p:nvPr>
        </p:nvSpPr>
        <p:spPr/>
        <p:txBody>
          <a:bodyPr>
            <a:normAutofit fontScale="90000"/>
          </a:bodyPr>
          <a:lstStyle/>
          <a:p>
            <a:br>
              <a:rPr lang="en-US" altLang="zh-TW" dirty="0"/>
            </a:br>
            <a:r>
              <a:rPr lang="zh-TW" altLang="en-US" dirty="0"/>
              <a:t>結合</a:t>
            </a:r>
            <a:r>
              <a:rPr lang="en-US" altLang="zh-TW" dirty="0"/>
              <a:t>OpenGL</a:t>
            </a:r>
            <a:r>
              <a:rPr lang="zh-TW" altLang="en-US" dirty="0"/>
              <a:t>用於</a:t>
            </a:r>
            <a:r>
              <a:rPr lang="en-US" altLang="zh-TW" dirty="0"/>
              <a:t>3D</a:t>
            </a:r>
            <a:r>
              <a:rPr lang="zh-TW" altLang="en-US" dirty="0"/>
              <a:t>模型編修之程式開發</a:t>
            </a:r>
          </a:p>
        </p:txBody>
      </p:sp>
      <p:sp>
        <p:nvSpPr>
          <p:cNvPr id="3" name="副標題 2">
            <a:extLst>
              <a:ext uri="{FF2B5EF4-FFF2-40B4-BE49-F238E27FC236}">
                <a16:creationId xmlns:a16="http://schemas.microsoft.com/office/drawing/2014/main" id="{A3ABC425-93FF-40D3-8587-C1A19703468B}"/>
              </a:ext>
            </a:extLst>
          </p:cNvPr>
          <p:cNvSpPr>
            <a:spLocks noGrp="1"/>
          </p:cNvSpPr>
          <p:nvPr>
            <p:ph type="subTitle" idx="1"/>
          </p:nvPr>
        </p:nvSpPr>
        <p:spPr>
          <a:xfrm>
            <a:off x="10036260" y="4841107"/>
            <a:ext cx="2037184" cy="1655762"/>
          </a:xfrm>
        </p:spPr>
        <p:txBody>
          <a:bodyPr/>
          <a:lstStyle/>
          <a:p>
            <a:r>
              <a:rPr lang="zh-TW" altLang="en-US" dirty="0"/>
              <a:t>報告者</a:t>
            </a:r>
            <a:r>
              <a:rPr lang="en-US" altLang="zh-TW" dirty="0"/>
              <a:t>:</a:t>
            </a:r>
            <a:r>
              <a:rPr lang="zh-TW" altLang="en-US" dirty="0"/>
              <a:t>黃姿涵</a:t>
            </a:r>
            <a:endParaRPr lang="en-US" altLang="zh-TW" dirty="0"/>
          </a:p>
          <a:p>
            <a:r>
              <a:rPr lang="zh-TW" altLang="en-US" dirty="0"/>
              <a:t>指導老師</a:t>
            </a:r>
            <a:r>
              <a:rPr lang="en-US" altLang="zh-TW" dirty="0"/>
              <a:t>:</a:t>
            </a:r>
            <a:r>
              <a:rPr lang="zh-TW" altLang="en-US" dirty="0"/>
              <a:t>孫永年</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ED90A61D-373D-4830-8B94-826FB9F66D4E}"/>
              </a:ext>
            </a:extLst>
          </p:cNvPr>
          <p:cNvSpPr>
            <a:spLocks noGrp="1"/>
          </p:cNvSpPr>
          <p:nvPr>
            <p:ph type="sldNum" sz="quarter" idx="12"/>
          </p:nvPr>
        </p:nvSpPr>
        <p:spPr/>
        <p:txBody>
          <a:bodyPr/>
          <a:lstStyle/>
          <a:p>
            <a:fld id="{7C247CF9-6C66-4FE9-B708-CEEFA6A0AD69}" type="slidenum">
              <a:rPr lang="zh-TW" altLang="en-US" smtClean="0"/>
              <a:t>1</a:t>
            </a:fld>
            <a:endParaRPr lang="zh-TW" altLang="en-US"/>
          </a:p>
        </p:txBody>
      </p:sp>
    </p:spTree>
    <p:extLst>
      <p:ext uri="{BB962C8B-B14F-4D97-AF65-F5344CB8AC3E}">
        <p14:creationId xmlns:p14="http://schemas.microsoft.com/office/powerpoint/2010/main" val="383937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A38456-BEE6-4B42-A2ED-B610D79A6434}"/>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DD0D12-6419-4BBB-8884-C6419F19F988}"/>
              </a:ext>
            </a:extLst>
          </p:cNvPr>
          <p:cNvSpPr>
            <a:spLocks noGrp="1"/>
          </p:cNvSpPr>
          <p:nvPr>
            <p:ph idx="1"/>
          </p:nvPr>
        </p:nvSpPr>
        <p:spPr/>
        <p:txBody>
          <a:bodyPr/>
          <a:lstStyle/>
          <a:p>
            <a:r>
              <a:rPr lang="zh-TW" altLang="en-US" dirty="0"/>
              <a:t>動機</a:t>
            </a:r>
            <a:endParaRPr lang="en-US" altLang="zh-TW" dirty="0"/>
          </a:p>
          <a:p>
            <a:r>
              <a:rPr lang="zh-TW" altLang="en-US" dirty="0"/>
              <a:t>目標</a:t>
            </a:r>
            <a:endParaRPr lang="en-US" altLang="zh-TW" dirty="0"/>
          </a:p>
          <a:p>
            <a:r>
              <a:rPr lang="zh-TW" altLang="en-US" dirty="0"/>
              <a:t>技術展開</a:t>
            </a:r>
            <a:endParaRPr lang="en-US" altLang="zh-TW" dirty="0"/>
          </a:p>
          <a:p>
            <a:r>
              <a:rPr lang="zh-TW" altLang="en-US" dirty="0"/>
              <a:t>明確描述功能</a:t>
            </a:r>
            <a:endParaRPr lang="en-US" altLang="zh-TW" dirty="0"/>
          </a:p>
          <a:p>
            <a:r>
              <a:rPr lang="zh-TW" altLang="en-US" dirty="0"/>
              <a:t>結果呈現</a:t>
            </a:r>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59E81FCD-F620-42BC-965B-AF31F5BBEFC8}"/>
              </a:ext>
            </a:extLst>
          </p:cNvPr>
          <p:cNvSpPr>
            <a:spLocks noGrp="1"/>
          </p:cNvSpPr>
          <p:nvPr>
            <p:ph type="sldNum" sz="quarter" idx="12"/>
          </p:nvPr>
        </p:nvSpPr>
        <p:spPr/>
        <p:txBody>
          <a:bodyPr/>
          <a:lstStyle/>
          <a:p>
            <a:fld id="{7C247CF9-6C66-4FE9-B708-CEEFA6A0AD69}" type="slidenum">
              <a:rPr lang="zh-TW" altLang="en-US" smtClean="0"/>
              <a:t>2</a:t>
            </a:fld>
            <a:endParaRPr lang="zh-TW" altLang="en-US"/>
          </a:p>
        </p:txBody>
      </p:sp>
    </p:spTree>
    <p:extLst>
      <p:ext uri="{BB962C8B-B14F-4D97-AF65-F5344CB8AC3E}">
        <p14:creationId xmlns:p14="http://schemas.microsoft.com/office/powerpoint/2010/main" val="182807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958010-9E3C-464E-972C-91136AE7952B}"/>
              </a:ext>
            </a:extLst>
          </p:cNvPr>
          <p:cNvSpPr>
            <a:spLocks noGrp="1"/>
          </p:cNvSpPr>
          <p:nvPr>
            <p:ph type="title"/>
          </p:nvPr>
        </p:nvSpPr>
        <p:spPr/>
        <p:txBody>
          <a:bodyPr/>
          <a:lstStyle/>
          <a:p>
            <a:r>
              <a:rPr lang="zh-TW" altLang="en-US" dirty="0"/>
              <a:t>動機</a:t>
            </a:r>
          </a:p>
        </p:txBody>
      </p:sp>
      <p:sp>
        <p:nvSpPr>
          <p:cNvPr id="3" name="內容版面配置區 2">
            <a:extLst>
              <a:ext uri="{FF2B5EF4-FFF2-40B4-BE49-F238E27FC236}">
                <a16:creationId xmlns:a16="http://schemas.microsoft.com/office/drawing/2014/main" id="{1972018A-4C49-4E73-A71C-72014BFB1CCF}"/>
              </a:ext>
            </a:extLst>
          </p:cNvPr>
          <p:cNvSpPr>
            <a:spLocks noGrp="1"/>
          </p:cNvSpPr>
          <p:nvPr>
            <p:ph idx="1"/>
          </p:nvPr>
        </p:nvSpPr>
        <p:spPr/>
        <p:txBody>
          <a:bodyPr>
            <a:normAutofit fontScale="92500"/>
          </a:bodyPr>
          <a:lstStyle/>
          <a:p>
            <a:r>
              <a:rPr lang="zh-TW" altLang="en-US" dirty="0"/>
              <a:t>目前可藉由逆向工程獲取</a:t>
            </a:r>
            <a:r>
              <a:rPr lang="en-US" altLang="zh-TW" dirty="0" err="1"/>
              <a:t>stl</a:t>
            </a:r>
            <a:r>
              <a:rPr lang="zh-TW" altLang="en-US" dirty="0"/>
              <a:t>檔，但檔案中仍有些不完整的部分需要調整才可以送至切片軟體，這次的專題是扮演逆向工程到切片軟體間的中繼站，對既有的模型進行調整，而非像目前大部分的</a:t>
            </a:r>
            <a:r>
              <a:rPr lang="en-US" altLang="zh-TW" dirty="0"/>
              <a:t>3D</a:t>
            </a:r>
            <a:r>
              <a:rPr lang="zh-TW" altLang="en-US" dirty="0"/>
              <a:t>編修軟體由無到有繪製出來。</a:t>
            </a:r>
            <a:endParaRPr lang="en-US" altLang="zh-TW" dirty="0"/>
          </a:p>
          <a:p>
            <a:endParaRPr lang="en-US" altLang="zh-TW" dirty="0"/>
          </a:p>
          <a:p>
            <a:r>
              <a:rPr lang="zh-TW" altLang="en-US" dirty="0"/>
              <a:t>功能強大繪圖軟體的操作介面往往過於複雜，初學者不一定能夠在眾多的選擇中篩選出最適合的，此專題收集幾個常用功能用淺顯易懂的呈現方式給初學者有不同的體驗。</a:t>
            </a:r>
            <a:endParaRPr lang="en-US" altLang="zh-TW" dirty="0"/>
          </a:p>
          <a:p>
            <a:endParaRPr lang="en-US" altLang="zh-TW" dirty="0"/>
          </a:p>
          <a:p>
            <a:r>
              <a:rPr lang="zh-TW" altLang="en-US" dirty="0"/>
              <a:t>了解如何編修</a:t>
            </a:r>
            <a:r>
              <a:rPr lang="en-US" altLang="zh-TW" dirty="0"/>
              <a:t>3D</a:t>
            </a:r>
            <a:r>
              <a:rPr lang="zh-TW" altLang="en-US" dirty="0"/>
              <a:t>模型</a:t>
            </a:r>
          </a:p>
        </p:txBody>
      </p:sp>
      <p:sp>
        <p:nvSpPr>
          <p:cNvPr id="8" name="投影片編號版面配置區 7">
            <a:extLst>
              <a:ext uri="{FF2B5EF4-FFF2-40B4-BE49-F238E27FC236}">
                <a16:creationId xmlns:a16="http://schemas.microsoft.com/office/drawing/2014/main" id="{9146875B-A9BF-44A8-AD72-726BCF62FEFE}"/>
              </a:ext>
            </a:extLst>
          </p:cNvPr>
          <p:cNvSpPr>
            <a:spLocks noGrp="1"/>
          </p:cNvSpPr>
          <p:nvPr>
            <p:ph type="sldNum" sz="quarter" idx="12"/>
          </p:nvPr>
        </p:nvSpPr>
        <p:spPr/>
        <p:txBody>
          <a:bodyPr/>
          <a:lstStyle/>
          <a:p>
            <a:fld id="{7C247CF9-6C66-4FE9-B708-CEEFA6A0AD69}" type="slidenum">
              <a:rPr lang="zh-TW" altLang="en-US" smtClean="0"/>
              <a:t>3</a:t>
            </a:fld>
            <a:endParaRPr lang="zh-TW" altLang="en-US"/>
          </a:p>
        </p:txBody>
      </p:sp>
    </p:spTree>
    <p:extLst>
      <p:ext uri="{BB962C8B-B14F-4D97-AF65-F5344CB8AC3E}">
        <p14:creationId xmlns:p14="http://schemas.microsoft.com/office/powerpoint/2010/main" val="309275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F5DCBF-2F97-4147-8883-1904B8242DC8}"/>
              </a:ext>
            </a:extLst>
          </p:cNvPr>
          <p:cNvSpPr>
            <a:spLocks noGrp="1"/>
          </p:cNvSpPr>
          <p:nvPr>
            <p:ph type="title"/>
          </p:nvPr>
        </p:nvSpPr>
        <p:spPr/>
        <p:txBody>
          <a:bodyPr/>
          <a:lstStyle/>
          <a:p>
            <a:r>
              <a:rPr lang="zh-TW" altLang="en-US" dirty="0"/>
              <a:t>目標</a:t>
            </a:r>
          </a:p>
        </p:txBody>
      </p:sp>
      <p:sp>
        <p:nvSpPr>
          <p:cNvPr id="3" name="內容版面配置區 2">
            <a:extLst>
              <a:ext uri="{FF2B5EF4-FFF2-40B4-BE49-F238E27FC236}">
                <a16:creationId xmlns:a16="http://schemas.microsoft.com/office/drawing/2014/main" id="{F7969202-3492-4728-BE27-F3DC440A6FFC}"/>
              </a:ext>
            </a:extLst>
          </p:cNvPr>
          <p:cNvSpPr>
            <a:spLocks noGrp="1"/>
          </p:cNvSpPr>
          <p:nvPr>
            <p:ph idx="1"/>
          </p:nvPr>
        </p:nvSpPr>
        <p:spPr/>
        <p:txBody>
          <a:bodyPr/>
          <a:lstStyle/>
          <a:p>
            <a:r>
              <a:rPr lang="zh-TW" altLang="en-US" dirty="0"/>
              <a:t>用</a:t>
            </a:r>
            <a:r>
              <a:rPr lang="en-US" altLang="zh-TW" dirty="0"/>
              <a:t>GUI</a:t>
            </a:r>
            <a:r>
              <a:rPr lang="zh-TW" altLang="en-US" dirty="0"/>
              <a:t>介面給使用者更佳的</a:t>
            </a:r>
            <a:r>
              <a:rPr lang="en-US" altLang="zh-TW" dirty="0"/>
              <a:t>UI/UX</a:t>
            </a:r>
            <a:r>
              <a:rPr lang="zh-TW" altLang="en-US" dirty="0"/>
              <a:t>體驗</a:t>
            </a:r>
            <a:endParaRPr lang="en-US" altLang="zh-TW" dirty="0"/>
          </a:p>
          <a:p>
            <a:endParaRPr lang="en-US" altLang="zh-TW" dirty="0"/>
          </a:p>
          <a:p>
            <a:r>
              <a:rPr lang="zh-TW" altLang="en-US" dirty="0"/>
              <a:t>能夠讀取常見的</a:t>
            </a:r>
            <a:r>
              <a:rPr lang="en-US" altLang="zh-TW" dirty="0"/>
              <a:t>3D</a:t>
            </a:r>
            <a:r>
              <a:rPr lang="zh-TW" altLang="en-US" dirty="0"/>
              <a:t>模型檔案</a:t>
            </a:r>
            <a:r>
              <a:rPr lang="en-US" altLang="zh-TW" dirty="0"/>
              <a:t>(.</a:t>
            </a:r>
            <a:r>
              <a:rPr lang="en-US" altLang="zh-TW" dirty="0" err="1"/>
              <a:t>stl</a:t>
            </a:r>
            <a:r>
              <a:rPr lang="zh-TW" altLang="en-US" dirty="0"/>
              <a:t>和</a:t>
            </a:r>
            <a:r>
              <a:rPr lang="en-US" altLang="zh-TW" dirty="0"/>
              <a:t>.obj)</a:t>
            </a:r>
            <a:r>
              <a:rPr lang="zh-TW" altLang="en-US" dirty="0"/>
              <a:t>並輸出符合切層軟體格式的檔案</a:t>
            </a:r>
            <a:r>
              <a:rPr lang="en-US" altLang="zh-TW" dirty="0"/>
              <a:t>(.</a:t>
            </a:r>
            <a:r>
              <a:rPr lang="en-US" altLang="zh-TW" dirty="0" err="1"/>
              <a:t>stl</a:t>
            </a:r>
            <a:r>
              <a:rPr lang="en-US" altLang="zh-TW" dirty="0"/>
              <a:t>)</a:t>
            </a:r>
          </a:p>
          <a:p>
            <a:endParaRPr lang="en-US" altLang="zh-TW" dirty="0"/>
          </a:p>
          <a:p>
            <a:r>
              <a:rPr lang="zh-TW" altLang="en-US" dirty="0"/>
              <a:t>結合不同課程的知識運用在繪圖面上</a:t>
            </a:r>
            <a:endParaRPr lang="en-US" altLang="zh-TW" dirty="0"/>
          </a:p>
          <a:p>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A9D900A8-43EB-45D1-AFCD-8D2614923AB2}"/>
              </a:ext>
            </a:extLst>
          </p:cNvPr>
          <p:cNvSpPr>
            <a:spLocks noGrp="1"/>
          </p:cNvSpPr>
          <p:nvPr>
            <p:ph type="sldNum" sz="quarter" idx="12"/>
          </p:nvPr>
        </p:nvSpPr>
        <p:spPr/>
        <p:txBody>
          <a:bodyPr/>
          <a:lstStyle/>
          <a:p>
            <a:fld id="{7C247CF9-6C66-4FE9-B708-CEEFA6A0AD69}" type="slidenum">
              <a:rPr lang="zh-TW" altLang="en-US" smtClean="0"/>
              <a:t>4</a:t>
            </a:fld>
            <a:endParaRPr lang="zh-TW" altLang="en-US"/>
          </a:p>
        </p:txBody>
      </p:sp>
    </p:spTree>
    <p:extLst>
      <p:ext uri="{BB962C8B-B14F-4D97-AF65-F5344CB8AC3E}">
        <p14:creationId xmlns:p14="http://schemas.microsoft.com/office/powerpoint/2010/main" val="52077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958010-9E3C-464E-972C-91136AE7952B}"/>
              </a:ext>
            </a:extLst>
          </p:cNvPr>
          <p:cNvSpPr>
            <a:spLocks noGrp="1"/>
          </p:cNvSpPr>
          <p:nvPr>
            <p:ph type="title"/>
          </p:nvPr>
        </p:nvSpPr>
        <p:spPr/>
        <p:txBody>
          <a:bodyPr/>
          <a:lstStyle/>
          <a:p>
            <a:r>
              <a:rPr lang="zh-TW" altLang="en-US" dirty="0"/>
              <a:t>技術展開</a:t>
            </a:r>
          </a:p>
        </p:txBody>
      </p:sp>
      <p:sp>
        <p:nvSpPr>
          <p:cNvPr id="40" name="投影片編號版面配置區 39">
            <a:extLst>
              <a:ext uri="{FF2B5EF4-FFF2-40B4-BE49-F238E27FC236}">
                <a16:creationId xmlns:a16="http://schemas.microsoft.com/office/drawing/2014/main" id="{8D8038EB-E4F7-4F8B-A5C4-76DB0E656237}"/>
              </a:ext>
            </a:extLst>
          </p:cNvPr>
          <p:cNvSpPr>
            <a:spLocks noGrp="1"/>
          </p:cNvSpPr>
          <p:nvPr>
            <p:ph type="sldNum" sz="quarter" idx="12"/>
          </p:nvPr>
        </p:nvSpPr>
        <p:spPr/>
        <p:txBody>
          <a:bodyPr/>
          <a:lstStyle/>
          <a:p>
            <a:fld id="{7C247CF9-6C66-4FE9-B708-CEEFA6A0AD69}" type="slidenum">
              <a:rPr lang="zh-TW" altLang="en-US" smtClean="0"/>
              <a:t>5</a:t>
            </a:fld>
            <a:endParaRPr lang="zh-TW" altLang="en-US"/>
          </a:p>
        </p:txBody>
      </p:sp>
      <p:sp>
        <p:nvSpPr>
          <p:cNvPr id="4" name="橢圓 3">
            <a:extLst>
              <a:ext uri="{FF2B5EF4-FFF2-40B4-BE49-F238E27FC236}">
                <a16:creationId xmlns:a16="http://schemas.microsoft.com/office/drawing/2014/main" id="{6E41B797-ED2C-4B35-A862-8E0E6D3B60FE}"/>
              </a:ext>
            </a:extLst>
          </p:cNvPr>
          <p:cNvSpPr/>
          <p:nvPr/>
        </p:nvSpPr>
        <p:spPr>
          <a:xfrm>
            <a:off x="408700" y="4319487"/>
            <a:ext cx="1444101" cy="83450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dirty="0"/>
              <a:t>eric6</a:t>
            </a:r>
            <a:endParaRPr lang="zh-TW" altLang="en-US" dirty="0"/>
          </a:p>
        </p:txBody>
      </p:sp>
      <p:sp>
        <p:nvSpPr>
          <p:cNvPr id="5" name="橢圓 4">
            <a:extLst>
              <a:ext uri="{FF2B5EF4-FFF2-40B4-BE49-F238E27FC236}">
                <a16:creationId xmlns:a16="http://schemas.microsoft.com/office/drawing/2014/main" id="{CD4594ED-FA1C-4132-B9E9-881AACCB416B}"/>
              </a:ext>
            </a:extLst>
          </p:cNvPr>
          <p:cNvSpPr/>
          <p:nvPr/>
        </p:nvSpPr>
        <p:spPr>
          <a:xfrm>
            <a:off x="5083947" y="5520641"/>
            <a:ext cx="1444101" cy="83450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dirty="0"/>
              <a:t>Python</a:t>
            </a:r>
          </a:p>
          <a:p>
            <a:pPr algn="ctr"/>
            <a:r>
              <a:rPr lang="en-US" altLang="zh-TW" dirty="0"/>
              <a:t>3.5.3</a:t>
            </a:r>
            <a:endParaRPr lang="zh-TW" altLang="en-US" dirty="0"/>
          </a:p>
        </p:txBody>
      </p:sp>
      <p:cxnSp>
        <p:nvCxnSpPr>
          <p:cNvPr id="12" name="直線單箭頭接點 11">
            <a:extLst>
              <a:ext uri="{FF2B5EF4-FFF2-40B4-BE49-F238E27FC236}">
                <a16:creationId xmlns:a16="http://schemas.microsoft.com/office/drawing/2014/main" id="{2055DE46-D899-4B79-97AB-E2253613E026}"/>
              </a:ext>
            </a:extLst>
          </p:cNvPr>
          <p:cNvCxnSpPr>
            <a:cxnSpLocks/>
            <a:stCxn id="4" idx="6"/>
            <a:endCxn id="5" idx="2"/>
          </p:cNvCxnSpPr>
          <p:nvPr/>
        </p:nvCxnSpPr>
        <p:spPr>
          <a:xfrm>
            <a:off x="1852801" y="4736738"/>
            <a:ext cx="3231146" cy="1201154"/>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直線單箭頭接點 16">
            <a:extLst>
              <a:ext uri="{FF2B5EF4-FFF2-40B4-BE49-F238E27FC236}">
                <a16:creationId xmlns:a16="http://schemas.microsoft.com/office/drawing/2014/main" id="{54BBBA16-C976-49A9-8F45-50DDAF065F7C}"/>
              </a:ext>
            </a:extLst>
          </p:cNvPr>
          <p:cNvCxnSpPr>
            <a:cxnSpLocks/>
            <a:stCxn id="6" idx="5"/>
            <a:endCxn id="5" idx="1"/>
          </p:cNvCxnSpPr>
          <p:nvPr/>
        </p:nvCxnSpPr>
        <p:spPr>
          <a:xfrm>
            <a:off x="2619550" y="3590049"/>
            <a:ext cx="2675881" cy="205280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橢圓 18">
            <a:extLst>
              <a:ext uri="{FF2B5EF4-FFF2-40B4-BE49-F238E27FC236}">
                <a16:creationId xmlns:a16="http://schemas.microsoft.com/office/drawing/2014/main" id="{B5A0C80D-AB64-45D1-AE26-34EBAD25760A}"/>
              </a:ext>
            </a:extLst>
          </p:cNvPr>
          <p:cNvSpPr/>
          <p:nvPr/>
        </p:nvSpPr>
        <p:spPr>
          <a:xfrm>
            <a:off x="10104080" y="4086903"/>
            <a:ext cx="1444101" cy="83450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PyQt5</a:t>
            </a:r>
            <a:endParaRPr lang="zh-TW" altLang="en-US" dirty="0"/>
          </a:p>
        </p:txBody>
      </p:sp>
      <p:cxnSp>
        <p:nvCxnSpPr>
          <p:cNvPr id="24" name="直線單箭頭接點 23">
            <a:extLst>
              <a:ext uri="{FF2B5EF4-FFF2-40B4-BE49-F238E27FC236}">
                <a16:creationId xmlns:a16="http://schemas.microsoft.com/office/drawing/2014/main" id="{C817EC2A-6170-4FE5-9BD0-1A7177AE9473}"/>
              </a:ext>
            </a:extLst>
          </p:cNvPr>
          <p:cNvCxnSpPr>
            <a:cxnSpLocks/>
            <a:stCxn id="19" idx="2"/>
            <a:endCxn id="5" idx="6"/>
          </p:cNvCxnSpPr>
          <p:nvPr/>
        </p:nvCxnSpPr>
        <p:spPr>
          <a:xfrm flipH="1">
            <a:off x="6528048" y="4504154"/>
            <a:ext cx="3576032" cy="14337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文字方塊 24">
            <a:extLst>
              <a:ext uri="{FF2B5EF4-FFF2-40B4-BE49-F238E27FC236}">
                <a16:creationId xmlns:a16="http://schemas.microsoft.com/office/drawing/2014/main" id="{A34FC5FA-F8A0-4754-A14D-90CBF696534D}"/>
              </a:ext>
            </a:extLst>
          </p:cNvPr>
          <p:cNvSpPr txBox="1"/>
          <p:nvPr/>
        </p:nvSpPr>
        <p:spPr>
          <a:xfrm>
            <a:off x="2472485" y="5482144"/>
            <a:ext cx="877163" cy="369332"/>
          </a:xfrm>
          <a:prstGeom prst="rect">
            <a:avLst/>
          </a:prstGeom>
          <a:noFill/>
        </p:spPr>
        <p:txBody>
          <a:bodyPr wrap="none" rtlCol="0">
            <a:spAutoFit/>
          </a:bodyPr>
          <a:lstStyle/>
          <a:p>
            <a:r>
              <a:rPr lang="zh-TW" altLang="en-US" dirty="0"/>
              <a:t>編譯器</a:t>
            </a:r>
          </a:p>
        </p:txBody>
      </p:sp>
      <p:sp>
        <p:nvSpPr>
          <p:cNvPr id="26" name="文字方塊 25">
            <a:extLst>
              <a:ext uri="{FF2B5EF4-FFF2-40B4-BE49-F238E27FC236}">
                <a16:creationId xmlns:a16="http://schemas.microsoft.com/office/drawing/2014/main" id="{0B3225AE-AF78-4084-A293-3FBF1D1F973D}"/>
              </a:ext>
            </a:extLst>
          </p:cNvPr>
          <p:cNvSpPr txBox="1"/>
          <p:nvPr/>
        </p:nvSpPr>
        <p:spPr>
          <a:xfrm>
            <a:off x="5299169" y="4917156"/>
            <a:ext cx="914400" cy="369332"/>
          </a:xfrm>
          <a:prstGeom prst="rect">
            <a:avLst/>
          </a:prstGeom>
          <a:noFill/>
        </p:spPr>
        <p:txBody>
          <a:bodyPr wrap="square" rtlCol="0">
            <a:spAutoFit/>
          </a:bodyPr>
          <a:lstStyle/>
          <a:p>
            <a:r>
              <a:rPr lang="zh-TW" altLang="en-US" dirty="0"/>
              <a:t>函式庫</a:t>
            </a:r>
          </a:p>
        </p:txBody>
      </p:sp>
      <p:cxnSp>
        <p:nvCxnSpPr>
          <p:cNvPr id="21" name="直線單箭頭接點 20">
            <a:extLst>
              <a:ext uri="{FF2B5EF4-FFF2-40B4-BE49-F238E27FC236}">
                <a16:creationId xmlns:a16="http://schemas.microsoft.com/office/drawing/2014/main" id="{A98CF64E-BCA2-4E0A-AD3E-8CC7BE8C48B9}"/>
              </a:ext>
            </a:extLst>
          </p:cNvPr>
          <p:cNvCxnSpPr>
            <a:cxnSpLocks/>
            <a:stCxn id="20" idx="4"/>
            <a:endCxn id="5" idx="0"/>
          </p:cNvCxnSpPr>
          <p:nvPr/>
        </p:nvCxnSpPr>
        <p:spPr>
          <a:xfrm>
            <a:off x="5711930" y="2575576"/>
            <a:ext cx="94068" cy="2945065"/>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直線單箭頭接點 27">
            <a:extLst>
              <a:ext uri="{FF2B5EF4-FFF2-40B4-BE49-F238E27FC236}">
                <a16:creationId xmlns:a16="http://schemas.microsoft.com/office/drawing/2014/main" id="{A6B2E3C4-3AC1-44E2-9AF6-5D1E3493B407}"/>
              </a:ext>
            </a:extLst>
          </p:cNvPr>
          <p:cNvCxnSpPr>
            <a:cxnSpLocks/>
            <a:stCxn id="18" idx="4"/>
            <a:endCxn id="5" idx="0"/>
          </p:cNvCxnSpPr>
          <p:nvPr/>
        </p:nvCxnSpPr>
        <p:spPr>
          <a:xfrm flipH="1">
            <a:off x="5805998" y="2694496"/>
            <a:ext cx="2362282" cy="2826145"/>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直線單箭頭接點 28">
            <a:extLst>
              <a:ext uri="{FF2B5EF4-FFF2-40B4-BE49-F238E27FC236}">
                <a16:creationId xmlns:a16="http://schemas.microsoft.com/office/drawing/2014/main" id="{9737209F-018E-4752-B68D-560571505588}"/>
              </a:ext>
            </a:extLst>
          </p:cNvPr>
          <p:cNvCxnSpPr>
            <a:cxnSpLocks/>
            <a:stCxn id="16" idx="4"/>
            <a:endCxn id="5" idx="1"/>
          </p:cNvCxnSpPr>
          <p:nvPr/>
        </p:nvCxnSpPr>
        <p:spPr>
          <a:xfrm>
            <a:off x="3648000" y="2687781"/>
            <a:ext cx="1647431" cy="295507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橢圓 31">
            <a:extLst>
              <a:ext uri="{FF2B5EF4-FFF2-40B4-BE49-F238E27FC236}">
                <a16:creationId xmlns:a16="http://schemas.microsoft.com/office/drawing/2014/main" id="{5C0A7AF8-1230-4E2D-88D9-CD6D1776D8BC}"/>
              </a:ext>
            </a:extLst>
          </p:cNvPr>
          <p:cNvSpPr/>
          <p:nvPr/>
        </p:nvSpPr>
        <p:spPr>
          <a:xfrm>
            <a:off x="9108871" y="2771097"/>
            <a:ext cx="1444101" cy="83450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OpenGL</a:t>
            </a:r>
            <a:endParaRPr lang="zh-TW" altLang="en-US" dirty="0"/>
          </a:p>
        </p:txBody>
      </p:sp>
      <p:sp>
        <p:nvSpPr>
          <p:cNvPr id="35" name="文字方塊 34">
            <a:extLst>
              <a:ext uri="{FF2B5EF4-FFF2-40B4-BE49-F238E27FC236}">
                <a16:creationId xmlns:a16="http://schemas.microsoft.com/office/drawing/2014/main" id="{3791EE23-DBE2-4579-AA42-E44930A63A68}"/>
              </a:ext>
            </a:extLst>
          </p:cNvPr>
          <p:cNvSpPr txBox="1"/>
          <p:nvPr/>
        </p:nvSpPr>
        <p:spPr>
          <a:xfrm>
            <a:off x="8447359" y="4990774"/>
            <a:ext cx="1757778" cy="369332"/>
          </a:xfrm>
          <a:prstGeom prst="rect">
            <a:avLst/>
          </a:prstGeom>
          <a:noFill/>
        </p:spPr>
        <p:txBody>
          <a:bodyPr wrap="square" rtlCol="0">
            <a:spAutoFit/>
          </a:bodyPr>
          <a:lstStyle/>
          <a:p>
            <a:r>
              <a:rPr lang="en-US" altLang="zh-TW" dirty="0"/>
              <a:t>UI</a:t>
            </a:r>
            <a:r>
              <a:rPr lang="zh-TW" altLang="en-US" dirty="0"/>
              <a:t>介面</a:t>
            </a:r>
          </a:p>
        </p:txBody>
      </p:sp>
      <p:grpSp>
        <p:nvGrpSpPr>
          <p:cNvPr id="14" name="群組 13">
            <a:extLst>
              <a:ext uri="{FF2B5EF4-FFF2-40B4-BE49-F238E27FC236}">
                <a16:creationId xmlns:a16="http://schemas.microsoft.com/office/drawing/2014/main" id="{4F3DC8AE-C2B3-4C45-8333-7F58BD5BFE4C}"/>
              </a:ext>
            </a:extLst>
          </p:cNvPr>
          <p:cNvGrpSpPr/>
          <p:nvPr/>
        </p:nvGrpSpPr>
        <p:grpSpPr>
          <a:xfrm>
            <a:off x="4989879" y="1383993"/>
            <a:ext cx="1444101" cy="1191583"/>
            <a:chOff x="6724178" y="1746034"/>
            <a:chExt cx="1444101" cy="1191583"/>
          </a:xfrm>
        </p:grpSpPr>
        <p:sp>
          <p:nvSpPr>
            <p:cNvPr id="20" name="橢圓 19">
              <a:extLst>
                <a:ext uri="{FF2B5EF4-FFF2-40B4-BE49-F238E27FC236}">
                  <a16:creationId xmlns:a16="http://schemas.microsoft.com/office/drawing/2014/main" id="{039FD633-9547-4221-8119-8BC1F5D66B93}"/>
                </a:ext>
              </a:extLst>
            </p:cNvPr>
            <p:cNvSpPr/>
            <p:nvPr/>
          </p:nvSpPr>
          <p:spPr>
            <a:xfrm>
              <a:off x="6724178" y="2103116"/>
              <a:ext cx="1444101" cy="83450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stl</a:t>
              </a:r>
              <a:endParaRPr lang="zh-TW" altLang="en-US" dirty="0"/>
            </a:p>
          </p:txBody>
        </p:sp>
        <p:sp>
          <p:nvSpPr>
            <p:cNvPr id="36" name="文字方塊 35">
              <a:extLst>
                <a:ext uri="{FF2B5EF4-FFF2-40B4-BE49-F238E27FC236}">
                  <a16:creationId xmlns:a16="http://schemas.microsoft.com/office/drawing/2014/main" id="{2179C710-3843-4ADD-8FEA-8F9ED5F73C8F}"/>
                </a:ext>
              </a:extLst>
            </p:cNvPr>
            <p:cNvSpPr txBox="1"/>
            <p:nvPr/>
          </p:nvSpPr>
          <p:spPr>
            <a:xfrm>
              <a:off x="7000222" y="1746034"/>
              <a:ext cx="1132758" cy="369332"/>
            </a:xfrm>
            <a:prstGeom prst="rect">
              <a:avLst/>
            </a:prstGeom>
            <a:noFill/>
          </p:spPr>
          <p:txBody>
            <a:bodyPr wrap="square" rtlCol="0">
              <a:spAutoFit/>
            </a:bodyPr>
            <a:lstStyle/>
            <a:p>
              <a:r>
                <a:rPr lang="zh-TW" altLang="en-US" dirty="0"/>
                <a:t>讀</a:t>
              </a:r>
              <a:r>
                <a:rPr lang="en-US" altLang="zh-TW" dirty="0"/>
                <a:t>3D</a:t>
              </a:r>
              <a:r>
                <a:rPr lang="zh-TW" altLang="en-US" dirty="0"/>
                <a:t>檔</a:t>
              </a:r>
            </a:p>
          </p:txBody>
        </p:sp>
      </p:grpSp>
      <p:grpSp>
        <p:nvGrpSpPr>
          <p:cNvPr id="7" name="群組 6">
            <a:extLst>
              <a:ext uri="{FF2B5EF4-FFF2-40B4-BE49-F238E27FC236}">
                <a16:creationId xmlns:a16="http://schemas.microsoft.com/office/drawing/2014/main" id="{722CDA1D-5110-422C-8BEF-4011E6F32D69}"/>
              </a:ext>
            </a:extLst>
          </p:cNvPr>
          <p:cNvGrpSpPr/>
          <p:nvPr/>
        </p:nvGrpSpPr>
        <p:grpSpPr>
          <a:xfrm>
            <a:off x="1165733" y="2511742"/>
            <a:ext cx="1703252" cy="1200517"/>
            <a:chOff x="793539" y="2386935"/>
            <a:chExt cx="1703252" cy="1200517"/>
          </a:xfrm>
        </p:grpSpPr>
        <p:sp>
          <p:nvSpPr>
            <p:cNvPr id="6" name="橢圓 5">
              <a:extLst>
                <a:ext uri="{FF2B5EF4-FFF2-40B4-BE49-F238E27FC236}">
                  <a16:creationId xmlns:a16="http://schemas.microsoft.com/office/drawing/2014/main" id="{A5F02950-3979-461E-987C-545B9243199E}"/>
                </a:ext>
              </a:extLst>
            </p:cNvPr>
            <p:cNvSpPr/>
            <p:nvPr/>
          </p:nvSpPr>
          <p:spPr>
            <a:xfrm>
              <a:off x="793539" y="2752951"/>
              <a:ext cx="1703252" cy="83450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matplotlib</a:t>
              </a:r>
              <a:endParaRPr lang="zh-TW" altLang="en-US" dirty="0"/>
            </a:p>
          </p:txBody>
        </p:sp>
        <p:sp>
          <p:nvSpPr>
            <p:cNvPr id="37" name="文字方塊 36">
              <a:extLst>
                <a:ext uri="{FF2B5EF4-FFF2-40B4-BE49-F238E27FC236}">
                  <a16:creationId xmlns:a16="http://schemas.microsoft.com/office/drawing/2014/main" id="{00F27386-75C5-4CD9-9D14-F73415894590}"/>
                </a:ext>
              </a:extLst>
            </p:cNvPr>
            <p:cNvSpPr txBox="1"/>
            <p:nvPr/>
          </p:nvSpPr>
          <p:spPr>
            <a:xfrm>
              <a:off x="1206469" y="2386935"/>
              <a:ext cx="646331" cy="369332"/>
            </a:xfrm>
            <a:prstGeom prst="rect">
              <a:avLst/>
            </a:prstGeom>
            <a:noFill/>
          </p:spPr>
          <p:txBody>
            <a:bodyPr wrap="none" rtlCol="0">
              <a:spAutoFit/>
            </a:bodyPr>
            <a:lstStyle/>
            <a:p>
              <a:r>
                <a:rPr lang="zh-TW" altLang="en-US" dirty="0"/>
                <a:t>繪圖</a:t>
              </a:r>
            </a:p>
          </p:txBody>
        </p:sp>
      </p:grpSp>
      <p:grpSp>
        <p:nvGrpSpPr>
          <p:cNvPr id="10" name="群組 9">
            <a:extLst>
              <a:ext uri="{FF2B5EF4-FFF2-40B4-BE49-F238E27FC236}">
                <a16:creationId xmlns:a16="http://schemas.microsoft.com/office/drawing/2014/main" id="{E5360595-8531-41BF-B7BA-A2D71BAA408A}"/>
              </a:ext>
            </a:extLst>
          </p:cNvPr>
          <p:cNvGrpSpPr/>
          <p:nvPr/>
        </p:nvGrpSpPr>
        <p:grpSpPr>
          <a:xfrm>
            <a:off x="2562280" y="1541570"/>
            <a:ext cx="2171440" cy="1146211"/>
            <a:chOff x="3898633" y="1775046"/>
            <a:chExt cx="2171440" cy="1146211"/>
          </a:xfrm>
        </p:grpSpPr>
        <p:sp>
          <p:nvSpPr>
            <p:cNvPr id="16" name="橢圓 15">
              <a:extLst>
                <a:ext uri="{FF2B5EF4-FFF2-40B4-BE49-F238E27FC236}">
                  <a16:creationId xmlns:a16="http://schemas.microsoft.com/office/drawing/2014/main" id="{6766E25A-6EA3-4591-BD2B-BEEBB0AABE8C}"/>
                </a:ext>
              </a:extLst>
            </p:cNvPr>
            <p:cNvSpPr/>
            <p:nvPr/>
          </p:nvSpPr>
          <p:spPr>
            <a:xfrm>
              <a:off x="3898633" y="2086756"/>
              <a:ext cx="2171440" cy="83450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mpl_toolkits</a:t>
              </a:r>
              <a:endParaRPr lang="zh-TW" altLang="en-US" dirty="0"/>
            </a:p>
          </p:txBody>
        </p:sp>
        <p:sp>
          <p:nvSpPr>
            <p:cNvPr id="38" name="文字方塊 37">
              <a:extLst>
                <a:ext uri="{FF2B5EF4-FFF2-40B4-BE49-F238E27FC236}">
                  <a16:creationId xmlns:a16="http://schemas.microsoft.com/office/drawing/2014/main" id="{4070DB93-B921-407D-8039-5E1334F99796}"/>
                </a:ext>
              </a:extLst>
            </p:cNvPr>
            <p:cNvSpPr txBox="1"/>
            <p:nvPr/>
          </p:nvSpPr>
          <p:spPr>
            <a:xfrm>
              <a:off x="4399447" y="1775046"/>
              <a:ext cx="930063" cy="369332"/>
            </a:xfrm>
            <a:prstGeom prst="rect">
              <a:avLst/>
            </a:prstGeom>
            <a:noFill/>
          </p:spPr>
          <p:txBody>
            <a:bodyPr wrap="none" rtlCol="0">
              <a:spAutoFit/>
            </a:bodyPr>
            <a:lstStyle/>
            <a:p>
              <a:r>
                <a:rPr lang="en-US" altLang="zh-TW" dirty="0"/>
                <a:t>2D</a:t>
              </a:r>
              <a:r>
                <a:rPr lang="en-US" altLang="zh-TW" dirty="0">
                  <a:sym typeface="Wingdings" panose="05000000000000000000" pitchFamily="2" charset="2"/>
                </a:rPr>
                <a:t>3D</a:t>
              </a:r>
              <a:endParaRPr lang="zh-TW" altLang="en-US" dirty="0"/>
            </a:p>
          </p:txBody>
        </p:sp>
      </p:grpSp>
      <p:grpSp>
        <p:nvGrpSpPr>
          <p:cNvPr id="15" name="群組 14">
            <a:extLst>
              <a:ext uri="{FF2B5EF4-FFF2-40B4-BE49-F238E27FC236}">
                <a16:creationId xmlns:a16="http://schemas.microsoft.com/office/drawing/2014/main" id="{C121ACC3-9D06-4E4E-9DB0-E6BFD6F7BD05}"/>
              </a:ext>
            </a:extLst>
          </p:cNvPr>
          <p:cNvGrpSpPr/>
          <p:nvPr/>
        </p:nvGrpSpPr>
        <p:grpSpPr>
          <a:xfrm>
            <a:off x="7446229" y="1426753"/>
            <a:ext cx="1502874" cy="1267743"/>
            <a:chOff x="8168279" y="2870393"/>
            <a:chExt cx="1502874" cy="1267743"/>
          </a:xfrm>
        </p:grpSpPr>
        <p:sp>
          <p:nvSpPr>
            <p:cNvPr id="18" name="橢圓 17">
              <a:extLst>
                <a:ext uri="{FF2B5EF4-FFF2-40B4-BE49-F238E27FC236}">
                  <a16:creationId xmlns:a16="http://schemas.microsoft.com/office/drawing/2014/main" id="{A102B336-D43A-4D77-9E9C-2E6F1C8E4C50}"/>
                </a:ext>
              </a:extLst>
            </p:cNvPr>
            <p:cNvSpPr/>
            <p:nvPr/>
          </p:nvSpPr>
          <p:spPr>
            <a:xfrm>
              <a:off x="8168279" y="3303635"/>
              <a:ext cx="1444101" cy="83450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numpy</a:t>
              </a:r>
              <a:endParaRPr lang="zh-TW" altLang="en-US" dirty="0"/>
            </a:p>
          </p:txBody>
        </p:sp>
        <p:sp>
          <p:nvSpPr>
            <p:cNvPr id="39" name="文字方塊 38">
              <a:extLst>
                <a:ext uri="{FF2B5EF4-FFF2-40B4-BE49-F238E27FC236}">
                  <a16:creationId xmlns:a16="http://schemas.microsoft.com/office/drawing/2014/main" id="{34797097-3EA5-4530-8DFA-B2866D5AA013}"/>
                </a:ext>
              </a:extLst>
            </p:cNvPr>
            <p:cNvSpPr txBox="1"/>
            <p:nvPr/>
          </p:nvSpPr>
          <p:spPr>
            <a:xfrm>
              <a:off x="8538395" y="2870393"/>
              <a:ext cx="1132758" cy="369332"/>
            </a:xfrm>
            <a:prstGeom prst="rect">
              <a:avLst/>
            </a:prstGeom>
            <a:noFill/>
          </p:spPr>
          <p:txBody>
            <a:bodyPr wrap="square" rtlCol="0">
              <a:spAutoFit/>
            </a:bodyPr>
            <a:lstStyle/>
            <a:p>
              <a:r>
                <a:rPr lang="zh-TW" altLang="en-US" dirty="0"/>
                <a:t>讀</a:t>
              </a:r>
              <a:r>
                <a:rPr lang="en-US" altLang="zh-TW" dirty="0"/>
                <a:t>2D</a:t>
              </a:r>
              <a:r>
                <a:rPr lang="zh-TW" altLang="en-US" dirty="0"/>
                <a:t>檔</a:t>
              </a:r>
            </a:p>
          </p:txBody>
        </p:sp>
      </p:grpSp>
      <p:cxnSp>
        <p:nvCxnSpPr>
          <p:cNvPr id="30" name="直線單箭頭接點 29">
            <a:extLst>
              <a:ext uri="{FF2B5EF4-FFF2-40B4-BE49-F238E27FC236}">
                <a16:creationId xmlns:a16="http://schemas.microsoft.com/office/drawing/2014/main" id="{99FCB8D3-BE77-4B08-9B3B-0C6FA9EA606E}"/>
              </a:ext>
            </a:extLst>
          </p:cNvPr>
          <p:cNvCxnSpPr>
            <a:cxnSpLocks/>
            <a:stCxn id="32" idx="4"/>
            <a:endCxn id="5" idx="7"/>
          </p:cNvCxnSpPr>
          <p:nvPr/>
        </p:nvCxnSpPr>
        <p:spPr>
          <a:xfrm flipH="1">
            <a:off x="6316564" y="3605598"/>
            <a:ext cx="3514358" cy="203725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文字方塊 50">
            <a:extLst>
              <a:ext uri="{FF2B5EF4-FFF2-40B4-BE49-F238E27FC236}">
                <a16:creationId xmlns:a16="http://schemas.microsoft.com/office/drawing/2014/main" id="{8FDBDFFD-FCC4-4264-AD31-2AE33CA282C1}"/>
              </a:ext>
            </a:extLst>
          </p:cNvPr>
          <p:cNvSpPr txBox="1"/>
          <p:nvPr/>
        </p:nvSpPr>
        <p:spPr>
          <a:xfrm>
            <a:off x="9716145" y="2377202"/>
            <a:ext cx="715117" cy="369332"/>
          </a:xfrm>
          <a:prstGeom prst="rect">
            <a:avLst/>
          </a:prstGeom>
          <a:noFill/>
        </p:spPr>
        <p:txBody>
          <a:bodyPr wrap="square" rtlCol="0">
            <a:spAutoFit/>
          </a:bodyPr>
          <a:lstStyle/>
          <a:p>
            <a:r>
              <a:rPr lang="zh-TW" altLang="en-US" dirty="0"/>
              <a:t>編修</a:t>
            </a:r>
          </a:p>
        </p:txBody>
      </p:sp>
    </p:spTree>
    <p:extLst>
      <p:ext uri="{BB962C8B-B14F-4D97-AF65-F5344CB8AC3E}">
        <p14:creationId xmlns:p14="http://schemas.microsoft.com/office/powerpoint/2010/main" val="233005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明確描述功能</a:t>
            </a:r>
            <a:endParaRPr lang="en-GB"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234681552"/>
              </p:ext>
            </p:extLst>
          </p:nvPr>
        </p:nvGraphicFramePr>
        <p:xfrm>
          <a:off x="907372" y="1825625"/>
          <a:ext cx="10377256" cy="2318471"/>
        </p:xfrm>
        <a:graphic>
          <a:graphicData uri="http://schemas.openxmlformats.org/drawingml/2006/table">
            <a:tbl>
              <a:tblPr firstRow="1" bandRow="1">
                <a:tableStyleId>{5C22544A-7EE6-4342-B048-85BDC9FD1C3A}</a:tableStyleId>
              </a:tblPr>
              <a:tblGrid>
                <a:gridCol w="442353">
                  <a:extLst>
                    <a:ext uri="{9D8B030D-6E8A-4147-A177-3AD203B41FA5}">
                      <a16:colId xmlns:a16="http://schemas.microsoft.com/office/drawing/2014/main" val="2018598715"/>
                    </a:ext>
                  </a:extLst>
                </a:gridCol>
                <a:gridCol w="2396358">
                  <a:extLst>
                    <a:ext uri="{9D8B030D-6E8A-4147-A177-3AD203B41FA5}">
                      <a16:colId xmlns:a16="http://schemas.microsoft.com/office/drawing/2014/main" val="2775086096"/>
                    </a:ext>
                  </a:extLst>
                </a:gridCol>
                <a:gridCol w="6222124">
                  <a:extLst>
                    <a:ext uri="{9D8B030D-6E8A-4147-A177-3AD203B41FA5}">
                      <a16:colId xmlns:a16="http://schemas.microsoft.com/office/drawing/2014/main" val="2810948138"/>
                    </a:ext>
                  </a:extLst>
                </a:gridCol>
                <a:gridCol w="1316421">
                  <a:extLst>
                    <a:ext uri="{9D8B030D-6E8A-4147-A177-3AD203B41FA5}">
                      <a16:colId xmlns:a16="http://schemas.microsoft.com/office/drawing/2014/main" val="3568570471"/>
                    </a:ext>
                  </a:extLst>
                </a:gridCol>
              </a:tblGrid>
              <a:tr h="455936">
                <a:tc>
                  <a:txBody>
                    <a:bodyPr/>
                    <a:lstStyle/>
                    <a:p>
                      <a:endParaRPr lang="en-GB" dirty="0"/>
                    </a:p>
                  </a:txBody>
                  <a:tcPr/>
                </a:tc>
                <a:tc>
                  <a:txBody>
                    <a:bodyPr/>
                    <a:lstStyle/>
                    <a:p>
                      <a:r>
                        <a:rPr lang="zh-TW" altLang="en-US" dirty="0"/>
                        <a:t>功能名稱</a:t>
                      </a:r>
                      <a:endParaRPr lang="en-GB" dirty="0"/>
                    </a:p>
                  </a:txBody>
                  <a:tcPr/>
                </a:tc>
                <a:tc>
                  <a:txBody>
                    <a:bodyPr/>
                    <a:lstStyle/>
                    <a:p>
                      <a:r>
                        <a:rPr lang="zh-TW" altLang="en-US" dirty="0"/>
                        <a:t>功能敘述</a:t>
                      </a:r>
                      <a:endParaRPr lang="en-GB" dirty="0"/>
                    </a:p>
                  </a:txBody>
                  <a:tcPr/>
                </a:tc>
                <a:tc>
                  <a:txBody>
                    <a:bodyPr/>
                    <a:lstStyle/>
                    <a:p>
                      <a:r>
                        <a:rPr lang="zh-TW" altLang="en-US" dirty="0"/>
                        <a:t>完成與否</a:t>
                      </a:r>
                      <a:endParaRPr lang="en-GB" dirty="0"/>
                    </a:p>
                  </a:txBody>
                  <a:tcPr/>
                </a:tc>
                <a:extLst>
                  <a:ext uri="{0D108BD9-81ED-4DB2-BD59-A6C34878D82A}">
                    <a16:rowId xmlns:a16="http://schemas.microsoft.com/office/drawing/2014/main" val="1854405496"/>
                  </a:ext>
                </a:extLst>
              </a:tr>
              <a:tr h="399495">
                <a:tc>
                  <a:txBody>
                    <a:bodyPr/>
                    <a:lstStyle/>
                    <a:p>
                      <a:r>
                        <a:rPr lang="en-US" altLang="zh-TW" dirty="0"/>
                        <a:t>1</a:t>
                      </a:r>
                      <a:endParaRPr lang="en-GB" dirty="0"/>
                    </a:p>
                  </a:txBody>
                  <a:tcPr/>
                </a:tc>
                <a:tc>
                  <a:txBody>
                    <a:bodyPr/>
                    <a:lstStyle/>
                    <a:p>
                      <a:r>
                        <a:rPr lang="zh-TW" altLang="en-US" dirty="0"/>
                        <a:t>讀檔</a:t>
                      </a:r>
                      <a:endParaRPr lang="en-GB" dirty="0"/>
                    </a:p>
                  </a:txBody>
                  <a:tcPr/>
                </a:tc>
                <a:tc>
                  <a:txBody>
                    <a:bodyPr/>
                    <a:lstStyle/>
                    <a:p>
                      <a:r>
                        <a:rPr lang="zh-TW" altLang="en-US" dirty="0"/>
                        <a:t>讀取</a:t>
                      </a:r>
                      <a:r>
                        <a:rPr lang="en-US" altLang="zh-TW" dirty="0" err="1"/>
                        <a:t>stl,obj</a:t>
                      </a:r>
                      <a:endParaRPr lang="en-GB" dirty="0"/>
                    </a:p>
                  </a:txBody>
                  <a:tcPr/>
                </a:tc>
                <a:tc>
                  <a:txBody>
                    <a:bodyPr/>
                    <a:lstStyle/>
                    <a:p>
                      <a:r>
                        <a:rPr lang="en-US" altLang="zh-TW" dirty="0"/>
                        <a:t>100%</a:t>
                      </a:r>
                      <a:endParaRPr lang="en-GB" dirty="0"/>
                    </a:p>
                  </a:txBody>
                  <a:tcPr/>
                </a:tc>
                <a:extLst>
                  <a:ext uri="{0D108BD9-81ED-4DB2-BD59-A6C34878D82A}">
                    <a16:rowId xmlns:a16="http://schemas.microsoft.com/office/drawing/2014/main" val="2657804422"/>
                  </a:ext>
                </a:extLst>
              </a:tr>
              <a:tr h="363984">
                <a:tc>
                  <a:txBody>
                    <a:bodyPr/>
                    <a:lstStyle/>
                    <a:p>
                      <a:r>
                        <a:rPr lang="en-US" altLang="zh-TW" dirty="0"/>
                        <a:t>2</a:t>
                      </a:r>
                      <a:endParaRPr lang="en-GB" dirty="0"/>
                    </a:p>
                  </a:txBody>
                  <a:tcPr/>
                </a:tc>
                <a:tc>
                  <a:txBody>
                    <a:bodyPr/>
                    <a:lstStyle/>
                    <a:p>
                      <a:r>
                        <a:rPr lang="zh-TW" altLang="en-US" dirty="0"/>
                        <a:t>立體編修</a:t>
                      </a:r>
                      <a:endParaRPr lang="en-GB" dirty="0"/>
                    </a:p>
                  </a:txBody>
                  <a:tcPr/>
                </a:tc>
                <a:tc>
                  <a:txBody>
                    <a:bodyPr/>
                    <a:lstStyle/>
                    <a:p>
                      <a:r>
                        <a:rPr lang="zh-TW" altLang="en-US" dirty="0"/>
                        <a:t>圓柱、長方體</a:t>
                      </a:r>
                      <a:endParaRPr lang="en-GB" dirty="0"/>
                    </a:p>
                  </a:txBody>
                  <a:tcPr/>
                </a:tc>
                <a:tc>
                  <a:txBody>
                    <a:bodyPr/>
                    <a:lstStyle/>
                    <a:p>
                      <a:r>
                        <a:rPr lang="en-US" altLang="zh-TW" dirty="0"/>
                        <a:t>100%</a:t>
                      </a:r>
                      <a:endParaRPr lang="en-GB" dirty="0"/>
                    </a:p>
                  </a:txBody>
                  <a:tcPr/>
                </a:tc>
                <a:extLst>
                  <a:ext uri="{0D108BD9-81ED-4DB2-BD59-A6C34878D82A}">
                    <a16:rowId xmlns:a16="http://schemas.microsoft.com/office/drawing/2014/main" val="2812848706"/>
                  </a:ext>
                </a:extLst>
              </a:tr>
              <a:tr h="363984">
                <a:tc>
                  <a:txBody>
                    <a:bodyPr/>
                    <a:lstStyle/>
                    <a:p>
                      <a:r>
                        <a:rPr lang="en-US" altLang="zh-TW" dirty="0"/>
                        <a:t>3</a:t>
                      </a:r>
                      <a:endParaRPr lang="en-GB" dirty="0"/>
                    </a:p>
                  </a:txBody>
                  <a:tcPr/>
                </a:tc>
                <a:tc>
                  <a:txBody>
                    <a:bodyPr/>
                    <a:lstStyle/>
                    <a:p>
                      <a:r>
                        <a:rPr lang="en-US" altLang="zh-TW" dirty="0"/>
                        <a:t>3D</a:t>
                      </a:r>
                      <a:r>
                        <a:rPr lang="zh-TW" altLang="en-US" dirty="0"/>
                        <a:t>畫布</a:t>
                      </a:r>
                      <a:endParaRPr lang="en-GB" dirty="0"/>
                    </a:p>
                  </a:txBody>
                  <a:tcPr/>
                </a:tc>
                <a:tc>
                  <a:txBody>
                    <a:bodyPr/>
                    <a:lstStyle/>
                    <a:p>
                      <a:r>
                        <a:rPr lang="zh-TW" altLang="en-US" dirty="0"/>
                        <a:t>呈現</a:t>
                      </a:r>
                      <a:r>
                        <a:rPr lang="en-US" altLang="zh-TW" dirty="0"/>
                        <a:t>3D</a:t>
                      </a:r>
                      <a:r>
                        <a:rPr lang="zh-TW" altLang="en-US" dirty="0"/>
                        <a:t>模型 、可以任意旋轉或縮放畫布尺寸</a:t>
                      </a:r>
                      <a:endParaRPr lang="en-GB" dirty="0"/>
                    </a:p>
                  </a:txBody>
                  <a:tcPr/>
                </a:tc>
                <a:tc>
                  <a:txBody>
                    <a:bodyPr/>
                    <a:lstStyle/>
                    <a:p>
                      <a:r>
                        <a:rPr lang="en-GB" dirty="0"/>
                        <a:t>75%</a:t>
                      </a:r>
                    </a:p>
                  </a:txBody>
                  <a:tcPr/>
                </a:tc>
                <a:extLst>
                  <a:ext uri="{0D108BD9-81ED-4DB2-BD59-A6C34878D82A}">
                    <a16:rowId xmlns:a16="http://schemas.microsoft.com/office/drawing/2014/main" val="2364348342"/>
                  </a:ext>
                </a:extLst>
              </a:tr>
              <a:tr h="363984">
                <a:tc>
                  <a:txBody>
                    <a:bodyPr/>
                    <a:lstStyle/>
                    <a:p>
                      <a:r>
                        <a:rPr lang="en-US" altLang="zh-TW" dirty="0"/>
                        <a:t>4</a:t>
                      </a:r>
                      <a:endParaRPr lang="en-GB" dirty="0"/>
                    </a:p>
                  </a:txBody>
                  <a:tcPr/>
                </a:tc>
                <a:tc>
                  <a:txBody>
                    <a:bodyPr/>
                    <a:lstStyle/>
                    <a:p>
                      <a:r>
                        <a:rPr lang="zh-TW" altLang="en-US" dirty="0"/>
                        <a:t>檔案新增與儲存</a:t>
                      </a:r>
                      <a:endParaRPr lang="en-GB" dirty="0"/>
                    </a:p>
                  </a:txBody>
                  <a:tcPr/>
                </a:tc>
                <a:tc>
                  <a:txBody>
                    <a:bodyPr/>
                    <a:lstStyle/>
                    <a:p>
                      <a:r>
                        <a:rPr lang="zh-TW" altLang="en-US" dirty="0"/>
                        <a:t>開啟空白檔案</a:t>
                      </a:r>
                      <a:r>
                        <a:rPr lang="en-US" altLang="zh-TW" dirty="0"/>
                        <a:t>(</a:t>
                      </a:r>
                      <a:r>
                        <a:rPr lang="zh-TW" altLang="en-US" dirty="0"/>
                        <a:t>或預設檔</a:t>
                      </a:r>
                      <a:r>
                        <a:rPr lang="en-US" altLang="zh-TW" dirty="0"/>
                        <a:t>)</a:t>
                      </a:r>
                      <a:r>
                        <a:rPr lang="zh-TW" altLang="en-US" dirty="0"/>
                        <a:t>、儲存成</a:t>
                      </a:r>
                      <a:r>
                        <a:rPr lang="en-US" altLang="zh-TW" dirty="0" err="1"/>
                        <a:t>stl</a:t>
                      </a:r>
                      <a:r>
                        <a:rPr lang="zh-TW" altLang="en-US" dirty="0"/>
                        <a:t>檔</a:t>
                      </a:r>
                      <a:endParaRPr lang="en-GB" dirty="0"/>
                    </a:p>
                  </a:txBody>
                  <a:tcPr/>
                </a:tc>
                <a:tc>
                  <a:txBody>
                    <a:bodyPr/>
                    <a:lstStyle/>
                    <a:p>
                      <a:r>
                        <a:rPr lang="en-US" altLang="zh-TW" dirty="0"/>
                        <a:t>10</a:t>
                      </a:r>
                      <a:r>
                        <a:rPr lang="en-GB" dirty="0"/>
                        <a:t>0%</a:t>
                      </a:r>
                    </a:p>
                  </a:txBody>
                  <a:tcPr/>
                </a:tc>
                <a:extLst>
                  <a:ext uri="{0D108BD9-81ED-4DB2-BD59-A6C34878D82A}">
                    <a16:rowId xmlns:a16="http://schemas.microsoft.com/office/drawing/2014/main" val="1954699151"/>
                  </a:ext>
                </a:extLst>
              </a:tr>
              <a:tr h="0">
                <a:tc>
                  <a:txBody>
                    <a:bodyPr/>
                    <a:lstStyle/>
                    <a:p>
                      <a:r>
                        <a:rPr lang="en-US" altLang="zh-TW" dirty="0"/>
                        <a:t>5</a:t>
                      </a:r>
                      <a:endParaRPr lang="en-GB" dirty="0"/>
                    </a:p>
                  </a:txBody>
                  <a:tcPr/>
                </a:tc>
                <a:tc>
                  <a:txBody>
                    <a:bodyPr/>
                    <a:lstStyle/>
                    <a:p>
                      <a:r>
                        <a:rPr lang="en-GB" dirty="0"/>
                        <a:t>G</a:t>
                      </a:r>
                      <a:r>
                        <a:rPr lang="en-US" altLang="zh-TW" dirty="0"/>
                        <a:t>UI</a:t>
                      </a:r>
                      <a:r>
                        <a:rPr lang="zh-TW" altLang="en-US" dirty="0"/>
                        <a:t>介面</a:t>
                      </a:r>
                      <a:endParaRPr lang="en-GB" dirty="0"/>
                    </a:p>
                  </a:txBody>
                  <a:tcPr/>
                </a:tc>
                <a:tc>
                  <a:txBody>
                    <a:bodyPr/>
                    <a:lstStyle/>
                    <a:p>
                      <a:r>
                        <a:rPr lang="zh-TW" altLang="en-US" dirty="0"/>
                        <a:t>介面的設定和功能連接</a:t>
                      </a:r>
                      <a:endParaRPr lang="en-GB" dirty="0"/>
                    </a:p>
                  </a:txBody>
                  <a:tcPr/>
                </a:tc>
                <a:tc>
                  <a:txBody>
                    <a:bodyPr/>
                    <a:lstStyle/>
                    <a:p>
                      <a:r>
                        <a:rPr lang="en-US" altLang="zh-TW" dirty="0"/>
                        <a:t>10</a:t>
                      </a:r>
                      <a:r>
                        <a:rPr lang="en-GB" dirty="0"/>
                        <a:t>0%</a:t>
                      </a:r>
                    </a:p>
                  </a:txBody>
                  <a:tcPr/>
                </a:tc>
                <a:extLst>
                  <a:ext uri="{0D108BD9-81ED-4DB2-BD59-A6C34878D82A}">
                    <a16:rowId xmlns:a16="http://schemas.microsoft.com/office/drawing/2014/main" val="3533209935"/>
                  </a:ext>
                </a:extLst>
              </a:tr>
            </a:tbl>
          </a:graphicData>
        </a:graphic>
      </p:graphicFrame>
      <p:sp>
        <p:nvSpPr>
          <p:cNvPr id="3" name="投影片編號版面配置區 2">
            <a:extLst>
              <a:ext uri="{FF2B5EF4-FFF2-40B4-BE49-F238E27FC236}">
                <a16:creationId xmlns:a16="http://schemas.microsoft.com/office/drawing/2014/main" id="{E098B37C-EF03-4C70-9828-833D1D408CFC}"/>
              </a:ext>
            </a:extLst>
          </p:cNvPr>
          <p:cNvSpPr>
            <a:spLocks noGrp="1"/>
          </p:cNvSpPr>
          <p:nvPr>
            <p:ph type="sldNum" sz="quarter" idx="12"/>
          </p:nvPr>
        </p:nvSpPr>
        <p:spPr/>
        <p:txBody>
          <a:bodyPr/>
          <a:lstStyle/>
          <a:p>
            <a:fld id="{7C247CF9-6C66-4FE9-B708-CEEFA6A0AD69}" type="slidenum">
              <a:rPr lang="zh-TW" altLang="en-US" smtClean="0"/>
              <a:t>6</a:t>
            </a:fld>
            <a:endParaRPr lang="zh-TW" altLang="en-US"/>
          </a:p>
        </p:txBody>
      </p:sp>
    </p:spTree>
    <p:extLst>
      <p:ext uri="{BB962C8B-B14F-4D97-AF65-F5344CB8AC3E}">
        <p14:creationId xmlns:p14="http://schemas.microsoft.com/office/powerpoint/2010/main" val="28803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EB9B7A-FD40-421E-A675-7F1DDD225D6C}"/>
              </a:ext>
            </a:extLst>
          </p:cNvPr>
          <p:cNvSpPr>
            <a:spLocks noGrp="1"/>
          </p:cNvSpPr>
          <p:nvPr>
            <p:ph type="title"/>
          </p:nvPr>
        </p:nvSpPr>
        <p:spPr/>
        <p:txBody>
          <a:bodyPr/>
          <a:lstStyle/>
          <a:p>
            <a:r>
              <a:rPr lang="zh-TW" altLang="en-US" dirty="0"/>
              <a:t>結果呈現</a:t>
            </a:r>
            <a:r>
              <a:rPr lang="en-US" altLang="zh-TW" dirty="0"/>
              <a:t>1/3</a:t>
            </a:r>
            <a:endParaRPr lang="zh-TW" altLang="en-US" dirty="0"/>
          </a:p>
        </p:txBody>
      </p:sp>
      <p:sp>
        <p:nvSpPr>
          <p:cNvPr id="12" name="投影片編號版面配置區 11">
            <a:extLst>
              <a:ext uri="{FF2B5EF4-FFF2-40B4-BE49-F238E27FC236}">
                <a16:creationId xmlns:a16="http://schemas.microsoft.com/office/drawing/2014/main" id="{1381D282-B143-4EC3-9EAA-185878438D27}"/>
              </a:ext>
            </a:extLst>
          </p:cNvPr>
          <p:cNvSpPr>
            <a:spLocks noGrp="1"/>
          </p:cNvSpPr>
          <p:nvPr>
            <p:ph type="sldNum" sz="quarter" idx="12"/>
          </p:nvPr>
        </p:nvSpPr>
        <p:spPr/>
        <p:txBody>
          <a:bodyPr/>
          <a:lstStyle/>
          <a:p>
            <a:fld id="{7C247CF9-6C66-4FE9-B708-CEEFA6A0AD69}" type="slidenum">
              <a:rPr lang="zh-TW" altLang="en-US" smtClean="0"/>
              <a:t>7</a:t>
            </a:fld>
            <a:endParaRPr lang="zh-TW" altLang="en-US"/>
          </a:p>
        </p:txBody>
      </p:sp>
      <p:sp>
        <p:nvSpPr>
          <p:cNvPr id="9" name="文字方塊 8">
            <a:extLst>
              <a:ext uri="{FF2B5EF4-FFF2-40B4-BE49-F238E27FC236}">
                <a16:creationId xmlns:a16="http://schemas.microsoft.com/office/drawing/2014/main" id="{6EFF42E7-C6F2-4F38-8442-4E5B0D0C9405}"/>
              </a:ext>
            </a:extLst>
          </p:cNvPr>
          <p:cNvSpPr txBox="1"/>
          <p:nvPr/>
        </p:nvSpPr>
        <p:spPr>
          <a:xfrm>
            <a:off x="553054" y="1666479"/>
            <a:ext cx="1859035" cy="369332"/>
          </a:xfrm>
          <a:prstGeom prst="rect">
            <a:avLst/>
          </a:prstGeom>
          <a:noFill/>
        </p:spPr>
        <p:txBody>
          <a:bodyPr wrap="none" rtlCol="0">
            <a:spAutoFit/>
          </a:bodyPr>
          <a:lstStyle/>
          <a:p>
            <a:r>
              <a:rPr lang="en-US" altLang="zh-TW" dirty="0">
                <a:solidFill>
                  <a:schemeClr val="accent2"/>
                </a:solidFill>
              </a:rPr>
              <a:t>PyQt5+stl+numpy</a:t>
            </a:r>
            <a:endParaRPr lang="zh-TW" altLang="en-US" dirty="0">
              <a:solidFill>
                <a:schemeClr val="accent2"/>
              </a:solidFill>
            </a:endParaRPr>
          </a:p>
        </p:txBody>
      </p:sp>
      <p:pic>
        <p:nvPicPr>
          <p:cNvPr id="10" name="圖片 9">
            <a:extLst>
              <a:ext uri="{FF2B5EF4-FFF2-40B4-BE49-F238E27FC236}">
                <a16:creationId xmlns:a16="http://schemas.microsoft.com/office/drawing/2014/main" id="{6C28BBE5-D27C-483E-BF9B-1195046D2586}"/>
              </a:ext>
            </a:extLst>
          </p:cNvPr>
          <p:cNvPicPr>
            <a:picLocks noChangeAspect="1"/>
          </p:cNvPicPr>
          <p:nvPr/>
        </p:nvPicPr>
        <p:blipFill rotWithShape="1">
          <a:blip r:embed="rId2"/>
          <a:srcRect l="28107" t="21748" r="36797" b="26860"/>
          <a:stretch/>
        </p:blipFill>
        <p:spPr>
          <a:xfrm>
            <a:off x="5845046" y="2148521"/>
            <a:ext cx="5056734" cy="4376044"/>
          </a:xfrm>
          <a:prstGeom prst="rect">
            <a:avLst/>
          </a:prstGeom>
          <a:ln w="88900" cap="sq" cmpd="thickThin">
            <a:solidFill>
              <a:srgbClr val="000000"/>
            </a:solidFill>
            <a:prstDash val="solid"/>
            <a:miter lim="800000"/>
          </a:ln>
          <a:effectLst>
            <a:innerShdw blurRad="76200">
              <a:srgbClr val="000000"/>
            </a:innerShdw>
          </a:effectLst>
        </p:spPr>
      </p:pic>
      <p:pic>
        <p:nvPicPr>
          <p:cNvPr id="4" name="圖片 3">
            <a:extLst>
              <a:ext uri="{FF2B5EF4-FFF2-40B4-BE49-F238E27FC236}">
                <a16:creationId xmlns:a16="http://schemas.microsoft.com/office/drawing/2014/main" id="{F8CDDC61-092A-42E1-BB5C-448EE27DE04E}"/>
              </a:ext>
            </a:extLst>
          </p:cNvPr>
          <p:cNvPicPr>
            <a:picLocks noChangeAspect="1"/>
          </p:cNvPicPr>
          <p:nvPr/>
        </p:nvPicPr>
        <p:blipFill rotWithShape="1">
          <a:blip r:embed="rId3"/>
          <a:srcRect l="34369" t="22265" r="34175" b="28414"/>
          <a:stretch/>
        </p:blipFill>
        <p:spPr>
          <a:xfrm>
            <a:off x="651028" y="2148521"/>
            <a:ext cx="4935986" cy="4353265"/>
          </a:xfrm>
          <a:prstGeom prst="rect">
            <a:avLst/>
          </a:prstGeom>
          <a:ln w="88900" cap="sq" cmpd="thickThin">
            <a:solidFill>
              <a:srgbClr val="000000"/>
            </a:solidFill>
            <a:prstDash val="solid"/>
            <a:miter lim="800000"/>
          </a:ln>
          <a:effectLst>
            <a:innerShdw blurRad="76200">
              <a:srgbClr val="000000"/>
            </a:innerShdw>
          </a:effectLst>
        </p:spPr>
      </p:pic>
      <p:sp>
        <p:nvSpPr>
          <p:cNvPr id="6" name="矩形 5">
            <a:extLst>
              <a:ext uri="{FF2B5EF4-FFF2-40B4-BE49-F238E27FC236}">
                <a16:creationId xmlns:a16="http://schemas.microsoft.com/office/drawing/2014/main" id="{8A11CA25-A9E4-46D3-9599-4221AF309E4D}"/>
              </a:ext>
            </a:extLst>
          </p:cNvPr>
          <p:cNvSpPr/>
          <p:nvPr/>
        </p:nvSpPr>
        <p:spPr>
          <a:xfrm>
            <a:off x="838200" y="2543149"/>
            <a:ext cx="866313" cy="794016"/>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97919ED5-FD61-44E4-A96E-BEED4F3599DD}"/>
              </a:ext>
            </a:extLst>
          </p:cNvPr>
          <p:cNvSpPr/>
          <p:nvPr/>
        </p:nvSpPr>
        <p:spPr>
          <a:xfrm>
            <a:off x="9273466" y="5829004"/>
            <a:ext cx="866313" cy="794016"/>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Tree>
    <p:extLst>
      <p:ext uri="{BB962C8B-B14F-4D97-AF65-F5344CB8AC3E}">
        <p14:creationId xmlns:p14="http://schemas.microsoft.com/office/powerpoint/2010/main" val="1206549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03D22B-308C-43A4-9857-B098EC3F5487}"/>
              </a:ext>
            </a:extLst>
          </p:cNvPr>
          <p:cNvSpPr>
            <a:spLocks noGrp="1"/>
          </p:cNvSpPr>
          <p:nvPr>
            <p:ph type="title"/>
          </p:nvPr>
        </p:nvSpPr>
        <p:spPr/>
        <p:txBody>
          <a:bodyPr/>
          <a:lstStyle/>
          <a:p>
            <a:r>
              <a:rPr lang="zh-TW" altLang="en-US" dirty="0"/>
              <a:t>結果呈現</a:t>
            </a:r>
            <a:r>
              <a:rPr lang="en-US" altLang="zh-TW" dirty="0"/>
              <a:t>2/3</a:t>
            </a:r>
            <a:endParaRPr lang="zh-TW" altLang="en-US" dirty="0"/>
          </a:p>
        </p:txBody>
      </p:sp>
      <p:sp>
        <p:nvSpPr>
          <p:cNvPr id="3" name="內容版面配置區 2">
            <a:extLst>
              <a:ext uri="{FF2B5EF4-FFF2-40B4-BE49-F238E27FC236}">
                <a16:creationId xmlns:a16="http://schemas.microsoft.com/office/drawing/2014/main" id="{BD77663C-C9E7-4E92-8F66-6F5A16E61F9A}"/>
              </a:ext>
            </a:extLst>
          </p:cNvPr>
          <p:cNvSpPr>
            <a:spLocks noGrp="1"/>
          </p:cNvSpPr>
          <p:nvPr>
            <p:ph idx="1"/>
          </p:nvPr>
        </p:nvSpPr>
        <p:spPr/>
        <p:txBody>
          <a:bodyPr/>
          <a:lstStyle/>
          <a:p>
            <a:r>
              <a:rPr lang="zh-TW" altLang="en-US" dirty="0"/>
              <a:t>旋轉</a:t>
            </a:r>
          </a:p>
        </p:txBody>
      </p:sp>
      <p:sp>
        <p:nvSpPr>
          <p:cNvPr id="4" name="投影片編號版面配置區 3">
            <a:extLst>
              <a:ext uri="{FF2B5EF4-FFF2-40B4-BE49-F238E27FC236}">
                <a16:creationId xmlns:a16="http://schemas.microsoft.com/office/drawing/2014/main" id="{1E21F83A-1A56-4E55-A7DE-7AD5BD71FF4A}"/>
              </a:ext>
            </a:extLst>
          </p:cNvPr>
          <p:cNvSpPr>
            <a:spLocks noGrp="1"/>
          </p:cNvSpPr>
          <p:nvPr>
            <p:ph type="sldNum" sz="quarter" idx="12"/>
          </p:nvPr>
        </p:nvSpPr>
        <p:spPr/>
        <p:txBody>
          <a:bodyPr/>
          <a:lstStyle/>
          <a:p>
            <a:fld id="{7C247CF9-6C66-4FE9-B708-CEEFA6A0AD69}" type="slidenum">
              <a:rPr lang="zh-TW" altLang="en-US" smtClean="0"/>
              <a:t>8</a:t>
            </a:fld>
            <a:endParaRPr lang="zh-TW" altLang="en-US"/>
          </a:p>
        </p:txBody>
      </p:sp>
      <p:pic>
        <p:nvPicPr>
          <p:cNvPr id="7" name="螢幕錄製 6">
            <a:hlinkClick r:id="" action="ppaction://media"/>
            <a:extLst>
              <a:ext uri="{FF2B5EF4-FFF2-40B4-BE49-F238E27FC236}">
                <a16:creationId xmlns:a16="http://schemas.microsoft.com/office/drawing/2014/main" id="{9C9A833F-F9AA-4577-89D1-3C667B40AB1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077408" y="1365250"/>
            <a:ext cx="5753100" cy="4991100"/>
          </a:xfrm>
          <a:prstGeom prst="rect">
            <a:avLst/>
          </a:prstGeom>
        </p:spPr>
      </p:pic>
    </p:spTree>
    <p:extLst>
      <p:ext uri="{BB962C8B-B14F-4D97-AF65-F5344CB8AC3E}">
        <p14:creationId xmlns:p14="http://schemas.microsoft.com/office/powerpoint/2010/main" val="122445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5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D40ACC-DB71-4646-A5CC-C1EC86183399}"/>
              </a:ext>
            </a:extLst>
          </p:cNvPr>
          <p:cNvSpPr>
            <a:spLocks noGrp="1"/>
          </p:cNvSpPr>
          <p:nvPr>
            <p:ph type="title"/>
          </p:nvPr>
        </p:nvSpPr>
        <p:spPr/>
        <p:txBody>
          <a:bodyPr/>
          <a:lstStyle/>
          <a:p>
            <a:r>
              <a:rPr lang="zh-TW" altLang="en-US" dirty="0"/>
              <a:t>結果呈現</a:t>
            </a:r>
            <a:r>
              <a:rPr lang="en-US" altLang="zh-TW" dirty="0"/>
              <a:t>3/3</a:t>
            </a:r>
            <a:endParaRPr lang="zh-TW" altLang="en-US" dirty="0"/>
          </a:p>
        </p:txBody>
      </p:sp>
      <p:pic>
        <p:nvPicPr>
          <p:cNvPr id="5" name="內容版面配置區 4">
            <a:extLst>
              <a:ext uri="{FF2B5EF4-FFF2-40B4-BE49-F238E27FC236}">
                <a16:creationId xmlns:a16="http://schemas.microsoft.com/office/drawing/2014/main" id="{861AB603-0615-404C-AF96-8D668ACD72D2}"/>
              </a:ext>
            </a:extLst>
          </p:cNvPr>
          <p:cNvPicPr>
            <a:picLocks noGrp="1" noChangeAspect="1"/>
          </p:cNvPicPr>
          <p:nvPr>
            <p:ph idx="1"/>
          </p:nvPr>
        </p:nvPicPr>
        <p:blipFill>
          <a:blip r:embed="rId2"/>
          <a:stretch>
            <a:fillRect/>
          </a:stretch>
        </p:blipFill>
        <p:spPr>
          <a:xfrm>
            <a:off x="5149914" y="2009775"/>
            <a:ext cx="1276350" cy="1419225"/>
          </a:xfrm>
          <a:prstGeom prst="rect">
            <a:avLst/>
          </a:prstGeom>
        </p:spPr>
      </p:pic>
      <p:sp>
        <p:nvSpPr>
          <p:cNvPr id="4" name="投影片編號版面配置區 3">
            <a:extLst>
              <a:ext uri="{FF2B5EF4-FFF2-40B4-BE49-F238E27FC236}">
                <a16:creationId xmlns:a16="http://schemas.microsoft.com/office/drawing/2014/main" id="{F40F9757-CFB9-4FFE-989D-346CDE749DB7}"/>
              </a:ext>
            </a:extLst>
          </p:cNvPr>
          <p:cNvSpPr>
            <a:spLocks noGrp="1"/>
          </p:cNvSpPr>
          <p:nvPr>
            <p:ph type="sldNum" sz="quarter" idx="12"/>
          </p:nvPr>
        </p:nvSpPr>
        <p:spPr/>
        <p:txBody>
          <a:bodyPr/>
          <a:lstStyle/>
          <a:p>
            <a:fld id="{7C247CF9-6C66-4FE9-B708-CEEFA6A0AD69}" type="slidenum">
              <a:rPr lang="zh-TW" altLang="en-US" smtClean="0"/>
              <a:t>9</a:t>
            </a:fld>
            <a:endParaRPr lang="zh-TW" altLang="en-US"/>
          </a:p>
        </p:txBody>
      </p:sp>
      <p:pic>
        <p:nvPicPr>
          <p:cNvPr id="6" name="圖片 5">
            <a:extLst>
              <a:ext uri="{FF2B5EF4-FFF2-40B4-BE49-F238E27FC236}">
                <a16:creationId xmlns:a16="http://schemas.microsoft.com/office/drawing/2014/main" id="{3A0C4698-6104-4C64-AB10-19C126E5540C}"/>
              </a:ext>
            </a:extLst>
          </p:cNvPr>
          <p:cNvPicPr>
            <a:picLocks noChangeAspect="1"/>
          </p:cNvPicPr>
          <p:nvPr/>
        </p:nvPicPr>
        <p:blipFill>
          <a:blip r:embed="rId3"/>
          <a:stretch>
            <a:fillRect/>
          </a:stretch>
        </p:blipFill>
        <p:spPr>
          <a:xfrm>
            <a:off x="2663890" y="4451285"/>
            <a:ext cx="1676400" cy="1314450"/>
          </a:xfrm>
          <a:prstGeom prst="rect">
            <a:avLst/>
          </a:prstGeom>
        </p:spPr>
      </p:pic>
      <p:pic>
        <p:nvPicPr>
          <p:cNvPr id="7" name="圖片 6">
            <a:extLst>
              <a:ext uri="{FF2B5EF4-FFF2-40B4-BE49-F238E27FC236}">
                <a16:creationId xmlns:a16="http://schemas.microsoft.com/office/drawing/2014/main" id="{162F2FFD-44C0-4DEB-9E46-5A1E19C57625}"/>
              </a:ext>
            </a:extLst>
          </p:cNvPr>
          <p:cNvPicPr>
            <a:picLocks noChangeAspect="1"/>
          </p:cNvPicPr>
          <p:nvPr/>
        </p:nvPicPr>
        <p:blipFill>
          <a:blip r:embed="rId4"/>
          <a:stretch>
            <a:fillRect/>
          </a:stretch>
        </p:blipFill>
        <p:spPr>
          <a:xfrm>
            <a:off x="7258924" y="4382861"/>
            <a:ext cx="1704975" cy="1619250"/>
          </a:xfrm>
          <a:prstGeom prst="rect">
            <a:avLst/>
          </a:prstGeom>
        </p:spPr>
      </p:pic>
      <p:cxnSp>
        <p:nvCxnSpPr>
          <p:cNvPr id="9" name="直線單箭頭接點 8">
            <a:extLst>
              <a:ext uri="{FF2B5EF4-FFF2-40B4-BE49-F238E27FC236}">
                <a16:creationId xmlns:a16="http://schemas.microsoft.com/office/drawing/2014/main" id="{29EDBAE9-2517-4182-A948-A1B946529AE2}"/>
              </a:ext>
            </a:extLst>
          </p:cNvPr>
          <p:cNvCxnSpPr/>
          <p:nvPr/>
        </p:nvCxnSpPr>
        <p:spPr>
          <a:xfrm>
            <a:off x="6392395" y="3867674"/>
            <a:ext cx="528735" cy="802433"/>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直線單箭頭接點 9">
            <a:extLst>
              <a:ext uri="{FF2B5EF4-FFF2-40B4-BE49-F238E27FC236}">
                <a16:creationId xmlns:a16="http://schemas.microsoft.com/office/drawing/2014/main" id="{B1AFCBA4-3462-482A-BF14-5F67E84D7C3E}"/>
              </a:ext>
            </a:extLst>
          </p:cNvPr>
          <p:cNvCxnSpPr>
            <a:cxnSpLocks/>
          </p:cNvCxnSpPr>
          <p:nvPr/>
        </p:nvCxnSpPr>
        <p:spPr>
          <a:xfrm>
            <a:off x="5149914" y="5372199"/>
            <a:ext cx="1511535"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直線單箭頭接點 10">
            <a:extLst>
              <a:ext uri="{FF2B5EF4-FFF2-40B4-BE49-F238E27FC236}">
                <a16:creationId xmlns:a16="http://schemas.microsoft.com/office/drawing/2014/main" id="{237BBF54-7D03-4E05-B3A9-92581C0B3C62}"/>
              </a:ext>
            </a:extLst>
          </p:cNvPr>
          <p:cNvCxnSpPr>
            <a:cxnSpLocks/>
          </p:cNvCxnSpPr>
          <p:nvPr/>
        </p:nvCxnSpPr>
        <p:spPr>
          <a:xfrm flipH="1">
            <a:off x="4660777" y="3794449"/>
            <a:ext cx="874462" cy="954833"/>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91797222"/>
      </p:ext>
    </p:extLst>
  </p:cSld>
  <p:clrMapOvr>
    <a:masterClrMapping/>
  </p:clrMapOvr>
</p:sld>
</file>

<file path=ppt/theme/theme1.xml><?xml version="1.0" encoding="utf-8"?>
<a:theme xmlns:a="http://schemas.openxmlformats.org/drawingml/2006/main" name="圖庫">
  <a:themeElements>
    <a:clrScheme name="圖庫">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1889</TotalTime>
  <Words>321</Words>
  <Application>Microsoft Office PowerPoint</Application>
  <PresentationFormat>寬螢幕</PresentationFormat>
  <Paragraphs>85</Paragraphs>
  <Slides>9</Slides>
  <Notes>3</Notes>
  <HiddenSlides>0</HiddenSlides>
  <MMClips>1</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Arial</vt:lpstr>
      <vt:lpstr>Calibri</vt:lpstr>
      <vt:lpstr>Gill Sans MT</vt:lpstr>
      <vt:lpstr>圖庫</vt:lpstr>
      <vt:lpstr> 結合OpenGL用於3D模型編修之程式開發</vt:lpstr>
      <vt:lpstr>大綱</vt:lpstr>
      <vt:lpstr>動機</vt:lpstr>
      <vt:lpstr>目標</vt:lpstr>
      <vt:lpstr>技術展開</vt:lpstr>
      <vt:lpstr>明確描述功能</vt:lpstr>
      <vt:lpstr>結果呈現1/3</vt:lpstr>
      <vt:lpstr>結果呈現2/3</vt:lpstr>
      <vt:lpstr>結果呈現3/3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黃姿涵</dc:creator>
  <cp:lastModifiedBy>黃姿涵</cp:lastModifiedBy>
  <cp:revision>46</cp:revision>
  <dcterms:created xsi:type="dcterms:W3CDTF">2019-06-09T18:42:41Z</dcterms:created>
  <dcterms:modified xsi:type="dcterms:W3CDTF">2019-09-03T07:05:09Z</dcterms:modified>
</cp:coreProperties>
</file>