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</p:sldIdLst>
  <p:sldSz cx="288004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5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58" y="-5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6310" y="7511139"/>
            <a:ext cx="20527805" cy="14488963"/>
          </a:xfrm>
        </p:spPr>
        <p:txBody>
          <a:bodyPr anchor="b">
            <a:normAutofit/>
          </a:bodyPr>
          <a:lstStyle>
            <a:lvl1pPr algn="ctr">
              <a:defRPr sz="151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6310" y="22440115"/>
            <a:ext cx="20527805" cy="7920032"/>
          </a:xfrm>
        </p:spPr>
        <p:txBody>
          <a:bodyPr>
            <a:normAutofit/>
          </a:bodyPr>
          <a:lstStyle>
            <a:lvl1pPr marL="0" indent="0" algn="ctr">
              <a:buNone/>
              <a:defRPr sz="6929">
                <a:solidFill>
                  <a:schemeClr val="bg1">
                    <a:lumMod val="50000"/>
                  </a:schemeClr>
                </a:solidFill>
              </a:defRPr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5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02" y="24768157"/>
            <a:ext cx="24483272" cy="468648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651" y="4031972"/>
            <a:ext cx="23203174" cy="185594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56" y="29499357"/>
            <a:ext cx="24483319" cy="3940802"/>
          </a:xfrm>
        </p:spPr>
        <p:txBody>
          <a:bodyPr/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56" y="3520020"/>
            <a:ext cx="24483319" cy="19789960"/>
          </a:xfrm>
        </p:spPr>
        <p:txBody>
          <a:bodyPr anchor="ctr"/>
          <a:lstStyle>
            <a:lvl1pPr algn="ctr"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56" y="24279922"/>
            <a:ext cx="24483319" cy="9160243"/>
          </a:xfrm>
        </p:spPr>
        <p:txBody>
          <a:bodyPr anchor="ctr"/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299" y="5038592"/>
            <a:ext cx="21975329" cy="15763364"/>
          </a:xfrm>
        </p:spPr>
        <p:txBody>
          <a:bodyPr anchor="ctr"/>
          <a:lstStyle>
            <a:lvl1pPr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064577" y="20845428"/>
            <a:ext cx="20675026" cy="3434488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56" y="25249869"/>
            <a:ext cx="24483319" cy="8205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23266" y="5126769"/>
            <a:ext cx="1722507" cy="3376675"/>
          </a:xfrm>
          <a:prstGeom prst="rect">
            <a:avLst/>
          </a:prstGeom>
        </p:spPr>
        <p:txBody>
          <a:bodyPr vert="horz" lIns="288004" tIns="144002" rIns="288004" bIns="144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25185" y="18015920"/>
            <a:ext cx="1743777" cy="3376675"/>
          </a:xfrm>
          <a:prstGeom prst="rect">
            <a:avLst/>
          </a:prstGeom>
        </p:spPr>
        <p:txBody>
          <a:bodyPr vert="horz" lIns="288004" tIns="144002" rIns="288004" bIns="144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45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56" y="12349637"/>
            <a:ext cx="24483319" cy="14504103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56" y="26921747"/>
            <a:ext cx="24483319" cy="6586427"/>
          </a:xfrm>
        </p:spPr>
        <p:txBody>
          <a:bodyPr anchor="t"/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7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58556" y="3520017"/>
            <a:ext cx="24483319" cy="92683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58555" y="13668318"/>
            <a:ext cx="7792972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58555" y="16995840"/>
            <a:ext cx="7792972" cy="16444327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17612" y="13668318"/>
            <a:ext cx="7775362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491533" y="16995840"/>
            <a:ext cx="7803306" cy="16444327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34842" y="13668318"/>
            <a:ext cx="7807032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834842" y="16995840"/>
            <a:ext cx="7807032" cy="16444327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5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58556" y="3526784"/>
            <a:ext cx="24483319" cy="926153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58556" y="24279916"/>
            <a:ext cx="7786909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692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58556" y="13668318"/>
            <a:ext cx="7786909" cy="8800042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58556" y="27607429"/>
            <a:ext cx="7786909" cy="5832730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94862" y="24279916"/>
            <a:ext cx="7799709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692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491528" y="13668318"/>
            <a:ext cx="7803309" cy="8800042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491528" y="27607426"/>
            <a:ext cx="7803309" cy="5832736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34843" y="24279916"/>
            <a:ext cx="7797000" cy="332751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692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8834842" y="13668318"/>
            <a:ext cx="7807032" cy="8800042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834546" y="27607414"/>
            <a:ext cx="7807328" cy="5832747"/>
          </a:xfrm>
        </p:spPr>
        <p:txBody>
          <a:bodyPr anchor="t">
            <a:normAutofit/>
          </a:bodyPr>
          <a:lstStyle>
            <a:lvl1pPr marL="0" indent="0" algn="ctr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57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158556" y="13668327"/>
            <a:ext cx="24483319" cy="1977184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49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3520031"/>
            <a:ext cx="6031569" cy="2992013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158556" y="3520031"/>
            <a:ext cx="18091741" cy="2992013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158551" y="13668321"/>
            <a:ext cx="24481842" cy="19771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88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55" y="4784385"/>
            <a:ext cx="24453318" cy="15803229"/>
          </a:xfrm>
        </p:spPr>
        <p:txBody>
          <a:bodyPr anchor="b">
            <a:normAutofit/>
          </a:bodyPr>
          <a:lstStyle>
            <a:lvl1pPr>
              <a:defRPr sz="125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555" y="21119283"/>
            <a:ext cx="24453318" cy="7900307"/>
          </a:xfrm>
        </p:spPr>
        <p:txBody>
          <a:bodyPr>
            <a:normAutofit/>
          </a:bodyPr>
          <a:lstStyle>
            <a:lvl1pPr marL="0" indent="0" algn="ctr">
              <a:buNone/>
              <a:defRPr sz="6299">
                <a:solidFill>
                  <a:schemeClr val="bg1">
                    <a:lumMod val="50000"/>
                  </a:schemeClr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58558" y="3571515"/>
            <a:ext cx="24483316" cy="921681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158552" y="13668321"/>
            <a:ext cx="12061658" cy="19771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4580215" y="13668321"/>
            <a:ext cx="12060178" cy="19771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58558" y="3571515"/>
            <a:ext cx="24483316" cy="921681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7901" y="13690983"/>
            <a:ext cx="11512315" cy="392649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818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2158555" y="17617485"/>
            <a:ext cx="12061658" cy="158226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09884" y="13690983"/>
            <a:ext cx="11531991" cy="392649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818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4580217" y="17617485"/>
            <a:ext cx="12060181" cy="158226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55" y="3520017"/>
            <a:ext cx="9297038" cy="11682875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1995600" y="3520026"/>
            <a:ext cx="14646270" cy="299201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56" y="15202892"/>
            <a:ext cx="9297041" cy="18237267"/>
          </a:xfrm>
        </p:spPr>
        <p:txBody>
          <a:bodyPr/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3960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58" y="3520017"/>
            <a:ext cx="13006863" cy="1168288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1714" y="3520023"/>
            <a:ext cx="9467387" cy="299201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2" y="15202901"/>
            <a:ext cx="13006819" cy="18237261"/>
          </a:xfrm>
        </p:spPr>
        <p:txBody>
          <a:bodyPr/>
          <a:lstStyle>
            <a:lvl1pPr marL="0" indent="0" algn="ctr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3"/>
            <a:ext cx="28800431" cy="396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8558" y="3571515"/>
            <a:ext cx="24483316" cy="921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556" y="13668327"/>
            <a:ext cx="24483319" cy="1977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39017" y="33971837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/>
                </a:solidFill>
              </a:defRPr>
            </a:lvl1pPr>
          </a:lstStyle>
          <a:p>
            <a:fld id="{FB9A5A40-C188-4EE8-9CD1-9634FC2CD9D0}" type="datetimeFigureOut">
              <a:rPr lang="zh-TW" altLang="en-US" smtClean="0"/>
              <a:t>2019/9/1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556" y="33971837"/>
            <a:ext cx="1576295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36617" y="33971837"/>
            <a:ext cx="180525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/>
                </a:solidFill>
              </a:defRPr>
            </a:lvl1pPr>
          </a:lstStyle>
          <a:p>
            <a:fld id="{BFE6252C-240F-4248-A714-92D625AA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2880086" rtl="0" eaLnBrk="1" latinLnBrk="0" hangingPunct="1">
        <a:lnSpc>
          <a:spcPct val="90000"/>
        </a:lnSpc>
        <a:spcBef>
          <a:spcPct val="0"/>
        </a:spcBef>
        <a:buNone/>
        <a:defRPr sz="1133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120000"/>
        </a:lnSpc>
        <a:spcBef>
          <a:spcPts val="3150"/>
        </a:spcBef>
        <a:buClr>
          <a:schemeClr val="tx1"/>
        </a:buClr>
        <a:buFont typeface="Arial" panose="020B0604020202020204" pitchFamily="34" charset="0"/>
        <a:buChar char="•"/>
        <a:defRPr sz="62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566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50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120000"/>
        </a:lnSpc>
        <a:spcBef>
          <a:spcPts val="1575"/>
        </a:spcBef>
        <a:buClr>
          <a:schemeClr val="tx1"/>
        </a:buClr>
        <a:buFont typeface="Arial" panose="020B0604020202020204" pitchFamily="34" charset="0"/>
        <a:buChar char="•"/>
        <a:defRPr sz="441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6A8B0E-692C-463E-B098-3D5ED91A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8" y="19964701"/>
            <a:ext cx="7582030" cy="7315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B7A130-50FA-4584-9EBE-98328F03664D}"/>
              </a:ext>
            </a:extLst>
          </p:cNvPr>
          <p:cNvSpPr/>
          <p:nvPr/>
        </p:nvSpPr>
        <p:spPr>
          <a:xfrm>
            <a:off x="294969" y="4516793"/>
            <a:ext cx="28995329" cy="58015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11500" b="1" cap="none" spc="0" dirty="0">
                <a:ln w="28575">
                  <a:solidFill>
                    <a:srgbClr val="755DD9"/>
                  </a:solidFill>
                </a:ln>
                <a:solidFill>
                  <a:schemeClr val="accent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基於</a:t>
            </a:r>
            <a:r>
              <a:rPr lang="en-US" altLang="zh-TW" sz="11500" b="1" cap="none" spc="0" dirty="0">
                <a:ln w="28575">
                  <a:solidFill>
                    <a:srgbClr val="755DD9"/>
                  </a:solidFill>
                </a:ln>
                <a:solidFill>
                  <a:schemeClr val="accent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3D</a:t>
            </a:r>
            <a:r>
              <a:rPr lang="zh-TW" altLang="en-US" sz="11500" b="1" cap="none" spc="0" dirty="0">
                <a:ln w="28575">
                  <a:solidFill>
                    <a:srgbClr val="755DD9"/>
                  </a:solidFill>
                </a:ln>
                <a:solidFill>
                  <a:schemeClr val="accent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模型技術發展易操作編修軟體</a:t>
            </a:r>
            <a:endParaRPr lang="en-US" altLang="zh-TW" sz="11500" b="1" cap="none" spc="0" dirty="0">
              <a:ln w="28575">
                <a:solidFill>
                  <a:srgbClr val="755DD9"/>
                </a:solidFill>
              </a:ln>
              <a:solidFill>
                <a:schemeClr val="accent3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r>
              <a:rPr lang="en-US" altLang="zh-TW" sz="8000" b="1" dirty="0">
                <a:ln/>
                <a:solidFill>
                  <a:schemeClr val="accent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Development of readily operate editing software based </a:t>
            </a:r>
          </a:p>
          <a:p>
            <a:pPr algn="ctr"/>
            <a:r>
              <a:rPr lang="en-US" altLang="zh-TW" sz="8000" b="1" dirty="0">
                <a:ln/>
                <a:solidFill>
                  <a:schemeClr val="accent3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on 3D model technology</a:t>
            </a:r>
            <a:endParaRPr lang="zh-TW" altLang="en-US" sz="8000" b="1" dirty="0">
              <a:ln/>
              <a:solidFill>
                <a:schemeClr val="accent3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endParaRPr lang="zh-TW" altLang="en-US" sz="9600" b="1" cap="none" spc="0" dirty="0">
              <a:ln/>
              <a:solidFill>
                <a:schemeClr val="accent3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D7AE3A8-9B30-402A-9C2B-9F083D3D58AE}"/>
              </a:ext>
            </a:extLst>
          </p:cNvPr>
          <p:cNvGrpSpPr/>
          <p:nvPr/>
        </p:nvGrpSpPr>
        <p:grpSpPr>
          <a:xfrm>
            <a:off x="13673406" y="29586957"/>
            <a:ext cx="10893402" cy="7315994"/>
            <a:chOff x="2562762" y="29939031"/>
            <a:chExt cx="10893402" cy="731599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45AA7FD-CA20-4144-9690-5C7A6451D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411" y="29939031"/>
              <a:ext cx="8123753" cy="731599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F1BC7D8-A8F4-4B3B-AAC8-7D065806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2762" y="33940395"/>
              <a:ext cx="5192920" cy="3314630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C8EFB7-1247-4E12-A6FF-6D5E06CDFF6C}"/>
              </a:ext>
            </a:extLst>
          </p:cNvPr>
          <p:cNvSpPr txBox="1"/>
          <p:nvPr/>
        </p:nvSpPr>
        <p:spPr>
          <a:xfrm>
            <a:off x="3355693" y="11183233"/>
            <a:ext cx="2250813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aseline="-25000" dirty="0"/>
              <a:t>動機：目前可藉由逆向工程獲取</a:t>
            </a:r>
            <a:r>
              <a:rPr lang="en-US" altLang="zh-TW" sz="6000" baseline="-25000" dirty="0" err="1"/>
              <a:t>stl</a:t>
            </a:r>
            <a:r>
              <a:rPr lang="zh-TW" altLang="en-US" sz="6000" baseline="-25000" dirty="0"/>
              <a:t>檔，但檔案中仍有些不完整的部分需要調整才可以送至切片軟體，這次的專題是扮演逆向工程到切片軟體間的中繼站，對既有的模型進行調整，而非像目前大部分的</a:t>
            </a:r>
            <a:r>
              <a:rPr lang="en-US" altLang="zh-TW" sz="6000" baseline="-25000" dirty="0"/>
              <a:t>3D</a:t>
            </a:r>
            <a:r>
              <a:rPr lang="zh-TW" altLang="en-US" sz="6000" baseline="-25000" dirty="0"/>
              <a:t>編修軟體由無到有繪製出來。</a:t>
            </a:r>
            <a:endParaRPr lang="en-US" altLang="zh-TW" sz="6000" baseline="-25000" dirty="0"/>
          </a:p>
          <a:p>
            <a:endParaRPr lang="en-US" altLang="zh-TW" sz="6000" baseline="-25000" dirty="0"/>
          </a:p>
          <a:p>
            <a:r>
              <a:rPr lang="zh-TW" altLang="en-US" sz="6000" baseline="-25000" dirty="0"/>
              <a:t>目的：讀取常見的</a:t>
            </a:r>
            <a:r>
              <a:rPr lang="en-US" altLang="zh-TW" sz="6000" baseline="-25000" dirty="0"/>
              <a:t>3D</a:t>
            </a:r>
            <a:r>
              <a:rPr lang="zh-TW" altLang="en-US" sz="6000" baseline="-25000" dirty="0"/>
              <a:t>模型檔案</a:t>
            </a:r>
            <a:r>
              <a:rPr lang="en-US" altLang="zh-TW" sz="6000" baseline="-25000" dirty="0"/>
              <a:t>(.</a:t>
            </a:r>
            <a:r>
              <a:rPr lang="en-US" altLang="zh-TW" sz="6000" baseline="-25000" dirty="0" err="1"/>
              <a:t>stl</a:t>
            </a:r>
            <a:r>
              <a:rPr lang="zh-TW" altLang="en-US" sz="6000" baseline="-25000" dirty="0"/>
              <a:t>和</a:t>
            </a:r>
            <a:r>
              <a:rPr lang="en-US" altLang="zh-TW" sz="6000" baseline="-25000" dirty="0"/>
              <a:t>.obj)</a:t>
            </a:r>
            <a:r>
              <a:rPr lang="zh-TW" altLang="en-US" sz="6000" baseline="-25000" dirty="0"/>
              <a:t>，經過些編修微調後輸出符合切層軟體格式的檔案</a:t>
            </a:r>
            <a:r>
              <a:rPr lang="en-US" altLang="zh-TW" sz="6000" baseline="-25000" dirty="0"/>
              <a:t>(.</a:t>
            </a:r>
            <a:r>
              <a:rPr lang="en-US" altLang="zh-TW" sz="6000" baseline="-25000" dirty="0" err="1"/>
              <a:t>stl</a:t>
            </a:r>
            <a:r>
              <a:rPr lang="en-US" altLang="zh-TW" sz="6000" baseline="-25000" dirty="0"/>
              <a:t>)</a:t>
            </a:r>
            <a:r>
              <a:rPr lang="zh-TW" altLang="en-US" sz="6000" baseline="-25000" dirty="0"/>
              <a:t>。</a:t>
            </a:r>
            <a:endParaRPr lang="en-US" altLang="zh-TW" sz="6000" baseline="-25000" dirty="0"/>
          </a:p>
          <a:p>
            <a:endParaRPr lang="en-US" altLang="zh-TW" sz="6000" baseline="-25000" dirty="0"/>
          </a:p>
          <a:p>
            <a:r>
              <a:rPr lang="zh-TW" altLang="en-US" sz="6000" baseline="-25000" dirty="0"/>
              <a:t>架構：用</a:t>
            </a:r>
            <a:r>
              <a:rPr lang="en-US" altLang="zh-TW" sz="6000" baseline="-25000" dirty="0" err="1"/>
              <a:t>opengl</a:t>
            </a:r>
            <a:r>
              <a:rPr lang="zh-TW" altLang="en-US" sz="6000" baseline="-25000" dirty="0"/>
              <a:t>繪製</a:t>
            </a:r>
            <a:r>
              <a:rPr lang="en-US" altLang="zh-TW" sz="6000" baseline="-25000" dirty="0"/>
              <a:t>3D</a:t>
            </a:r>
            <a:r>
              <a:rPr lang="zh-TW" altLang="en-US" sz="6000" baseline="-25000" dirty="0"/>
              <a:t>畫布（如</a:t>
            </a:r>
            <a:r>
              <a:rPr lang="en-US" altLang="zh-TW" sz="6000" baseline="-25000" dirty="0"/>
              <a:t>〈</a:t>
            </a:r>
            <a:r>
              <a:rPr lang="zh-TW" altLang="en-US" sz="6000" baseline="-25000" dirty="0"/>
              <a:t>圖一</a:t>
            </a:r>
            <a:r>
              <a:rPr lang="en-US" altLang="zh-TW" sz="6000" baseline="-25000" dirty="0"/>
              <a:t>〉</a:t>
            </a:r>
            <a:r>
              <a:rPr lang="zh-TW" altLang="en-US" sz="6000" baseline="-25000" dirty="0"/>
              <a:t>）呈現最終畫面給使用者，由於</a:t>
            </a:r>
            <a:r>
              <a:rPr lang="en-US" altLang="zh-TW" sz="6000" baseline="-25000" dirty="0" err="1"/>
              <a:t>opengl</a:t>
            </a:r>
            <a:r>
              <a:rPr lang="zh-TW" altLang="en-US" sz="6000" baseline="-25000" dirty="0"/>
              <a:t>主要用於渲染和繪製並不適合編修，因此使用</a:t>
            </a:r>
            <a:r>
              <a:rPr lang="en-US" altLang="zh-TW" sz="6000" baseline="-25000" dirty="0"/>
              <a:t>matplotlib</a:t>
            </a:r>
            <a:r>
              <a:rPr lang="zh-TW" altLang="en-US" sz="6000" baseline="-25000" dirty="0"/>
              <a:t>和</a:t>
            </a:r>
            <a:r>
              <a:rPr lang="en-US" altLang="zh-TW" sz="6000" baseline="-25000" dirty="0" err="1"/>
              <a:t>mpl_toolkits</a:t>
            </a:r>
            <a:r>
              <a:rPr lang="zh-TW" altLang="en-US" sz="6000" baseline="-25000" dirty="0"/>
              <a:t>繪製輔助的</a:t>
            </a:r>
            <a:r>
              <a:rPr lang="en-US" altLang="zh-TW" sz="6000" baseline="-25000" dirty="0"/>
              <a:t>3D</a:t>
            </a:r>
            <a:r>
              <a:rPr lang="zh-TW" altLang="en-US" sz="6000" baseline="-25000" dirty="0"/>
              <a:t>畫布（如</a:t>
            </a:r>
            <a:r>
              <a:rPr lang="en-US" altLang="zh-TW" sz="6000" baseline="-25000" dirty="0"/>
              <a:t>〈</a:t>
            </a:r>
            <a:r>
              <a:rPr lang="zh-TW" altLang="en-US" sz="6000" baseline="-25000" dirty="0"/>
              <a:t>圖二</a:t>
            </a:r>
            <a:r>
              <a:rPr lang="en-US" altLang="zh-TW" sz="6000" baseline="-25000" dirty="0"/>
              <a:t>〉</a:t>
            </a:r>
            <a:r>
              <a:rPr lang="zh-TW" altLang="en-US" sz="6000" baseline="-25000" dirty="0"/>
              <a:t>）再加上</a:t>
            </a:r>
            <a:r>
              <a:rPr lang="en-US" altLang="zh-TW" sz="6000" baseline="-25000" dirty="0" err="1"/>
              <a:t>numpy</a:t>
            </a:r>
            <a:r>
              <a:rPr lang="zh-TW" altLang="en-US" sz="6000" baseline="-25000" dirty="0"/>
              <a:t>和</a:t>
            </a:r>
            <a:r>
              <a:rPr lang="en-US" altLang="zh-TW" sz="6000" baseline="-25000" dirty="0" err="1"/>
              <a:t>stl</a:t>
            </a:r>
            <a:r>
              <a:rPr lang="zh-TW" altLang="en-US" sz="6000" baseline="-25000" dirty="0"/>
              <a:t>協助開發者調整模型。此外</a:t>
            </a:r>
            <a:r>
              <a:rPr lang="en-US" altLang="zh-TW" sz="6000" baseline="-25000" dirty="0" err="1"/>
              <a:t>numpy</a:t>
            </a:r>
            <a:r>
              <a:rPr lang="zh-TW" altLang="en-US" sz="6000" baseline="-25000" dirty="0"/>
              <a:t>和</a:t>
            </a:r>
            <a:r>
              <a:rPr lang="en-US" altLang="zh-TW" sz="6000" baseline="-25000" dirty="0"/>
              <a:t>matplotlib</a:t>
            </a:r>
            <a:r>
              <a:rPr lang="zh-TW" altLang="en-US" sz="6000" baseline="-25000" dirty="0"/>
              <a:t>有提供一些便捷的函式和模型的資訊可以更快完成計算和繪製。</a:t>
            </a:r>
            <a:endParaRPr lang="zh-TW" altLang="en-US" sz="6000" dirty="0"/>
          </a:p>
          <a:p>
            <a:endParaRPr lang="en-US" altLang="zh-TW" sz="4800" baseline="-25000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FCDDB00-1586-44F4-81F3-8F7B6B35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802" y="30675692"/>
            <a:ext cx="7394870" cy="6227259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BFC5CBC-8C73-45C5-A8ED-B3F4F851A82A}"/>
              </a:ext>
            </a:extLst>
          </p:cNvPr>
          <p:cNvCxnSpPr>
            <a:cxnSpLocks/>
          </p:cNvCxnSpPr>
          <p:nvPr/>
        </p:nvCxnSpPr>
        <p:spPr>
          <a:xfrm>
            <a:off x="9938463" y="32122480"/>
            <a:ext cx="446174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FF5E877-C9CD-4793-808A-45C9FA87527E}"/>
              </a:ext>
            </a:extLst>
          </p:cNvPr>
          <p:cNvCxnSpPr>
            <a:cxnSpLocks/>
          </p:cNvCxnSpPr>
          <p:nvPr/>
        </p:nvCxnSpPr>
        <p:spPr>
          <a:xfrm>
            <a:off x="5192893" y="28140434"/>
            <a:ext cx="1" cy="206259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98FEBC1-5D5F-4FF4-A3C2-EC891FFB7683}"/>
              </a:ext>
            </a:extLst>
          </p:cNvPr>
          <p:cNvSpPr txBox="1"/>
          <p:nvPr/>
        </p:nvSpPr>
        <p:spPr>
          <a:xfrm>
            <a:off x="7603402" y="2749175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&lt;</a:t>
            </a:r>
            <a:r>
              <a:rPr lang="zh-TW" altLang="en-US" sz="2800" dirty="0"/>
              <a:t>圖一</a:t>
            </a:r>
            <a:r>
              <a:rPr lang="en-US" altLang="zh-TW" sz="2800" dirty="0"/>
              <a:t>&gt;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3AF600-78DE-49E7-9176-1E12360CCFC1}"/>
              </a:ext>
            </a:extLst>
          </p:cNvPr>
          <p:cNvSpPr txBox="1"/>
          <p:nvPr/>
        </p:nvSpPr>
        <p:spPr>
          <a:xfrm>
            <a:off x="7603402" y="37257410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&lt;</a:t>
            </a:r>
            <a:r>
              <a:rPr lang="zh-TW" altLang="en-US" sz="2800" dirty="0"/>
              <a:t>圖二</a:t>
            </a:r>
            <a:r>
              <a:rPr lang="en-US" altLang="zh-TW" sz="2800" dirty="0"/>
              <a:t>&gt;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9D2276C-28AB-4AD1-B43E-57F67F74B908}"/>
              </a:ext>
            </a:extLst>
          </p:cNvPr>
          <p:cNvSpPr txBox="1"/>
          <p:nvPr/>
        </p:nvSpPr>
        <p:spPr>
          <a:xfrm>
            <a:off x="23876555" y="36995800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&lt;</a:t>
            </a:r>
            <a:r>
              <a:rPr lang="zh-TW" altLang="en-US" sz="2800" dirty="0"/>
              <a:t>圖三</a:t>
            </a:r>
            <a:r>
              <a:rPr lang="en-US" altLang="zh-TW" sz="2800" dirty="0"/>
              <a:t>&gt;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7407890-C59F-40D2-9760-BCDE045DB014}"/>
              </a:ext>
            </a:extLst>
          </p:cNvPr>
          <p:cNvSpPr txBox="1"/>
          <p:nvPr/>
        </p:nvSpPr>
        <p:spPr>
          <a:xfrm>
            <a:off x="11563350" y="19964701"/>
            <a:ext cx="158351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aseline="-25000" dirty="0"/>
              <a:t>運作流程：選取讀取的檔案後會呈現</a:t>
            </a:r>
            <a:r>
              <a:rPr lang="en-US" altLang="zh-TW" sz="6000" baseline="-25000" dirty="0"/>
              <a:t>〈</a:t>
            </a:r>
            <a:r>
              <a:rPr lang="zh-TW" altLang="en-US" sz="6000" baseline="-25000" dirty="0"/>
              <a:t>圖一</a:t>
            </a:r>
            <a:r>
              <a:rPr lang="en-US" altLang="zh-TW" sz="6000" baseline="-25000" dirty="0"/>
              <a:t>〉</a:t>
            </a:r>
            <a:r>
              <a:rPr lang="zh-TW" altLang="en-US" sz="6000" baseline="-25000" dirty="0"/>
              <a:t>的畫面，接著為模型增加一個長方體底座，找出模型的中心點和最低點的</a:t>
            </a:r>
            <a:r>
              <a:rPr lang="en-US" altLang="zh-TW" sz="6000" baseline="-25000" dirty="0"/>
              <a:t>z</a:t>
            </a:r>
            <a:r>
              <a:rPr lang="zh-TW" altLang="en-US" sz="6000" baseline="-25000" dirty="0"/>
              <a:t>座標，兩者結合後即為底座的中心點，底座的長寬為模型長寬的</a:t>
            </a:r>
            <a:r>
              <a:rPr lang="en-US" altLang="zh-TW" sz="6000" baseline="-25000" dirty="0"/>
              <a:t>1.5</a:t>
            </a:r>
            <a:r>
              <a:rPr lang="zh-TW" altLang="en-US" sz="6000" baseline="-25000" dirty="0"/>
              <a:t>倍就開始繪製，如</a:t>
            </a:r>
            <a:r>
              <a:rPr lang="en-US" altLang="zh-TW" sz="6000" baseline="-25000" dirty="0"/>
              <a:t>〈</a:t>
            </a:r>
            <a:r>
              <a:rPr lang="zh-TW" altLang="en-US" sz="6000" baseline="-25000" dirty="0"/>
              <a:t>圖二</a:t>
            </a:r>
            <a:r>
              <a:rPr lang="en-US" altLang="zh-TW" sz="6000" baseline="-25000" dirty="0"/>
              <a:t>〉</a:t>
            </a:r>
            <a:r>
              <a:rPr lang="zh-TW" altLang="en-US" sz="6000" baseline="-25000" dirty="0"/>
              <a:t>，確認底座的位置和大小都符合需求後輸出成</a:t>
            </a:r>
            <a:r>
              <a:rPr lang="en-US" altLang="zh-TW" sz="6000" baseline="-25000" dirty="0" err="1"/>
              <a:t>stl</a:t>
            </a:r>
            <a:r>
              <a:rPr lang="zh-TW" altLang="en-US" sz="6000" baseline="-25000" dirty="0"/>
              <a:t>檔，接著</a:t>
            </a:r>
            <a:r>
              <a:rPr lang="en-US" altLang="zh-TW" sz="6000" baseline="-25000" dirty="0" err="1"/>
              <a:t>opengl</a:t>
            </a:r>
            <a:r>
              <a:rPr lang="zh-TW" altLang="en-US" sz="6000" baseline="-25000" dirty="0"/>
              <a:t>讀取該檔案將結果呈現，如</a:t>
            </a:r>
            <a:r>
              <a:rPr lang="en-US" altLang="zh-TW" sz="6000" baseline="-25000" dirty="0"/>
              <a:t>〈</a:t>
            </a:r>
            <a:r>
              <a:rPr lang="zh-TW" altLang="en-US" sz="6000" baseline="-25000" dirty="0"/>
              <a:t>圖三</a:t>
            </a:r>
            <a:r>
              <a:rPr lang="en-US" altLang="zh-TW" sz="6000" baseline="-25000" dirty="0"/>
              <a:t>〉 </a:t>
            </a:r>
            <a:r>
              <a:rPr lang="zh-TW" altLang="en-US" sz="6000" baseline="-25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615626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701</TotalTime>
  <Words>310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Tw Cen MT</vt:lpstr>
      <vt:lpstr>小水滴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黃姿涵</dc:creator>
  <cp:lastModifiedBy>黃姿涵</cp:lastModifiedBy>
  <cp:revision>13</cp:revision>
  <dcterms:created xsi:type="dcterms:W3CDTF">2019-08-31T19:53:57Z</dcterms:created>
  <dcterms:modified xsi:type="dcterms:W3CDTF">2019-09-01T07:35:14Z</dcterms:modified>
</cp:coreProperties>
</file>