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7" r:id="rId2"/>
    <p:sldId id="271" r:id="rId3"/>
    <p:sldId id="260" r:id="rId4"/>
    <p:sldId id="288" r:id="rId5"/>
    <p:sldId id="262" r:id="rId6"/>
    <p:sldId id="289" r:id="rId7"/>
    <p:sldId id="286" r:id="rId8"/>
    <p:sldId id="283" r:id="rId9"/>
    <p:sldId id="263" r:id="rId10"/>
    <p:sldId id="290" r:id="rId11"/>
    <p:sldId id="284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52" autoAdjust="0"/>
    <p:restoredTop sz="94660"/>
  </p:normalViewPr>
  <p:slideViewPr>
    <p:cSldViewPr snapToGrid="0">
      <p:cViewPr>
        <p:scale>
          <a:sx n="100" d="100"/>
          <a:sy n="100" d="100"/>
        </p:scale>
        <p:origin x="45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7094017094017096E-2"/>
          <c:y val="0.1265009400998687"/>
          <c:w val="0.96581196581196582"/>
          <c:h val="0.6802305571043980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Sheet1!$C$64</c:f>
              <c:strCache>
                <c:ptCount val="1"/>
                <c:pt idx="0">
                  <c:v>Median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Sheet1!$D$63:$E$63</c:f>
              <c:strCache>
                <c:ptCount val="2"/>
                <c:pt idx="0">
                  <c:v>First Year Students</c:v>
                </c:pt>
                <c:pt idx="1">
                  <c:v>Second Year Students</c:v>
                </c:pt>
              </c:strCache>
            </c:strRef>
          </c:cat>
          <c:val>
            <c:numRef>
              <c:f>Sheet1!$D$64:$E$64</c:f>
              <c:numCache>
                <c:formatCode>General</c:formatCode>
                <c:ptCount val="2"/>
                <c:pt idx="0">
                  <c:v>0.40100000000000002</c:v>
                </c:pt>
                <c:pt idx="1">
                  <c:v>0.39899999999999997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B3-4299-8312-06BA523DAA74}"/>
            </c:ext>
          </c:extLst>
        </c:ser>
        <c:ser>
          <c:idx val="1"/>
          <c:order val="1"/>
          <c:tx>
            <c:strRef>
              <c:f>Sheet1!$C$65</c:f>
              <c:strCache>
                <c:ptCount val="1"/>
                <c:pt idx="0">
                  <c:v>Waterloo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Sheet1!$D$63:$E$63</c:f>
              <c:strCache>
                <c:ptCount val="2"/>
                <c:pt idx="0">
                  <c:v>First Year Students</c:v>
                </c:pt>
                <c:pt idx="1">
                  <c:v>Second Year Students</c:v>
                </c:pt>
              </c:strCache>
            </c:strRef>
          </c:cat>
          <c:val>
            <c:numRef>
              <c:f>Sheet1!$D$65:$E$65</c:f>
              <c:numCache>
                <c:formatCode>General</c:formatCode>
                <c:ptCount val="2"/>
                <c:pt idx="0">
                  <c:v>0.38100000000000001</c:v>
                </c:pt>
                <c:pt idx="1">
                  <c:v>0.373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6B3-4299-8312-06BA523DAA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4263288"/>
        <c:axId val="464262960"/>
      </c:barChart>
      <c:catAx>
        <c:axId val="464263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64262960"/>
        <c:crosses val="autoZero"/>
        <c:auto val="1"/>
        <c:lblAlgn val="ctr"/>
        <c:lblOffset val="100"/>
        <c:noMultiLvlLbl val="0"/>
      </c:catAx>
      <c:valAx>
        <c:axId val="46426296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64263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2298265751381191"/>
          <c:y val="0.92701341053641406"/>
          <c:w val="0.56643998910232651"/>
          <c:h val="6.983513946158841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7094017094017096E-2"/>
          <c:y val="0.14861566903689552"/>
          <c:w val="0.96581196581196582"/>
          <c:h val="0.6611857944843350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Sheet1!$C$64</c:f>
              <c:strCache>
                <c:ptCount val="1"/>
                <c:pt idx="0">
                  <c:v>Median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Sheet1!$D$63:$E$63</c:f>
              <c:strCache>
                <c:ptCount val="2"/>
                <c:pt idx="0">
                  <c:v>First Year Students</c:v>
                </c:pt>
                <c:pt idx="1">
                  <c:v>Second Year Students</c:v>
                </c:pt>
              </c:strCache>
            </c:strRef>
          </c:cat>
          <c:val>
            <c:numRef>
              <c:f>Sheet1!$H$64:$I$64</c:f>
              <c:numCache>
                <c:formatCode>General</c:formatCode>
                <c:ptCount val="2"/>
                <c:pt idx="0">
                  <c:v>0.31</c:v>
                </c:pt>
                <c:pt idx="1">
                  <c:v>0.28199999999999997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13-48A4-AA7E-096819F88CBC}"/>
            </c:ext>
          </c:extLst>
        </c:ser>
        <c:ser>
          <c:idx val="1"/>
          <c:order val="1"/>
          <c:tx>
            <c:strRef>
              <c:f>Sheet1!$C$65</c:f>
              <c:strCache>
                <c:ptCount val="1"/>
                <c:pt idx="0">
                  <c:v>Waterloo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Sheet1!$D$63:$E$63</c:f>
              <c:strCache>
                <c:ptCount val="2"/>
                <c:pt idx="0">
                  <c:v>First Year Students</c:v>
                </c:pt>
                <c:pt idx="1">
                  <c:v>Second Year Students</c:v>
                </c:pt>
              </c:strCache>
            </c:strRef>
          </c:cat>
          <c:val>
            <c:numRef>
              <c:f>Sheet1!$H$65:$I$65</c:f>
              <c:numCache>
                <c:formatCode>General</c:formatCode>
                <c:ptCount val="2"/>
                <c:pt idx="0">
                  <c:v>0.29799999999999999</c:v>
                </c:pt>
                <c:pt idx="1">
                  <c:v>0.24299999999999999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013-48A4-AA7E-096819F88CB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64263288"/>
        <c:axId val="464262960"/>
      </c:barChart>
      <c:catAx>
        <c:axId val="464263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64262960"/>
        <c:crosses val="autoZero"/>
        <c:auto val="1"/>
        <c:lblAlgn val="ctr"/>
        <c:lblOffset val="100"/>
        <c:noMultiLvlLbl val="0"/>
      </c:catAx>
      <c:valAx>
        <c:axId val="46426296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64263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0458636858410784"/>
          <c:y val="0.93306125981176125"/>
          <c:w val="0.58671688204154926"/>
          <c:h val="6.185608688818937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1319E-4AE0-482B-AFD0-286CF06AF352}" type="datetimeFigureOut">
              <a:rPr lang="en-US" smtClean="0"/>
              <a:t>7/23/2019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D711A-D755-423D-83EA-C4275E1FB0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123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idsection of Woman Making Heart Shape With Hands">
            <a:extLst>
              <a:ext uri="{FF2B5EF4-FFF2-40B4-BE49-F238E27FC236}">
                <a16:creationId xmlns:a16="http://schemas.microsoft.com/office/drawing/2014/main" id="{763028D1-C1A6-4E61-91F3-D08153886B5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77" b="8677"/>
          <a:stretch/>
        </p:blipFill>
        <p:spPr bwMode="auto">
          <a:xfrm>
            <a:off x="-39408" y="0"/>
            <a:ext cx="1247032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AC4EE7-42D0-486C-8827-FFD275E88B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5F2DBD-FAE7-42F3-9E00-4FF9A22C6B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60984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20712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8EF55-0530-4DC9-8A69-4D0900297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00380E-2862-4AA8-A6AC-8D4633875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AA713-EDC7-43C1-9224-97532C7D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2028A-E765-46C8-9344-876274A23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63351" y="6466114"/>
            <a:ext cx="9890448" cy="25756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59056-0DD2-4CB4-81F4-B734C2ED6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96685-23A9-455D-8F00-FBBB8D2C1F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11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8BCD9D-293E-49E1-AB84-B2E3D295B0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A7BE14-F718-47E1-8FEB-2531AD675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28F54-CF44-4CA8-80E8-7BFDA0F4AE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8C310-F71F-49BC-9364-DF9CADAA5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63351" y="6466114"/>
            <a:ext cx="9890448" cy="25756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9B72F-D4F8-4573-9C5A-4CF42DD7D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96685-23A9-455D-8F00-FBBB8D2C1F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366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32F0A-829B-4CD7-AEB6-E289EF182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EC1DA-0424-4DB4-ACEE-27724956C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 marL="685800" indent="-228600">
              <a:buSzPct val="60000"/>
              <a:buFont typeface="Arial" panose="020B0604020202020204" pitchFamily="34" charset="0"/>
              <a:buChar char="►"/>
              <a:defRPr sz="2000">
                <a:solidFill>
                  <a:srgbClr val="000000"/>
                </a:solidFill>
              </a:defRPr>
            </a:lvl2pPr>
            <a:lvl3pPr marL="1143000" indent="-228600">
              <a:buFont typeface="Arial" panose="020B0604020202020204" pitchFamily="34" charset="0"/>
              <a:buChar char="˗"/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E379D-F1AF-4574-9CC0-2E8F98238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96685-23A9-455D-8F00-FBBB8D2C1F4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A9938A3-5A0D-4B2B-9C59-950BF61A2B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63675" y="6465888"/>
            <a:ext cx="9994900" cy="260350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258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ED1EE-E54B-4B16-8C90-06A106762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84F2B-040B-4151-A32C-172ACE061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67C06-AD67-4B6E-A302-6285A5FF64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CABD0-32E7-44F3-9BBE-2165092B0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63351" y="6466114"/>
            <a:ext cx="9890448" cy="25756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58DCB-C873-4A09-AE46-EB7A4F522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96685-23A9-455D-8F00-FBBB8D2C1F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792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535C3-B49E-48CE-9E4C-E7E1B55E4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41F3A-5EDE-455A-B1F7-B0566B1B2E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AB9F47-0268-4A8C-83DC-793C6DEBF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35CBF3-4DF1-446D-81AF-B33C5F56B7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6A85EA-1C51-4B7B-9EBC-AEE351945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63351" y="6466114"/>
            <a:ext cx="9890448" cy="25756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B7B62-EE90-4A1F-950E-5E12090FB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96685-23A9-455D-8F00-FBBB8D2C1F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303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CA882-3E3E-4DF7-80A0-EAE901A20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B5266-BEF4-4B25-9892-52283F711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E458E-04E9-40E9-A0E0-2CBFD16F37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5A9522-DC59-4545-A684-61697D07AB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7A1613-0FAF-42EC-B335-8009D485EC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232FC4-D4F9-4177-80DC-9EA1019F80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6B2056-9B82-42F8-8646-621C6D0CC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63351" y="6466114"/>
            <a:ext cx="9890448" cy="25756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445B57-CCE1-4CEA-9466-218AAD4CD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96685-23A9-455D-8F00-FBBB8D2C1F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882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F1938-DD38-4F04-8F09-8AA90F4D4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7AE001-C6E6-40E8-BF5D-0F3826B142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C23CA6-C8AB-4A84-8280-D15CD1758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63351" y="6466114"/>
            <a:ext cx="9890448" cy="25756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2CE164-D05F-48F0-9598-CDC52FC23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96685-23A9-455D-8F00-FBBB8D2C1F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600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B577E7-3C9B-4D6A-BB66-2B4383F6E3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0357EA-B8D8-4E6F-8F47-B3FEA2F28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63351" y="6466114"/>
            <a:ext cx="9890448" cy="25756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B77803-EF1E-4B99-8A57-06C75F240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96685-23A9-455D-8F00-FBBB8D2C1F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244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607DE-425B-4EF9-B50F-A74F327B2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3573A-9436-4759-BDBB-0C8674D9C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8E9158-391F-4525-AC9C-8657C7802E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FC3A3E-E8F0-48D9-8CF2-6B02799838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A92C2C-ABDD-450D-9F06-851112522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63351" y="6466114"/>
            <a:ext cx="9890448" cy="25756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6CE867-8981-4F5A-BF34-C7650000E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96685-23A9-455D-8F00-FBBB8D2C1F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725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617E8-BE11-444C-94D2-D0FA9F46B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8C7A0F-6902-4729-B470-4E417C1701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0AA416-C904-4B10-8EDC-2F492D8E8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5F9CF5-6FFF-499E-AC35-41AEE02F69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523EA-335F-4B26-9019-A3F369E39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63351" y="6466114"/>
            <a:ext cx="9890448" cy="25756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7FA84-9149-403F-8DF0-59970D5F7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96685-23A9-455D-8F00-FBBB8D2C1F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149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1959DD-21B2-4A4C-9EE2-CFB006DDB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351" y="363262"/>
            <a:ext cx="10515600" cy="8183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FBCC0-557D-4F3D-99B7-BE8E06D88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63351" y="1253330"/>
            <a:ext cx="10515600" cy="4970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F4ADF-58C3-48E0-A2E7-AFFD1DF002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2637" y="6466114"/>
            <a:ext cx="446314" cy="2597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B96685-23A9-455D-8F00-FBBB8D2C1F4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DD065CE-3527-487A-A9F9-FFEB7BBF8138}"/>
              </a:ext>
            </a:extLst>
          </p:cNvPr>
          <p:cNvCxnSpPr>
            <a:cxnSpLocks/>
          </p:cNvCxnSpPr>
          <p:nvPr userDrawn="1"/>
        </p:nvCxnSpPr>
        <p:spPr>
          <a:xfrm>
            <a:off x="1463351" y="1045029"/>
            <a:ext cx="105156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9E88E46-A952-41B3-A07C-5C3467BA4BC4}"/>
              </a:ext>
            </a:extLst>
          </p:cNvPr>
          <p:cNvGrpSpPr/>
          <p:nvPr userDrawn="1"/>
        </p:nvGrpSpPr>
        <p:grpSpPr>
          <a:xfrm>
            <a:off x="1463351" y="6361662"/>
            <a:ext cx="10515600" cy="32755"/>
            <a:chOff x="1463351" y="6351036"/>
            <a:chExt cx="10515600" cy="3275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EB32D4-9FF8-4531-88CA-2AB61A0E9C3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463351" y="6383791"/>
              <a:ext cx="1051560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A406E9F-CCBC-41DD-A128-1DAADC91D9D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463351" y="6351036"/>
              <a:ext cx="10515600" cy="0"/>
            </a:xfrm>
            <a:prstGeom prst="line">
              <a:avLst/>
            </a:prstGeom>
            <a:ln w="25400">
              <a:solidFill>
                <a:schemeClr val="tx1">
                  <a:lumMod val="10000"/>
                  <a:lumOff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21996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hoto of Group of People in a Meeting">
            <a:extLst>
              <a:ext uri="{FF2B5EF4-FFF2-40B4-BE49-F238E27FC236}">
                <a16:creationId xmlns:a16="http://schemas.microsoft.com/office/drawing/2014/main" id="{51F98C5C-3423-4930-90A6-C727ED4194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45"/>
          <a:stretch/>
        </p:blipFill>
        <p:spPr bwMode="auto">
          <a:xfrm>
            <a:off x="0" y="-1"/>
            <a:ext cx="12192000" cy="6795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50283C-5645-46B6-9BAF-8502321C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96685-23A9-455D-8F00-FBBB8D2C1F42}" type="slidenum">
              <a:rPr lang="en-US" smtClean="0"/>
              <a:t>1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B78A35-B69D-40B8-9CD9-42E2E507C74A}"/>
              </a:ext>
            </a:extLst>
          </p:cNvPr>
          <p:cNvSpPr/>
          <p:nvPr/>
        </p:nvSpPr>
        <p:spPr>
          <a:xfrm>
            <a:off x="0" y="4809108"/>
            <a:ext cx="12192000" cy="1803400"/>
          </a:xfrm>
          <a:prstGeom prst="rect">
            <a:avLst/>
          </a:prstGeom>
          <a:solidFill>
            <a:schemeClr val="bg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EE07188-347F-424D-A884-B817970B4947}"/>
              </a:ext>
            </a:extLst>
          </p:cNvPr>
          <p:cNvGrpSpPr/>
          <p:nvPr/>
        </p:nvGrpSpPr>
        <p:grpSpPr>
          <a:xfrm>
            <a:off x="0" y="4432846"/>
            <a:ext cx="2499919" cy="2499919"/>
            <a:chOff x="0" y="4432846"/>
            <a:chExt cx="2499919" cy="2499919"/>
          </a:xfrm>
        </p:grpSpPr>
        <p:pic>
          <p:nvPicPr>
            <p:cNvPr id="1030" name="Picture 6" descr="Image result for book icon">
              <a:extLst>
                <a:ext uri="{FF2B5EF4-FFF2-40B4-BE49-F238E27FC236}">
                  <a16:creationId xmlns:a16="http://schemas.microsoft.com/office/drawing/2014/main" id="{A817999E-3247-41A6-9371-853C608684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432846"/>
              <a:ext cx="2499919" cy="24999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299DE4D-A72B-4C22-9ECD-56CA349E3E53}"/>
                </a:ext>
              </a:extLst>
            </p:cNvPr>
            <p:cNvSpPr/>
            <p:nvPr/>
          </p:nvSpPr>
          <p:spPr>
            <a:xfrm>
              <a:off x="49689" y="5398205"/>
              <a:ext cx="1152881" cy="61555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400" b="1" cap="none" spc="0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Stud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4EB244C-0F51-40AD-AAD3-183B1A6CFC2E}"/>
                </a:ext>
              </a:extLst>
            </p:cNvPr>
            <p:cNvSpPr/>
            <p:nvPr/>
          </p:nvSpPr>
          <p:spPr>
            <a:xfrm>
              <a:off x="1520064" y="5428983"/>
              <a:ext cx="662361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ify</a:t>
              </a:r>
              <a:endParaRPr lang="en-US" sz="3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2251F9D-4C4A-4E98-994C-F67C9EB9D466}"/>
              </a:ext>
            </a:extLst>
          </p:cNvPr>
          <p:cNvSpPr txBox="1"/>
          <p:nvPr/>
        </p:nvSpPr>
        <p:spPr>
          <a:xfrm>
            <a:off x="2547306" y="5235942"/>
            <a:ext cx="51286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Presentation to the University of Waterloo</a:t>
            </a:r>
          </a:p>
        </p:txBody>
      </p:sp>
    </p:spTree>
    <p:extLst>
      <p:ext uri="{BB962C8B-B14F-4D97-AF65-F5344CB8AC3E}">
        <p14:creationId xmlns:p14="http://schemas.microsoft.com/office/powerpoint/2010/main" val="3669932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105F2F6-3321-4371-92BF-A15C7E5C8683}"/>
              </a:ext>
            </a:extLst>
          </p:cNvPr>
          <p:cNvSpPr txBox="1">
            <a:spLocks/>
          </p:cNvSpPr>
          <p:nvPr/>
        </p:nvSpPr>
        <p:spPr>
          <a:xfrm>
            <a:off x="1460500" y="297402"/>
            <a:ext cx="10236200" cy="8183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buSzPct val="60000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User Retention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D8E18DC-45B6-496E-BA76-6099A70D9C68}"/>
              </a:ext>
            </a:extLst>
          </p:cNvPr>
          <p:cNvGrpSpPr/>
          <p:nvPr/>
        </p:nvGrpSpPr>
        <p:grpSpPr>
          <a:xfrm>
            <a:off x="10553418" y="-101220"/>
            <a:ext cx="1432920" cy="1282854"/>
            <a:chOff x="-38586" y="4432846"/>
            <a:chExt cx="2538505" cy="2499919"/>
          </a:xfrm>
        </p:grpSpPr>
        <p:pic>
          <p:nvPicPr>
            <p:cNvPr id="11" name="Picture 10" descr="Image result for book icon">
              <a:extLst>
                <a:ext uri="{FF2B5EF4-FFF2-40B4-BE49-F238E27FC236}">
                  <a16:creationId xmlns:a16="http://schemas.microsoft.com/office/drawing/2014/main" id="{A42A9FC1-50D7-4DD7-ACDC-185CCD5E2A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432846"/>
              <a:ext cx="2499919" cy="24999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BCCAC1C-2BB3-4B9D-A2EC-C26D68967286}"/>
                </a:ext>
              </a:extLst>
            </p:cNvPr>
            <p:cNvSpPr/>
            <p:nvPr/>
          </p:nvSpPr>
          <p:spPr>
            <a:xfrm>
              <a:off x="-38586" y="5292955"/>
              <a:ext cx="1338124" cy="77970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1" cap="none" spc="0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Stud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E9F2DFD-432A-4222-AD53-5E296EB0F86F}"/>
                </a:ext>
              </a:extLst>
            </p:cNvPr>
            <p:cNvSpPr/>
            <p:nvPr/>
          </p:nvSpPr>
          <p:spPr>
            <a:xfrm>
              <a:off x="1417015" y="5292955"/>
              <a:ext cx="855354" cy="77970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ify</a:t>
              </a:r>
              <a:endParaRPr lang="en-US" sz="2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8B6FDC0D-86BB-40E0-A2F0-DC8FBE8E5B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60500" y="6364542"/>
            <a:ext cx="10512425" cy="493458"/>
          </a:xfrm>
        </p:spPr>
        <p:txBody>
          <a:bodyPr>
            <a:noAutofit/>
          </a:bodyPr>
          <a:lstStyle/>
          <a:p>
            <a:pPr>
              <a:spcBef>
                <a:spcPts val="200"/>
              </a:spcBef>
            </a:pPr>
            <a:r>
              <a:rPr lang="en-US" sz="600" dirty="0"/>
              <a:t>Sources: </a:t>
            </a:r>
          </a:p>
          <a:p>
            <a:pPr>
              <a:spcBef>
                <a:spcPts val="200"/>
              </a:spcBef>
            </a:pPr>
            <a:r>
              <a:rPr lang="en-US" sz="600" dirty="0"/>
              <a:t>1. Anghelcev, George, and John Eighmey. “The Impact of Extrinsic Incentives on Students’ Willingness to Volunteer as Peer Mentors: Implications for Advertising Education.” </a:t>
            </a:r>
            <a:r>
              <a:rPr lang="en-US" sz="600" i="1" dirty="0"/>
              <a:t>Journal of Advertising Education</a:t>
            </a:r>
            <a:r>
              <a:rPr lang="en-US" sz="600" dirty="0"/>
              <a:t>, vol. 17, no. 2, ser. 2013, 1 Nov. 2013, pp. 5–16. </a:t>
            </a:r>
            <a:r>
              <a:rPr lang="en-US" sz="600" i="1" dirty="0"/>
              <a:t>2013</a:t>
            </a:r>
            <a:r>
              <a:rPr lang="en-US" sz="600" dirty="0"/>
              <a:t>, </a:t>
            </a:r>
          </a:p>
          <a:p>
            <a:pPr>
              <a:spcBef>
                <a:spcPts val="200"/>
              </a:spcBef>
            </a:pPr>
            <a:r>
              <a:rPr lang="en-US" sz="600" dirty="0"/>
              <a:t>2. Tamuliene, Vilma, and Ingrida Gabryteb. “Factors Influencing Customer Retention: Case Study of Lithuanian Mobile Operators .” </a:t>
            </a:r>
            <a:r>
              <a:rPr lang="en-US" sz="600" i="1" dirty="0"/>
              <a:t>19th International Scientific Conference; Economics and Management</a:t>
            </a:r>
            <a:r>
              <a:rPr lang="en-US" sz="600" dirty="0"/>
              <a:t>, 25 Apr. 2014. </a:t>
            </a:r>
            <a:r>
              <a:rPr lang="en-US" sz="600" i="1" dirty="0"/>
              <a:t>Vilnius Universit,y Kaunas Faculty of Humanities, Lithuania </a:t>
            </a:r>
            <a:r>
              <a:rPr lang="en-US" sz="600" dirty="0"/>
              <a:t>, </a:t>
            </a:r>
          </a:p>
        </p:txBody>
      </p:sp>
      <p:pic>
        <p:nvPicPr>
          <p:cNvPr id="7170" name="Picture 2" descr="Image result for cycle icon">
            <a:extLst>
              <a:ext uri="{FF2B5EF4-FFF2-40B4-BE49-F238E27FC236}">
                <a16:creationId xmlns:a16="http://schemas.microsoft.com/office/drawing/2014/main" id="{6DC6C41B-2131-490B-9381-1EB36FE79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519" y="1852925"/>
            <a:ext cx="2789111" cy="2789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CC57065-26A9-4993-ABE6-F36FBE09A98F}"/>
              </a:ext>
            </a:extLst>
          </p:cNvPr>
          <p:cNvSpPr txBox="1"/>
          <p:nvPr/>
        </p:nvSpPr>
        <p:spPr>
          <a:xfrm>
            <a:off x="1491519" y="4642036"/>
            <a:ext cx="2907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Constant Feedback Cycle from User’s and Faculty</a:t>
            </a:r>
          </a:p>
        </p:txBody>
      </p:sp>
      <p:pic>
        <p:nvPicPr>
          <p:cNvPr id="7174" name="Picture 6" descr="Related image">
            <a:extLst>
              <a:ext uri="{FF2B5EF4-FFF2-40B4-BE49-F238E27FC236}">
                <a16:creationId xmlns:a16="http://schemas.microsoft.com/office/drawing/2014/main" id="{2F81E2CF-7A2D-49FB-9C98-05D09D460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427" y="2139466"/>
            <a:ext cx="2502570" cy="2502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4B4B80A-F773-42E9-90FB-2A43BB48E9AF}"/>
              </a:ext>
            </a:extLst>
          </p:cNvPr>
          <p:cNvSpPr txBox="1"/>
          <p:nvPr/>
        </p:nvSpPr>
        <p:spPr>
          <a:xfrm>
            <a:off x="5263128" y="4826701"/>
            <a:ext cx="2907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Bi-Weekly App Updates</a:t>
            </a:r>
          </a:p>
        </p:txBody>
      </p:sp>
      <p:pic>
        <p:nvPicPr>
          <p:cNvPr id="7178" name="Picture 10" descr="Related image">
            <a:extLst>
              <a:ext uri="{FF2B5EF4-FFF2-40B4-BE49-F238E27FC236}">
                <a16:creationId xmlns:a16="http://schemas.microsoft.com/office/drawing/2014/main" id="{AE2E052B-49DB-406D-9388-F9E5ADCE5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2794" y="2462768"/>
            <a:ext cx="2327814" cy="218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E8140F2-B08D-4B8B-B636-2BA412BA90CC}"/>
              </a:ext>
            </a:extLst>
          </p:cNvPr>
          <p:cNvSpPr txBox="1"/>
          <p:nvPr/>
        </p:nvSpPr>
        <p:spPr>
          <a:xfrm>
            <a:off x="9110266" y="4826701"/>
            <a:ext cx="2907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In-App Point System </a:t>
            </a:r>
          </a:p>
        </p:txBody>
      </p:sp>
    </p:spTree>
    <p:extLst>
      <p:ext uri="{BB962C8B-B14F-4D97-AF65-F5344CB8AC3E}">
        <p14:creationId xmlns:p14="http://schemas.microsoft.com/office/powerpoint/2010/main" val="1171152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5A6610E-1B96-4675-B519-EB3F8D2497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9279"/>
              </p:ext>
            </p:extLst>
          </p:nvPr>
        </p:nvGraphicFramePr>
        <p:xfrm>
          <a:off x="1460500" y="1143555"/>
          <a:ext cx="10525840" cy="528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613">
                  <a:extLst>
                    <a:ext uri="{9D8B030D-6E8A-4147-A177-3AD203B41FA5}">
                      <a16:colId xmlns:a16="http://schemas.microsoft.com/office/drawing/2014/main" val="2226031149"/>
                    </a:ext>
                  </a:extLst>
                </a:gridCol>
                <a:gridCol w="1754307">
                  <a:extLst>
                    <a:ext uri="{9D8B030D-6E8A-4147-A177-3AD203B41FA5}">
                      <a16:colId xmlns:a16="http://schemas.microsoft.com/office/drawing/2014/main" val="3594407865"/>
                    </a:ext>
                  </a:extLst>
                </a:gridCol>
                <a:gridCol w="1754307">
                  <a:extLst>
                    <a:ext uri="{9D8B030D-6E8A-4147-A177-3AD203B41FA5}">
                      <a16:colId xmlns:a16="http://schemas.microsoft.com/office/drawing/2014/main" val="241300479"/>
                    </a:ext>
                  </a:extLst>
                </a:gridCol>
                <a:gridCol w="3508613">
                  <a:extLst>
                    <a:ext uri="{9D8B030D-6E8A-4147-A177-3AD203B41FA5}">
                      <a16:colId xmlns:a16="http://schemas.microsoft.com/office/drawing/2014/main" val="1680176906"/>
                    </a:ext>
                  </a:extLst>
                </a:gridCol>
              </a:tblGrid>
              <a:tr h="2642910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8903242"/>
                  </a:ext>
                </a:extLst>
              </a:tr>
              <a:tr h="26429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3412289"/>
                  </a:ext>
                </a:extLst>
              </a:tr>
            </a:tbl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22C919F0-7624-416E-8048-8F3B1E7AB2D5}"/>
              </a:ext>
            </a:extLst>
          </p:cNvPr>
          <p:cNvGrpSpPr/>
          <p:nvPr/>
        </p:nvGrpSpPr>
        <p:grpSpPr>
          <a:xfrm>
            <a:off x="10553418" y="-101220"/>
            <a:ext cx="1432920" cy="1282854"/>
            <a:chOff x="-38586" y="4432846"/>
            <a:chExt cx="2538505" cy="2499919"/>
          </a:xfrm>
        </p:grpSpPr>
        <p:pic>
          <p:nvPicPr>
            <p:cNvPr id="13" name="Picture 12" descr="Image result for book icon">
              <a:extLst>
                <a:ext uri="{FF2B5EF4-FFF2-40B4-BE49-F238E27FC236}">
                  <a16:creationId xmlns:a16="http://schemas.microsoft.com/office/drawing/2014/main" id="{03841C55-FD39-42B4-A6D0-B4C40958DB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432846"/>
              <a:ext cx="2499919" cy="24999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16AC3A-74FE-495F-8F13-6C4FCAC3269F}"/>
                </a:ext>
              </a:extLst>
            </p:cNvPr>
            <p:cNvSpPr/>
            <p:nvPr/>
          </p:nvSpPr>
          <p:spPr>
            <a:xfrm>
              <a:off x="-38586" y="5292955"/>
              <a:ext cx="1338124" cy="77970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1" cap="none" spc="0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Stud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7C2E80B-A10E-46AF-8D35-68EFA2CAB245}"/>
                </a:ext>
              </a:extLst>
            </p:cNvPr>
            <p:cNvSpPr/>
            <p:nvPr/>
          </p:nvSpPr>
          <p:spPr>
            <a:xfrm>
              <a:off x="1417015" y="5292955"/>
              <a:ext cx="855354" cy="77970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ify</a:t>
              </a:r>
              <a:endParaRPr lang="en-US" sz="2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8C384C84-F2BD-4CD2-AEB0-754A9C732428}"/>
              </a:ext>
            </a:extLst>
          </p:cNvPr>
          <p:cNvSpPr txBox="1">
            <a:spLocks/>
          </p:cNvSpPr>
          <p:nvPr/>
        </p:nvSpPr>
        <p:spPr>
          <a:xfrm>
            <a:off x="1460500" y="297402"/>
            <a:ext cx="10236200" cy="8183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buSzPct val="60000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Risk Factors</a:t>
            </a:r>
          </a:p>
        </p:txBody>
      </p:sp>
      <p:pic>
        <p:nvPicPr>
          <p:cNvPr id="4104" name="Picture 8" descr="Related image">
            <a:extLst>
              <a:ext uri="{FF2B5EF4-FFF2-40B4-BE49-F238E27FC236}">
                <a16:creationId xmlns:a16="http://schemas.microsoft.com/office/drawing/2014/main" id="{FFD3DCF4-92BE-4C1D-8DC0-22B9AEB78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827" y="1396347"/>
            <a:ext cx="1709289" cy="1709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E2C767C-9F83-46EE-B886-45CA5F563A98}"/>
              </a:ext>
            </a:extLst>
          </p:cNvPr>
          <p:cNvSpPr txBox="1"/>
          <p:nvPr/>
        </p:nvSpPr>
        <p:spPr>
          <a:xfrm>
            <a:off x="2843887" y="3105636"/>
            <a:ext cx="2907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Malicious Users</a:t>
            </a:r>
          </a:p>
        </p:txBody>
      </p:sp>
      <p:pic>
        <p:nvPicPr>
          <p:cNvPr id="4106" name="Picture 10" descr="Image result for plagiarism icon">
            <a:extLst>
              <a:ext uri="{FF2B5EF4-FFF2-40B4-BE49-F238E27FC236}">
                <a16:creationId xmlns:a16="http://schemas.microsoft.com/office/drawing/2014/main" id="{68CA39B6-82A3-4B33-8852-BC596CE98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0363" y="1301097"/>
            <a:ext cx="20955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DD7B856-03D3-48F1-8D69-97657E78B369}"/>
              </a:ext>
            </a:extLst>
          </p:cNvPr>
          <p:cNvSpPr txBox="1"/>
          <p:nvPr/>
        </p:nvSpPr>
        <p:spPr>
          <a:xfrm>
            <a:off x="8249920" y="3207938"/>
            <a:ext cx="2196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Plagiarism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49EC6E-5574-4442-9419-4E5B19A39FD8}"/>
              </a:ext>
            </a:extLst>
          </p:cNvPr>
          <p:cNvSpPr txBox="1"/>
          <p:nvPr/>
        </p:nvSpPr>
        <p:spPr>
          <a:xfrm rot="16200000">
            <a:off x="562362" y="2138208"/>
            <a:ext cx="2196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Factor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05B6AA-A722-4BC7-BA73-8C1137ED0AED}"/>
              </a:ext>
            </a:extLst>
          </p:cNvPr>
          <p:cNvSpPr txBox="1"/>
          <p:nvPr/>
        </p:nvSpPr>
        <p:spPr>
          <a:xfrm rot="16200000">
            <a:off x="562363" y="4757583"/>
            <a:ext cx="2196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Mitigation</a:t>
            </a:r>
          </a:p>
        </p:txBody>
      </p:sp>
      <p:pic>
        <p:nvPicPr>
          <p:cNvPr id="4108" name="Picture 12" descr="Related image">
            <a:extLst>
              <a:ext uri="{FF2B5EF4-FFF2-40B4-BE49-F238E27FC236}">
                <a16:creationId xmlns:a16="http://schemas.microsoft.com/office/drawing/2014/main" id="{4A6512F0-C0C3-43EA-BD68-C12FF4EAF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634" y="3925804"/>
            <a:ext cx="1641750" cy="164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109F715-333D-40B8-BE55-6525118357B6}"/>
              </a:ext>
            </a:extLst>
          </p:cNvPr>
          <p:cNvSpPr txBox="1"/>
          <p:nvPr/>
        </p:nvSpPr>
        <p:spPr>
          <a:xfrm>
            <a:off x="1891388" y="5529382"/>
            <a:ext cx="2907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User Reporting and Banning System</a:t>
            </a:r>
          </a:p>
        </p:txBody>
      </p:sp>
      <p:pic>
        <p:nvPicPr>
          <p:cNvPr id="4114" name="Picture 18" descr="Image result for evidence icon">
            <a:extLst>
              <a:ext uri="{FF2B5EF4-FFF2-40B4-BE49-F238E27FC236}">
                <a16:creationId xmlns:a16="http://schemas.microsoft.com/office/drawing/2014/main" id="{81A7510E-4E7A-46C3-BABE-33E7A3732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534" y="380944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A3FA186-8FD9-45C4-B799-09B8A1087A7D}"/>
              </a:ext>
            </a:extLst>
          </p:cNvPr>
          <p:cNvSpPr txBox="1"/>
          <p:nvPr/>
        </p:nvSpPr>
        <p:spPr>
          <a:xfrm>
            <a:off x="5328519" y="5529382"/>
            <a:ext cx="2907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 Collection and Verification</a:t>
            </a:r>
          </a:p>
        </p:txBody>
      </p:sp>
      <p:pic>
        <p:nvPicPr>
          <p:cNvPr id="4116" name="Picture 20" descr="Image result for email account icon">
            <a:extLst>
              <a:ext uri="{FF2B5EF4-FFF2-40B4-BE49-F238E27FC236}">
                <a16:creationId xmlns:a16="http://schemas.microsoft.com/office/drawing/2014/main" id="{11B3513E-6F60-4D1B-9867-AAFE04E64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8884" y="3962985"/>
            <a:ext cx="1787106" cy="1356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7F2495F6-A82B-44EC-9280-003778733BE3}"/>
              </a:ext>
            </a:extLst>
          </p:cNvPr>
          <p:cNvSpPr txBox="1"/>
          <p:nvPr/>
        </p:nvSpPr>
        <p:spPr>
          <a:xfrm>
            <a:off x="8789532" y="5521137"/>
            <a:ext cx="2907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Accounts Tied to University ID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6E0512C9-AAAD-4CFA-BD26-C2F657B510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0845" y="6430598"/>
            <a:ext cx="10512425" cy="392112"/>
          </a:xfrm>
        </p:spPr>
        <p:txBody>
          <a:bodyPr>
            <a:normAutofit/>
          </a:bodyPr>
          <a:lstStyle/>
          <a:p>
            <a:pPr>
              <a:spcBef>
                <a:spcPts val="200"/>
              </a:spcBef>
            </a:pPr>
            <a:r>
              <a:rPr lang="en-US" dirty="0"/>
              <a:t>Sources: </a:t>
            </a:r>
          </a:p>
          <a:p>
            <a:pPr>
              <a:spcBef>
                <a:spcPts val="200"/>
              </a:spcBef>
            </a:pPr>
            <a:r>
              <a:rPr lang="en-US" dirty="0"/>
              <a:t>1. Shea, James Herbert. “Problems with Collaborative Learning.” </a:t>
            </a:r>
            <a:r>
              <a:rPr lang="en-US" i="1" dirty="0"/>
              <a:t>Journal of Geological Education</a:t>
            </a:r>
            <a:r>
              <a:rPr lang="en-US" dirty="0"/>
              <a:t>, vol. 43, no. 4, 1995, pp. 306–308., doi:10.5408/0022-1368-43.4.306.</a:t>
            </a:r>
          </a:p>
        </p:txBody>
      </p:sp>
    </p:spTree>
    <p:extLst>
      <p:ext uri="{BB962C8B-B14F-4D97-AF65-F5344CB8AC3E}">
        <p14:creationId xmlns:p14="http://schemas.microsoft.com/office/powerpoint/2010/main" val="1618512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D54255-00DB-4B54-9439-3B0DEDAC0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96685-23A9-455D-8F00-FBBB8D2C1F42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981CF1-62A0-4BBE-8D0B-16C044DE8B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1B99A41-E9B2-4613-AE96-0B8E43B4C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5A7EF7F-A8BA-4712-88CE-92EFC325A225}"/>
              </a:ext>
            </a:extLst>
          </p:cNvPr>
          <p:cNvGrpSpPr/>
          <p:nvPr/>
        </p:nvGrpSpPr>
        <p:grpSpPr>
          <a:xfrm>
            <a:off x="10553418" y="-101220"/>
            <a:ext cx="1432920" cy="1282854"/>
            <a:chOff x="-38586" y="4432846"/>
            <a:chExt cx="2538505" cy="2499919"/>
          </a:xfrm>
        </p:grpSpPr>
        <p:pic>
          <p:nvPicPr>
            <p:cNvPr id="9" name="Picture 8" descr="Image result for book icon">
              <a:extLst>
                <a:ext uri="{FF2B5EF4-FFF2-40B4-BE49-F238E27FC236}">
                  <a16:creationId xmlns:a16="http://schemas.microsoft.com/office/drawing/2014/main" id="{DCD189BE-A5BC-428D-A807-5745226110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432846"/>
              <a:ext cx="2499919" cy="24999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185C06C-D778-4B38-B63B-3EA101FF46CB}"/>
                </a:ext>
              </a:extLst>
            </p:cNvPr>
            <p:cNvSpPr/>
            <p:nvPr/>
          </p:nvSpPr>
          <p:spPr>
            <a:xfrm>
              <a:off x="-38586" y="5292955"/>
              <a:ext cx="1338124" cy="77970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1" cap="none" spc="0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Stud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99C32B-5357-4C1F-9CF1-8AD4F8CDFA1F}"/>
                </a:ext>
              </a:extLst>
            </p:cNvPr>
            <p:cNvSpPr/>
            <p:nvPr/>
          </p:nvSpPr>
          <p:spPr>
            <a:xfrm>
              <a:off x="1417015" y="5292955"/>
              <a:ext cx="855354" cy="77970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ify</a:t>
              </a:r>
              <a:endParaRPr lang="en-US" sz="2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5122" name="Picture 2" descr="Image result for questions icon">
            <a:extLst>
              <a:ext uri="{FF2B5EF4-FFF2-40B4-BE49-F238E27FC236}">
                <a16:creationId xmlns:a16="http://schemas.microsoft.com/office/drawing/2014/main" id="{C16E8BB8-34E8-4FD7-92A0-27DA832FE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282" y="1181634"/>
            <a:ext cx="3520886" cy="515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898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12E8B-41F4-40CE-BCAB-7DB185175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D54255-00DB-4B54-9439-3B0DEDAC0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96685-23A9-455D-8F00-FBBB8D2C1F42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981CF1-62A0-4BBE-8D0B-16C044DE8B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891ED3D-1769-449D-9535-275F65A9DEF8}"/>
              </a:ext>
            </a:extLst>
          </p:cNvPr>
          <p:cNvGrpSpPr/>
          <p:nvPr/>
        </p:nvGrpSpPr>
        <p:grpSpPr>
          <a:xfrm>
            <a:off x="10553418" y="-101220"/>
            <a:ext cx="1432920" cy="1282854"/>
            <a:chOff x="-38586" y="4432846"/>
            <a:chExt cx="2538505" cy="2499919"/>
          </a:xfrm>
        </p:grpSpPr>
        <p:pic>
          <p:nvPicPr>
            <p:cNvPr id="7" name="Picture 6" descr="Image result for book icon">
              <a:extLst>
                <a:ext uri="{FF2B5EF4-FFF2-40B4-BE49-F238E27FC236}">
                  <a16:creationId xmlns:a16="http://schemas.microsoft.com/office/drawing/2014/main" id="{D42F0C97-1C3F-4953-968B-773F40BB2F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432846"/>
              <a:ext cx="2499919" cy="24999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2D690A-6D63-4764-8F84-C7E0599F9DDA}"/>
                </a:ext>
              </a:extLst>
            </p:cNvPr>
            <p:cNvSpPr/>
            <p:nvPr/>
          </p:nvSpPr>
          <p:spPr>
            <a:xfrm>
              <a:off x="-38586" y="5292955"/>
              <a:ext cx="1338124" cy="77970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1" cap="none" spc="0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Stud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0CEAED4-25D4-4CD1-8A0E-8AC10413FA8D}"/>
                </a:ext>
              </a:extLst>
            </p:cNvPr>
            <p:cNvSpPr/>
            <p:nvPr/>
          </p:nvSpPr>
          <p:spPr>
            <a:xfrm>
              <a:off x="1417015" y="5292955"/>
              <a:ext cx="855354" cy="77970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ify</a:t>
              </a:r>
              <a:endParaRPr lang="en-US" sz="2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9230622-89A5-41E9-B7A0-F677F194EAB4}"/>
              </a:ext>
            </a:extLst>
          </p:cNvPr>
          <p:cNvSpPr txBox="1"/>
          <p:nvPr/>
        </p:nvSpPr>
        <p:spPr>
          <a:xfrm>
            <a:off x="1463351" y="1095375"/>
            <a:ext cx="1051560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Social Learning</a:t>
            </a:r>
          </a:p>
          <a:p>
            <a:pPr marL="914400" lvl="1" indent="-457200">
              <a:buSzPct val="60000"/>
              <a:buFont typeface="Arial" panose="020B0604020202020204" pitchFamily="34" charset="0"/>
              <a:buChar char="►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What is it?</a:t>
            </a:r>
          </a:p>
          <a:p>
            <a:pPr marL="914400" lvl="1" indent="-457200">
              <a:buSzPct val="60000"/>
              <a:buFont typeface="Arial" panose="020B0604020202020204" pitchFamily="34" charset="0"/>
              <a:buChar char="►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Why Waterloo?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Product Demonstration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User Implementation &amp; Retention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Risk Factors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Questions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783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0168838-E255-45A4-BD47-9B3DF6CC3C3C}"/>
              </a:ext>
            </a:extLst>
          </p:cNvPr>
          <p:cNvSpPr txBox="1">
            <a:spLocks/>
          </p:cNvSpPr>
          <p:nvPr/>
        </p:nvSpPr>
        <p:spPr>
          <a:xfrm>
            <a:off x="1460500" y="297402"/>
            <a:ext cx="10515600" cy="8183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Social Learning: What is it?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CA887C8-7F48-4E46-9267-5AED758B020E}"/>
              </a:ext>
            </a:extLst>
          </p:cNvPr>
          <p:cNvGrpSpPr/>
          <p:nvPr/>
        </p:nvGrpSpPr>
        <p:grpSpPr>
          <a:xfrm>
            <a:off x="10553418" y="-101220"/>
            <a:ext cx="1432920" cy="1282854"/>
            <a:chOff x="-38586" y="4432846"/>
            <a:chExt cx="2538505" cy="2499919"/>
          </a:xfrm>
        </p:grpSpPr>
        <p:pic>
          <p:nvPicPr>
            <p:cNvPr id="12" name="Picture 11" descr="Image result for book icon">
              <a:extLst>
                <a:ext uri="{FF2B5EF4-FFF2-40B4-BE49-F238E27FC236}">
                  <a16:creationId xmlns:a16="http://schemas.microsoft.com/office/drawing/2014/main" id="{EDA2E44D-8CA3-468F-A777-90C4C2F3FC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432846"/>
              <a:ext cx="2499919" cy="24999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FB50552-C64E-433F-869A-A8007C16D5C2}"/>
                </a:ext>
              </a:extLst>
            </p:cNvPr>
            <p:cNvSpPr/>
            <p:nvPr/>
          </p:nvSpPr>
          <p:spPr>
            <a:xfrm>
              <a:off x="-38586" y="5292955"/>
              <a:ext cx="1338124" cy="77970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1" cap="none" spc="0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Stud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DF0DCB6-6D85-4DA1-A148-5510FB8DA164}"/>
                </a:ext>
              </a:extLst>
            </p:cNvPr>
            <p:cNvSpPr/>
            <p:nvPr/>
          </p:nvSpPr>
          <p:spPr>
            <a:xfrm>
              <a:off x="1417015" y="5292955"/>
              <a:ext cx="855354" cy="77970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ify</a:t>
              </a:r>
              <a:endParaRPr lang="en-US" sz="2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9218" name="Picture 2" descr="Image result for peers icon">
            <a:extLst>
              <a:ext uri="{FF2B5EF4-FFF2-40B4-BE49-F238E27FC236}">
                <a16:creationId xmlns:a16="http://schemas.microsoft.com/office/drawing/2014/main" id="{E6782A49-7220-44F9-9130-8D4204914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372" y="2713222"/>
            <a:ext cx="2752827" cy="2752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Image result for person icon">
            <a:extLst>
              <a:ext uri="{FF2B5EF4-FFF2-40B4-BE49-F238E27FC236}">
                <a16:creationId xmlns:a16="http://schemas.microsoft.com/office/drawing/2014/main" id="{91E245EB-A0FB-4DF2-8622-337997874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976" y="2857525"/>
            <a:ext cx="2068240" cy="2068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A8FD197-8B16-4AD9-B88A-C8D7ABA4777C}"/>
              </a:ext>
            </a:extLst>
          </p:cNvPr>
          <p:cNvSpPr txBox="1"/>
          <p:nvPr/>
        </p:nvSpPr>
        <p:spPr>
          <a:xfrm>
            <a:off x="5231466" y="2713222"/>
            <a:ext cx="1476375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E706B4E-A12A-4856-A5DE-C61ACC424C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63674" y="6419234"/>
            <a:ext cx="10512425" cy="438766"/>
          </a:xfrm>
        </p:spPr>
        <p:txBody>
          <a:bodyPr>
            <a:normAutofit fontScale="62500" lnSpcReduction="20000"/>
          </a:bodyPr>
          <a:lstStyle/>
          <a:p>
            <a:pPr>
              <a:spcBef>
                <a:spcPts val="200"/>
              </a:spcBef>
            </a:pPr>
            <a:r>
              <a:rPr lang="en-US" dirty="0"/>
              <a:t>Sources: </a:t>
            </a:r>
          </a:p>
          <a:p>
            <a:pPr>
              <a:spcBef>
                <a:spcPts val="200"/>
              </a:spcBef>
            </a:pPr>
            <a:r>
              <a:rPr lang="en-CA" dirty="0"/>
              <a:t>1. Springer, Leonard, et al. “Effects of Small-Group Learning on Undergraduates in Science, Mathematics, Engineering, and Technology: A Meta-Analysis.” Review of Educational Research, vol. 69, no. 1, Mar. 1999, pp. 21–51</a:t>
            </a:r>
          </a:p>
          <a:p>
            <a:pPr>
              <a:spcBef>
                <a:spcPts val="200"/>
              </a:spcBef>
            </a:pPr>
            <a:r>
              <a:rPr lang="en-CA" dirty="0"/>
              <a:t>2. Gouvea, Julia. “Learning in a Group, as a Group, and between Groups.” CBE-Life Sciences Education, 31 May 2019</a:t>
            </a:r>
          </a:p>
          <a:p>
            <a:pPr>
              <a:spcBef>
                <a:spcPts val="200"/>
              </a:spcBef>
            </a:pPr>
            <a:r>
              <a:rPr lang="en-CA" dirty="0"/>
              <a:t>3. </a:t>
            </a:r>
            <a:r>
              <a:rPr lang="en-US" dirty="0"/>
              <a:t>Dillenbourg, P. (1999). Collaborative Learning: Cognitive and Computational Approaches. Advances in Learning and Instruction Series. New York, NY: Elsevier Science, Inc. </a:t>
            </a:r>
          </a:p>
          <a:p>
            <a:pPr>
              <a:spcBef>
                <a:spcPts val="200"/>
              </a:spcBef>
            </a:pPr>
            <a:endParaRPr lang="en-CA" dirty="0"/>
          </a:p>
          <a:p>
            <a:pPr>
              <a:spcBef>
                <a:spcPts val="200"/>
              </a:spcBef>
            </a:pPr>
            <a:endParaRPr lang="en-CA" dirty="0"/>
          </a:p>
          <a:p>
            <a:endParaRPr lang="en-CA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7D4FC7AF-3208-40B6-A2E7-94B749C1490A}"/>
              </a:ext>
            </a:extLst>
          </p:cNvPr>
          <p:cNvSpPr/>
          <p:nvPr/>
        </p:nvSpPr>
        <p:spPr>
          <a:xfrm>
            <a:off x="3517351" y="2065781"/>
            <a:ext cx="3428229" cy="1406871"/>
          </a:xfrm>
          <a:prstGeom prst="wedgeEllipseCallout">
            <a:avLst>
              <a:gd name="adj1" fmla="val 85197"/>
              <a:gd name="adj2" fmla="val 588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latin typeface="Arial" panose="020B0604020202020204" pitchFamily="34" charset="0"/>
                <a:cs typeface="Arial" panose="020B0604020202020204" pitchFamily="34" charset="0"/>
              </a:rPr>
              <a:t>“Students working in groups achieved higher grades in STEM courses than students working alone</a:t>
            </a:r>
            <a:r>
              <a:rPr lang="en-CA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CA" sz="16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Speech Bubble: Oval 19">
            <a:extLst>
              <a:ext uri="{FF2B5EF4-FFF2-40B4-BE49-F238E27FC236}">
                <a16:creationId xmlns:a16="http://schemas.microsoft.com/office/drawing/2014/main" id="{5A6C9BED-0778-475C-A3F0-B4E3A3C319D0}"/>
              </a:ext>
            </a:extLst>
          </p:cNvPr>
          <p:cNvSpPr/>
          <p:nvPr/>
        </p:nvSpPr>
        <p:spPr>
          <a:xfrm>
            <a:off x="6954640" y="1650180"/>
            <a:ext cx="4676042" cy="1406871"/>
          </a:xfrm>
          <a:prstGeom prst="wedgeEllipseCallout">
            <a:avLst>
              <a:gd name="adj1" fmla="val 4828"/>
              <a:gd name="adj2" fmla="val 8664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CA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Learning as a group also made students more resilient and more likely to persevere when learning difficult concepts, compared to learning alone</a:t>
            </a:r>
            <a:r>
              <a:rPr lang="en-CA" sz="1600" baseline="30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CA" sz="16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561F14-6669-4504-8D70-E1C28980BAA7}"/>
              </a:ext>
            </a:extLst>
          </p:cNvPr>
          <p:cNvSpPr txBox="1"/>
          <p:nvPr/>
        </p:nvSpPr>
        <p:spPr>
          <a:xfrm>
            <a:off x="1470738" y="5184694"/>
            <a:ext cx="10515600" cy="1015663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Collaborative learning is when two or more people come together to tackle a problem and learn something new1</a:t>
            </a:r>
          </a:p>
        </p:txBody>
      </p:sp>
    </p:spTree>
    <p:extLst>
      <p:ext uri="{BB962C8B-B14F-4D97-AF65-F5344CB8AC3E}">
        <p14:creationId xmlns:p14="http://schemas.microsoft.com/office/powerpoint/2010/main" val="2814520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0168838-E255-45A4-BD47-9B3DF6CC3C3C}"/>
              </a:ext>
            </a:extLst>
          </p:cNvPr>
          <p:cNvSpPr txBox="1">
            <a:spLocks/>
          </p:cNvSpPr>
          <p:nvPr/>
        </p:nvSpPr>
        <p:spPr>
          <a:xfrm>
            <a:off x="1460500" y="297402"/>
            <a:ext cx="10515600" cy="8183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Social Learning: What is it?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CA887C8-7F48-4E46-9267-5AED758B020E}"/>
              </a:ext>
            </a:extLst>
          </p:cNvPr>
          <p:cNvGrpSpPr/>
          <p:nvPr/>
        </p:nvGrpSpPr>
        <p:grpSpPr>
          <a:xfrm>
            <a:off x="10553418" y="-101220"/>
            <a:ext cx="1432920" cy="1282854"/>
            <a:chOff x="-38586" y="4432846"/>
            <a:chExt cx="2538505" cy="2499919"/>
          </a:xfrm>
        </p:grpSpPr>
        <p:pic>
          <p:nvPicPr>
            <p:cNvPr id="12" name="Picture 11" descr="Image result for book icon">
              <a:extLst>
                <a:ext uri="{FF2B5EF4-FFF2-40B4-BE49-F238E27FC236}">
                  <a16:creationId xmlns:a16="http://schemas.microsoft.com/office/drawing/2014/main" id="{EDA2E44D-8CA3-468F-A777-90C4C2F3FC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432846"/>
              <a:ext cx="2499919" cy="24999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FB50552-C64E-433F-869A-A8007C16D5C2}"/>
                </a:ext>
              </a:extLst>
            </p:cNvPr>
            <p:cNvSpPr/>
            <p:nvPr/>
          </p:nvSpPr>
          <p:spPr>
            <a:xfrm>
              <a:off x="-38586" y="5292955"/>
              <a:ext cx="1338124" cy="77970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1" cap="none" spc="0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Stud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DF0DCB6-6D85-4DA1-A148-5510FB8DA164}"/>
                </a:ext>
              </a:extLst>
            </p:cNvPr>
            <p:cNvSpPr/>
            <p:nvPr/>
          </p:nvSpPr>
          <p:spPr>
            <a:xfrm>
              <a:off x="1417015" y="5292955"/>
              <a:ext cx="855354" cy="77970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ify</a:t>
              </a:r>
              <a:endParaRPr lang="en-US" sz="2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E706B4E-A12A-4856-A5DE-C61ACC424C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63674" y="6465888"/>
            <a:ext cx="10512425" cy="392112"/>
          </a:xfrm>
        </p:spPr>
        <p:txBody>
          <a:bodyPr>
            <a:normAutofit/>
          </a:bodyPr>
          <a:lstStyle/>
          <a:p>
            <a:pPr>
              <a:spcBef>
                <a:spcPts val="200"/>
              </a:spcBef>
            </a:pPr>
            <a:r>
              <a:rPr lang="en-US" dirty="0"/>
              <a:t>Sources: </a:t>
            </a:r>
          </a:p>
          <a:p>
            <a:pPr>
              <a:spcBef>
                <a:spcPts val="200"/>
              </a:spcBef>
            </a:pPr>
            <a:r>
              <a:rPr lang="en-CA" dirty="0"/>
              <a:t>1. </a:t>
            </a:r>
            <a:r>
              <a:rPr lang="en-US" dirty="0"/>
              <a:t>Baker, T., &amp; Clark, J. (2010). Cooperative learning – a double-edged sword: A cooperative learning model for use with diverse student groups. Intercultural Education, 21(3), 257–268.</a:t>
            </a:r>
          </a:p>
          <a:p>
            <a:endParaRPr lang="en-CA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561F14-6669-4504-8D70-E1C28980BAA7}"/>
              </a:ext>
            </a:extLst>
          </p:cNvPr>
          <p:cNvSpPr txBox="1"/>
          <p:nvPr/>
        </p:nvSpPr>
        <p:spPr>
          <a:xfrm>
            <a:off x="1473914" y="5540510"/>
            <a:ext cx="10512424" cy="55399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Learning as a group is better than learning individually</a:t>
            </a:r>
          </a:p>
        </p:txBody>
      </p:sp>
      <p:pic>
        <p:nvPicPr>
          <p:cNvPr id="1026" name="Picture 2" descr="Image result for group of people icon">
            <a:extLst>
              <a:ext uri="{FF2B5EF4-FFF2-40B4-BE49-F238E27FC236}">
                <a16:creationId xmlns:a16="http://schemas.microsoft.com/office/drawing/2014/main" id="{02E80A6A-D750-4E25-9B70-141902FFB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564" y="3108005"/>
            <a:ext cx="2068240" cy="2068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hought icon">
            <a:extLst>
              <a:ext uri="{FF2B5EF4-FFF2-40B4-BE49-F238E27FC236}">
                <a16:creationId xmlns:a16="http://schemas.microsoft.com/office/drawing/2014/main" id="{55EF5406-737A-442B-B012-B8DB840AC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614" y="1270500"/>
            <a:ext cx="2320952" cy="2320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14A02BF-BD5D-4F39-A0DB-EB6DC652685A}"/>
              </a:ext>
            </a:extLst>
          </p:cNvPr>
          <p:cNvSpPr txBox="1"/>
          <p:nvPr/>
        </p:nvSpPr>
        <p:spPr>
          <a:xfrm>
            <a:off x="3858936" y="2130571"/>
            <a:ext cx="1526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 + 2 = 5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3C81DBF-7C5C-4FE8-BE71-E955153A1AD0}"/>
              </a:ext>
            </a:extLst>
          </p:cNvPr>
          <p:cNvGrpSpPr/>
          <p:nvPr/>
        </p:nvGrpSpPr>
        <p:grpSpPr>
          <a:xfrm>
            <a:off x="7460972" y="1059361"/>
            <a:ext cx="4515127" cy="461665"/>
            <a:chOff x="7460972" y="1059361"/>
            <a:chExt cx="4515127" cy="46166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C20871B-E041-4D1B-8F9B-7D33F7D9773E}"/>
                </a:ext>
              </a:extLst>
            </p:cNvPr>
            <p:cNvCxnSpPr/>
            <p:nvPr/>
          </p:nvCxnSpPr>
          <p:spPr>
            <a:xfrm>
              <a:off x="7471211" y="1451295"/>
              <a:ext cx="450488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B36B8BD-D2DD-4CFF-B419-3501907851F9}"/>
                </a:ext>
              </a:extLst>
            </p:cNvPr>
            <p:cNvSpPr txBox="1"/>
            <p:nvPr/>
          </p:nvSpPr>
          <p:spPr>
            <a:xfrm>
              <a:off x="7460972" y="1059361"/>
              <a:ext cx="45151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Benefits </a:t>
              </a:r>
            </a:p>
          </p:txBody>
        </p:sp>
      </p:grpSp>
      <p:sp>
        <p:nvSpPr>
          <p:cNvPr id="8" name="Arrow: Right 7">
            <a:extLst>
              <a:ext uri="{FF2B5EF4-FFF2-40B4-BE49-F238E27FC236}">
                <a16:creationId xmlns:a16="http://schemas.microsoft.com/office/drawing/2014/main" id="{355CECED-7F3F-4C1E-BA8C-ACCF5EC569BA}"/>
              </a:ext>
            </a:extLst>
          </p:cNvPr>
          <p:cNvSpPr/>
          <p:nvPr/>
        </p:nvSpPr>
        <p:spPr>
          <a:xfrm>
            <a:off x="5837260" y="2336780"/>
            <a:ext cx="1510018" cy="1954868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Related image">
            <a:extLst>
              <a:ext uri="{FF2B5EF4-FFF2-40B4-BE49-F238E27FC236}">
                <a16:creationId xmlns:a16="http://schemas.microsoft.com/office/drawing/2014/main" id="{D533A7FC-EB3B-452A-911D-0DD8FAE5C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162" y="1319590"/>
            <a:ext cx="1805925" cy="180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1CD8B5F-ACA7-4CBA-9870-47C096CCFF49}"/>
              </a:ext>
            </a:extLst>
          </p:cNvPr>
          <p:cNvSpPr txBox="1"/>
          <p:nvPr/>
        </p:nvSpPr>
        <p:spPr>
          <a:xfrm>
            <a:off x="9647277" y="1868473"/>
            <a:ext cx="21963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Higher Engagement</a:t>
            </a:r>
          </a:p>
        </p:txBody>
      </p:sp>
      <p:pic>
        <p:nvPicPr>
          <p:cNvPr id="1032" name="Picture 8" descr="Image result for communication icon">
            <a:extLst>
              <a:ext uri="{FF2B5EF4-FFF2-40B4-BE49-F238E27FC236}">
                <a16:creationId xmlns:a16="http://schemas.microsoft.com/office/drawing/2014/main" id="{C967118F-7FAD-4122-8644-91756120C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532" y="2784183"/>
            <a:ext cx="1371801" cy="137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2611F96-175E-40BE-9B6E-C7E2DCFE152F}"/>
              </a:ext>
            </a:extLst>
          </p:cNvPr>
          <p:cNvSpPr txBox="1"/>
          <p:nvPr/>
        </p:nvSpPr>
        <p:spPr>
          <a:xfrm>
            <a:off x="9661506" y="3014826"/>
            <a:ext cx="21963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Develops Better Communication Skills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pic>
        <p:nvPicPr>
          <p:cNvPr id="1034" name="Picture 10" descr="Related image">
            <a:extLst>
              <a:ext uri="{FF2B5EF4-FFF2-40B4-BE49-F238E27FC236}">
                <a16:creationId xmlns:a16="http://schemas.microsoft.com/office/drawing/2014/main" id="{30275091-C11E-4A71-A5C3-BF8F28AF1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198" y="4186566"/>
            <a:ext cx="1284214" cy="128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A773285-A29D-4BC4-B12B-9937FC3F38D4}"/>
              </a:ext>
            </a:extLst>
          </p:cNvPr>
          <p:cNvSpPr txBox="1"/>
          <p:nvPr/>
        </p:nvSpPr>
        <p:spPr>
          <a:xfrm>
            <a:off x="9661506" y="4391930"/>
            <a:ext cx="21963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Exposure to Different Methods of Thought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6574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DAF5DEC8-EE82-4D7C-97F6-5B326CDDB1C6}"/>
              </a:ext>
            </a:extLst>
          </p:cNvPr>
          <p:cNvSpPr txBox="1">
            <a:spLocks/>
          </p:cNvSpPr>
          <p:nvPr/>
        </p:nvSpPr>
        <p:spPr>
          <a:xfrm>
            <a:off x="1460500" y="297402"/>
            <a:ext cx="10515600" cy="8183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Social Learning: Why Waterloo?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C3D6C5A-64C8-4D1E-8529-7202901A2D5C}"/>
              </a:ext>
            </a:extLst>
          </p:cNvPr>
          <p:cNvGrpSpPr/>
          <p:nvPr/>
        </p:nvGrpSpPr>
        <p:grpSpPr>
          <a:xfrm>
            <a:off x="10553418" y="-101220"/>
            <a:ext cx="1432920" cy="1282854"/>
            <a:chOff x="-38586" y="4432846"/>
            <a:chExt cx="2538505" cy="2499919"/>
          </a:xfrm>
        </p:grpSpPr>
        <p:pic>
          <p:nvPicPr>
            <p:cNvPr id="12" name="Picture 11" descr="Image result for book icon">
              <a:extLst>
                <a:ext uri="{FF2B5EF4-FFF2-40B4-BE49-F238E27FC236}">
                  <a16:creationId xmlns:a16="http://schemas.microsoft.com/office/drawing/2014/main" id="{45EFFF55-9B92-4C4D-8238-BAFC21D45E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432846"/>
              <a:ext cx="2499919" cy="24999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9D1FF5D-E35E-4BC5-A77F-7D7C408A725A}"/>
                </a:ext>
              </a:extLst>
            </p:cNvPr>
            <p:cNvSpPr/>
            <p:nvPr/>
          </p:nvSpPr>
          <p:spPr>
            <a:xfrm>
              <a:off x="-38586" y="5292955"/>
              <a:ext cx="1338124" cy="77970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1" cap="none" spc="0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Stud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D345484-CFD5-463A-8215-4B7D5F84EAC6}"/>
                </a:ext>
              </a:extLst>
            </p:cNvPr>
            <p:cNvSpPr/>
            <p:nvPr/>
          </p:nvSpPr>
          <p:spPr>
            <a:xfrm>
              <a:off x="1417015" y="5292955"/>
              <a:ext cx="855354" cy="77970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ify</a:t>
              </a:r>
              <a:endParaRPr lang="en-US" sz="2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FAF4977-FBB8-48D9-9C21-69118AA3C415}"/>
              </a:ext>
            </a:extLst>
          </p:cNvPr>
          <p:cNvSpPr txBox="1"/>
          <p:nvPr/>
        </p:nvSpPr>
        <p:spPr>
          <a:xfrm>
            <a:off x="1590675" y="5277384"/>
            <a:ext cx="10134600" cy="1015663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Waterloo ranked near the bottom for student surveys focused around social environment</a:t>
            </a:r>
            <a:r>
              <a:rPr lang="en-US" sz="30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7660067F-9B89-4047-AEDE-2D7A931D55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63674" y="6465888"/>
            <a:ext cx="10512425" cy="392112"/>
          </a:xfrm>
        </p:spPr>
        <p:txBody>
          <a:bodyPr>
            <a:normAutofit/>
          </a:bodyPr>
          <a:lstStyle/>
          <a:p>
            <a:pPr>
              <a:spcBef>
                <a:spcPts val="200"/>
              </a:spcBef>
            </a:pPr>
            <a:r>
              <a:rPr lang="en-US" dirty="0"/>
              <a:t>Sources: </a:t>
            </a:r>
          </a:p>
          <a:p>
            <a:pPr>
              <a:spcBef>
                <a:spcPts val="200"/>
              </a:spcBef>
            </a:pPr>
            <a:r>
              <a:rPr lang="en-US" dirty="0"/>
              <a:t>1. Maclean’s National Survey of Student Engagement for Canadian Universities</a:t>
            </a:r>
          </a:p>
          <a:p>
            <a:endParaRPr lang="en-US" dirty="0"/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61A46758-A62F-4CA8-B883-78992051B3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6838007"/>
              </p:ext>
            </p:extLst>
          </p:nvPr>
        </p:nvGraphicFramePr>
        <p:xfrm>
          <a:off x="1460501" y="1074652"/>
          <a:ext cx="5245100" cy="40298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32EC46E-7F61-49C4-B6C3-B24A15569221}"/>
              </a:ext>
            </a:extLst>
          </p:cNvPr>
          <p:cNvSpPr txBox="1"/>
          <p:nvPr/>
        </p:nvSpPr>
        <p:spPr>
          <a:xfrm>
            <a:off x="1460499" y="1070021"/>
            <a:ext cx="264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Quality of Interactions</a:t>
            </a:r>
          </a:p>
        </p:txBody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FAB84C76-0E2F-450B-9C6B-5FFF58CCFB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6471170"/>
              </p:ext>
            </p:extLst>
          </p:nvPr>
        </p:nvGraphicFramePr>
        <p:xfrm>
          <a:off x="6715839" y="995549"/>
          <a:ext cx="5159376" cy="41368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975CC3EB-4CC6-44C4-A791-C3D4C76C0FA4}"/>
              </a:ext>
            </a:extLst>
          </p:cNvPr>
          <p:cNvSpPr txBox="1"/>
          <p:nvPr/>
        </p:nvSpPr>
        <p:spPr>
          <a:xfrm>
            <a:off x="6727382" y="1070021"/>
            <a:ext cx="264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Social Support</a:t>
            </a:r>
          </a:p>
        </p:txBody>
      </p:sp>
    </p:spTree>
    <p:extLst>
      <p:ext uri="{BB962C8B-B14F-4D97-AF65-F5344CB8AC3E}">
        <p14:creationId xmlns:p14="http://schemas.microsoft.com/office/powerpoint/2010/main" val="2597958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DAF5DEC8-EE82-4D7C-97F6-5B326CDDB1C6}"/>
              </a:ext>
            </a:extLst>
          </p:cNvPr>
          <p:cNvSpPr txBox="1">
            <a:spLocks/>
          </p:cNvSpPr>
          <p:nvPr/>
        </p:nvSpPr>
        <p:spPr>
          <a:xfrm>
            <a:off x="1460500" y="297402"/>
            <a:ext cx="10515600" cy="8183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Social Learning: Why Waterloo?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C3D6C5A-64C8-4D1E-8529-7202901A2D5C}"/>
              </a:ext>
            </a:extLst>
          </p:cNvPr>
          <p:cNvGrpSpPr/>
          <p:nvPr/>
        </p:nvGrpSpPr>
        <p:grpSpPr>
          <a:xfrm>
            <a:off x="10553418" y="-101220"/>
            <a:ext cx="1432920" cy="1282854"/>
            <a:chOff x="-38586" y="4432846"/>
            <a:chExt cx="2538505" cy="2499919"/>
          </a:xfrm>
        </p:grpSpPr>
        <p:pic>
          <p:nvPicPr>
            <p:cNvPr id="12" name="Picture 11" descr="Image result for book icon">
              <a:extLst>
                <a:ext uri="{FF2B5EF4-FFF2-40B4-BE49-F238E27FC236}">
                  <a16:creationId xmlns:a16="http://schemas.microsoft.com/office/drawing/2014/main" id="{45EFFF55-9B92-4C4D-8238-BAFC21D45E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432846"/>
              <a:ext cx="2499919" cy="24999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9D1FF5D-E35E-4BC5-A77F-7D7C408A725A}"/>
                </a:ext>
              </a:extLst>
            </p:cNvPr>
            <p:cNvSpPr/>
            <p:nvPr/>
          </p:nvSpPr>
          <p:spPr>
            <a:xfrm>
              <a:off x="-38586" y="5292955"/>
              <a:ext cx="1338124" cy="77970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1" cap="none" spc="0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Stud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D345484-CFD5-463A-8215-4B7D5F84EAC6}"/>
                </a:ext>
              </a:extLst>
            </p:cNvPr>
            <p:cNvSpPr/>
            <p:nvPr/>
          </p:nvSpPr>
          <p:spPr>
            <a:xfrm>
              <a:off x="1417015" y="5292955"/>
              <a:ext cx="855354" cy="77970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ify</a:t>
              </a:r>
              <a:endParaRPr lang="en-US" sz="2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7660067F-9B89-4047-AEDE-2D7A931D55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0845" y="6430598"/>
            <a:ext cx="10512425" cy="392112"/>
          </a:xfrm>
        </p:spPr>
        <p:txBody>
          <a:bodyPr>
            <a:normAutofit/>
          </a:bodyPr>
          <a:lstStyle/>
          <a:p>
            <a:pPr>
              <a:spcBef>
                <a:spcPts val="200"/>
              </a:spcBef>
            </a:pPr>
            <a:r>
              <a:rPr lang="en-US" dirty="0"/>
              <a:t>Sources: </a:t>
            </a:r>
          </a:p>
          <a:p>
            <a:pPr>
              <a:spcBef>
                <a:spcPts val="200"/>
              </a:spcBef>
            </a:pPr>
            <a:r>
              <a:rPr lang="en-US" dirty="0"/>
              <a:t>1. Maclean’s National Survey of Student Engagement for Canadian Universities</a:t>
            </a:r>
          </a:p>
          <a:p>
            <a:endParaRPr lang="en-US" dirty="0"/>
          </a:p>
        </p:txBody>
      </p:sp>
      <p:pic>
        <p:nvPicPr>
          <p:cNvPr id="2050" name="Picture 2" descr="Image result for anti social icon">
            <a:extLst>
              <a:ext uri="{FF2B5EF4-FFF2-40B4-BE49-F238E27FC236}">
                <a16:creationId xmlns:a16="http://schemas.microsoft.com/office/drawing/2014/main" id="{5A70C49B-4E5D-4818-9F75-85152C396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867" y="1051966"/>
            <a:ext cx="2535555" cy="2535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FA300635-6839-404E-AADA-4AFD3A6C87BB}"/>
              </a:ext>
            </a:extLst>
          </p:cNvPr>
          <p:cNvGrpSpPr/>
          <p:nvPr/>
        </p:nvGrpSpPr>
        <p:grpSpPr>
          <a:xfrm>
            <a:off x="1450262" y="1061391"/>
            <a:ext cx="3280767" cy="461665"/>
            <a:chOff x="7460972" y="1059361"/>
            <a:chExt cx="4515127" cy="461665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11F6077-2B33-4E2B-8D16-B537D8DF4BB3}"/>
                </a:ext>
              </a:extLst>
            </p:cNvPr>
            <p:cNvCxnSpPr/>
            <p:nvPr/>
          </p:nvCxnSpPr>
          <p:spPr>
            <a:xfrm>
              <a:off x="7471211" y="1451295"/>
              <a:ext cx="450488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F78C1EC-8EC9-45FE-ABCF-CFB894D0B127}"/>
                </a:ext>
              </a:extLst>
            </p:cNvPr>
            <p:cNvSpPr txBox="1"/>
            <p:nvPr/>
          </p:nvSpPr>
          <p:spPr>
            <a:xfrm>
              <a:off x="7460972" y="1059361"/>
              <a:ext cx="45151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Antisocial Behavior 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AE80EB3-2C38-4188-B087-C5C8D9F11147}"/>
              </a:ext>
            </a:extLst>
          </p:cNvPr>
          <p:cNvGrpSpPr/>
          <p:nvPr/>
        </p:nvGrpSpPr>
        <p:grpSpPr>
          <a:xfrm>
            <a:off x="5072797" y="1061391"/>
            <a:ext cx="3280767" cy="461665"/>
            <a:chOff x="7460972" y="1059361"/>
            <a:chExt cx="4515127" cy="461665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91B8CB8-38A9-4ED0-B21D-A2E5C715B1D4}"/>
                </a:ext>
              </a:extLst>
            </p:cNvPr>
            <p:cNvCxnSpPr/>
            <p:nvPr/>
          </p:nvCxnSpPr>
          <p:spPr>
            <a:xfrm>
              <a:off x="7471211" y="1451295"/>
              <a:ext cx="450488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ED22A5E-4F4E-48B8-9DC1-7BCC1CAFF2FF}"/>
                </a:ext>
              </a:extLst>
            </p:cNvPr>
            <p:cNvSpPr txBox="1"/>
            <p:nvPr/>
          </p:nvSpPr>
          <p:spPr>
            <a:xfrm>
              <a:off x="7460972" y="1059361"/>
              <a:ext cx="45151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Supporting Students 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0059395-97FE-4EC0-870A-A24C0B09CAED}"/>
              </a:ext>
            </a:extLst>
          </p:cNvPr>
          <p:cNvGrpSpPr/>
          <p:nvPr/>
        </p:nvGrpSpPr>
        <p:grpSpPr>
          <a:xfrm>
            <a:off x="8695332" y="1061391"/>
            <a:ext cx="3280767" cy="461665"/>
            <a:chOff x="7460972" y="1059361"/>
            <a:chExt cx="4515127" cy="461665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737F6C8-6DFE-42E5-960D-05A1F4F013E3}"/>
                </a:ext>
              </a:extLst>
            </p:cNvPr>
            <p:cNvCxnSpPr/>
            <p:nvPr/>
          </p:nvCxnSpPr>
          <p:spPr>
            <a:xfrm>
              <a:off x="7471211" y="1451295"/>
              <a:ext cx="450488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F3E7A6E-8DC4-4090-98DD-948A692DF44B}"/>
                </a:ext>
              </a:extLst>
            </p:cNvPr>
            <p:cNvSpPr txBox="1"/>
            <p:nvPr/>
          </p:nvSpPr>
          <p:spPr>
            <a:xfrm>
              <a:off x="7460972" y="1059361"/>
              <a:ext cx="45151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STEM Focused</a:t>
              </a:r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FB5420C-2D6B-4C20-BC99-82017ED21C95}"/>
              </a:ext>
            </a:extLst>
          </p:cNvPr>
          <p:cNvCxnSpPr>
            <a:cxnSpLocks/>
          </p:cNvCxnSpPr>
          <p:nvPr/>
        </p:nvCxnSpPr>
        <p:spPr>
          <a:xfrm>
            <a:off x="1450260" y="2818701"/>
            <a:ext cx="3648866" cy="15129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9926EE8-EB0D-482C-B84C-703A9C29CDB7}"/>
              </a:ext>
            </a:extLst>
          </p:cNvPr>
          <p:cNvCxnSpPr>
            <a:cxnSpLocks/>
          </p:cNvCxnSpPr>
          <p:nvPr/>
        </p:nvCxnSpPr>
        <p:spPr>
          <a:xfrm flipV="1">
            <a:off x="7583647" y="2818703"/>
            <a:ext cx="4402691" cy="15129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lus Sign 10">
            <a:extLst>
              <a:ext uri="{FF2B5EF4-FFF2-40B4-BE49-F238E27FC236}">
                <a16:creationId xmlns:a16="http://schemas.microsoft.com/office/drawing/2014/main" id="{B97DCF6F-0DF7-4C06-BB4C-26EC5885FB33}"/>
              </a:ext>
            </a:extLst>
          </p:cNvPr>
          <p:cNvSpPr/>
          <p:nvPr/>
        </p:nvSpPr>
        <p:spPr>
          <a:xfrm>
            <a:off x="4530055" y="1963215"/>
            <a:ext cx="763398" cy="713055"/>
          </a:xfrm>
          <a:prstGeom prst="mathPlus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Plus Sign 45">
            <a:extLst>
              <a:ext uri="{FF2B5EF4-FFF2-40B4-BE49-F238E27FC236}">
                <a16:creationId xmlns:a16="http://schemas.microsoft.com/office/drawing/2014/main" id="{BAB27DE6-03AE-4E67-A6EE-0E1A4277C9B8}"/>
              </a:ext>
            </a:extLst>
          </p:cNvPr>
          <p:cNvSpPr/>
          <p:nvPr/>
        </p:nvSpPr>
        <p:spPr>
          <a:xfrm>
            <a:off x="8180665" y="1963215"/>
            <a:ext cx="763398" cy="713055"/>
          </a:xfrm>
          <a:prstGeom prst="mathPlus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8" name="Picture 10" descr="Image result for mental health icon">
            <a:extLst>
              <a:ext uri="{FF2B5EF4-FFF2-40B4-BE49-F238E27FC236}">
                <a16:creationId xmlns:a16="http://schemas.microsoft.com/office/drawing/2014/main" id="{4170215D-5174-4750-BD6A-9DCD9AD13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488" y="1669171"/>
            <a:ext cx="1301141" cy="130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mage result for stem icon">
            <a:extLst>
              <a:ext uri="{FF2B5EF4-FFF2-40B4-BE49-F238E27FC236}">
                <a16:creationId xmlns:a16="http://schemas.microsoft.com/office/drawing/2014/main" id="{5DB43E8A-B83F-48CE-873A-420C1DE90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806" y="1352005"/>
            <a:ext cx="1731818" cy="173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Image result for target icon">
            <a:extLst>
              <a:ext uri="{FF2B5EF4-FFF2-40B4-BE49-F238E27FC236}">
                <a16:creationId xmlns:a16="http://schemas.microsoft.com/office/drawing/2014/main" id="{5521A694-DB1C-48B4-9AD3-4E4642BC8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187" y="3353484"/>
            <a:ext cx="1880218" cy="1880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59182B70-1F38-4836-9796-A190727DB9A4}"/>
              </a:ext>
            </a:extLst>
          </p:cNvPr>
          <p:cNvSpPr txBox="1"/>
          <p:nvPr/>
        </p:nvSpPr>
        <p:spPr>
          <a:xfrm>
            <a:off x="1590675" y="5277384"/>
            <a:ext cx="10134600" cy="1015663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Several of Waterloo’s defining traits make it a prime target for Studify’s platform </a:t>
            </a:r>
            <a:endParaRPr lang="en-US" sz="30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251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64DE9-1F9A-44C4-A72B-4A73B8C4C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94D8B95-BBB6-443F-8B6A-9D93031530E2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463351" y="1271200"/>
          <a:ext cx="301534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5343">
                  <a:extLst>
                    <a:ext uri="{9D8B030D-6E8A-4147-A177-3AD203B41FA5}">
                      <a16:colId xmlns:a16="http://schemas.microsoft.com/office/drawing/2014/main" val="3606122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 this for headers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8021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3DF880-AEB0-4A62-A974-80E795672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50283C-5645-46B6-9BAF-8502321C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96685-23A9-455D-8F00-FBBB8D2C1F42}" type="slidenum">
              <a:rPr lang="en-US" smtClean="0"/>
              <a:t>7</a:t>
            </a:fld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FB0151-7F09-41C4-8A25-0BDC621230E5}"/>
              </a:ext>
            </a:extLst>
          </p:cNvPr>
          <p:cNvSpPr/>
          <p:nvPr/>
        </p:nvSpPr>
        <p:spPr>
          <a:xfrm>
            <a:off x="0" y="6150114"/>
            <a:ext cx="12192000" cy="707886"/>
          </a:xfrm>
          <a:prstGeom prst="rect">
            <a:avLst/>
          </a:prstGeom>
          <a:solidFill>
            <a:schemeClr val="bg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78" name="Picture 6" descr="Related image">
            <a:extLst>
              <a:ext uri="{FF2B5EF4-FFF2-40B4-BE49-F238E27FC236}">
                <a16:creationId xmlns:a16="http://schemas.microsoft.com/office/drawing/2014/main" id="{1EF316CC-0135-4F43-A56B-1886AB74DB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418F521-ED1C-4A24-870C-517085F55AD1}"/>
              </a:ext>
            </a:extLst>
          </p:cNvPr>
          <p:cNvSpPr/>
          <p:nvPr/>
        </p:nvSpPr>
        <p:spPr>
          <a:xfrm>
            <a:off x="0" y="4809108"/>
            <a:ext cx="12192000" cy="1803400"/>
          </a:xfrm>
          <a:prstGeom prst="rect">
            <a:avLst/>
          </a:prstGeom>
          <a:solidFill>
            <a:schemeClr val="bg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B4B14D-6B86-4EB2-96AC-98276D603F2B}"/>
              </a:ext>
            </a:extLst>
          </p:cNvPr>
          <p:cNvSpPr txBox="1"/>
          <p:nvPr/>
        </p:nvSpPr>
        <p:spPr>
          <a:xfrm>
            <a:off x="3531689" y="4858182"/>
            <a:ext cx="51286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Product Demonstration</a:t>
            </a:r>
          </a:p>
        </p:txBody>
      </p:sp>
    </p:spTree>
    <p:extLst>
      <p:ext uri="{BB962C8B-B14F-4D97-AF65-F5344CB8AC3E}">
        <p14:creationId xmlns:p14="http://schemas.microsoft.com/office/powerpoint/2010/main" val="694328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105F2F6-3321-4371-92BF-A15C7E5C8683}"/>
              </a:ext>
            </a:extLst>
          </p:cNvPr>
          <p:cNvSpPr txBox="1">
            <a:spLocks/>
          </p:cNvSpPr>
          <p:nvPr/>
        </p:nvSpPr>
        <p:spPr>
          <a:xfrm>
            <a:off x="1460500" y="297402"/>
            <a:ext cx="10236200" cy="8183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buSzPct val="60000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Design Choices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D8E18DC-45B6-496E-BA76-6099A70D9C68}"/>
              </a:ext>
            </a:extLst>
          </p:cNvPr>
          <p:cNvGrpSpPr/>
          <p:nvPr/>
        </p:nvGrpSpPr>
        <p:grpSpPr>
          <a:xfrm>
            <a:off x="10553418" y="-101220"/>
            <a:ext cx="1432920" cy="1282854"/>
            <a:chOff x="-38586" y="4432846"/>
            <a:chExt cx="2538505" cy="2499919"/>
          </a:xfrm>
        </p:grpSpPr>
        <p:pic>
          <p:nvPicPr>
            <p:cNvPr id="11" name="Picture 10" descr="Image result for book icon">
              <a:extLst>
                <a:ext uri="{FF2B5EF4-FFF2-40B4-BE49-F238E27FC236}">
                  <a16:creationId xmlns:a16="http://schemas.microsoft.com/office/drawing/2014/main" id="{A42A9FC1-50D7-4DD7-ACDC-185CCD5E2A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432846"/>
              <a:ext cx="2499919" cy="24999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BCCAC1C-2BB3-4B9D-A2EC-C26D68967286}"/>
                </a:ext>
              </a:extLst>
            </p:cNvPr>
            <p:cNvSpPr/>
            <p:nvPr/>
          </p:nvSpPr>
          <p:spPr>
            <a:xfrm>
              <a:off x="-38586" y="5292955"/>
              <a:ext cx="1338124" cy="77970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1" cap="none" spc="0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Stud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E9F2DFD-432A-4222-AD53-5E296EB0F86F}"/>
                </a:ext>
              </a:extLst>
            </p:cNvPr>
            <p:cNvSpPr/>
            <p:nvPr/>
          </p:nvSpPr>
          <p:spPr>
            <a:xfrm>
              <a:off x="1417015" y="5292955"/>
              <a:ext cx="855354" cy="77970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ify</a:t>
              </a:r>
              <a:endParaRPr lang="en-US" sz="2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AutoShape 10" descr="Related image">
            <a:extLst>
              <a:ext uri="{FF2B5EF4-FFF2-40B4-BE49-F238E27FC236}">
                <a16:creationId xmlns:a16="http://schemas.microsoft.com/office/drawing/2014/main" id="{82F96AA5-AF38-48D5-BE59-8924C71994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91909" y="3324909"/>
            <a:ext cx="208183" cy="208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12" descr="Image result for library icon">
            <a:extLst>
              <a:ext uri="{FF2B5EF4-FFF2-40B4-BE49-F238E27FC236}">
                <a16:creationId xmlns:a16="http://schemas.microsoft.com/office/drawing/2014/main" id="{889D4029-EE87-4036-9EB9-24823338837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44309" y="3477309"/>
            <a:ext cx="208183" cy="208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52FD1E-2E43-43F4-954F-DC1A575AA7D5}"/>
              </a:ext>
            </a:extLst>
          </p:cNvPr>
          <p:cNvSpPr txBox="1"/>
          <p:nvPr/>
        </p:nvSpPr>
        <p:spPr>
          <a:xfrm>
            <a:off x="5674217" y="2023498"/>
            <a:ext cx="2907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Icons for Faster Information Display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11E54C-DEC4-4E7D-A066-A9D97F75B446}"/>
              </a:ext>
            </a:extLst>
          </p:cNvPr>
          <p:cNvSpPr txBox="1"/>
          <p:nvPr/>
        </p:nvSpPr>
        <p:spPr>
          <a:xfrm>
            <a:off x="5620278" y="1316483"/>
            <a:ext cx="2907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Global Search Bar</a:t>
            </a:r>
          </a:p>
        </p:txBody>
      </p:sp>
      <p:sp>
        <p:nvSpPr>
          <p:cNvPr id="2" name="AutoShape 8" descr="Image result for tabs icon">
            <a:extLst>
              <a:ext uri="{FF2B5EF4-FFF2-40B4-BE49-F238E27FC236}">
                <a16:creationId xmlns:a16="http://schemas.microsoft.com/office/drawing/2014/main" id="{A245C3D4-CAB2-41DD-9256-0FDC0252E3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54031A46-60D8-4903-82AC-9AF87B8EC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038" y="1354571"/>
            <a:ext cx="2393564" cy="46781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7AF01A-1FD0-416C-8E4B-97352048A6CE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3743326" y="1547316"/>
            <a:ext cx="1876952" cy="2308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87C88FF-21CB-42F5-A1A5-638871321EDA}"/>
              </a:ext>
            </a:extLst>
          </p:cNvPr>
          <p:cNvCxnSpPr>
            <a:cxnSpLocks/>
          </p:cNvCxnSpPr>
          <p:nvPr/>
        </p:nvCxnSpPr>
        <p:spPr>
          <a:xfrm flipH="1" flipV="1">
            <a:off x="2473289" y="2302707"/>
            <a:ext cx="3200928" cy="2036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BC4C4D1-A3E8-4B09-A892-285D252D4B5E}"/>
              </a:ext>
            </a:extLst>
          </p:cNvPr>
          <p:cNvSpPr txBox="1"/>
          <p:nvPr/>
        </p:nvSpPr>
        <p:spPr>
          <a:xfrm>
            <a:off x="5620278" y="2994650"/>
            <a:ext cx="2907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Tabs for Quick Switching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8A0AF50-84AE-445D-A12F-9D21175659E2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3096820" y="3429000"/>
            <a:ext cx="2846780" cy="2112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7929EBE-02D5-4149-9F69-53085A5EA9D6}"/>
              </a:ext>
            </a:extLst>
          </p:cNvPr>
          <p:cNvSpPr txBox="1"/>
          <p:nvPr/>
        </p:nvSpPr>
        <p:spPr>
          <a:xfrm>
            <a:off x="5620278" y="5109324"/>
            <a:ext cx="2907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Messaging Feature for Coordinating Projects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CE83FC6-CEF5-4349-A2BD-E9DB2412B0B8}"/>
              </a:ext>
            </a:extLst>
          </p:cNvPr>
          <p:cNvSpPr txBox="1"/>
          <p:nvPr/>
        </p:nvSpPr>
        <p:spPr>
          <a:xfrm>
            <a:off x="5620278" y="3831036"/>
            <a:ext cx="2907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Heat Map for Finding Study Partners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8D78F5DD-437A-49BD-AA7D-ED43BB5CFF2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5" r="592" b="-1"/>
          <a:stretch/>
        </p:blipFill>
        <p:spPr bwMode="auto">
          <a:xfrm>
            <a:off x="9379739" y="1354571"/>
            <a:ext cx="2390919" cy="466999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4E54D46-2BC1-49D0-B416-B4C9F1999D22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8527446" y="5709489"/>
            <a:ext cx="191440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DA3A77B-A98E-4E94-8E2A-848D945467E2}"/>
              </a:ext>
            </a:extLst>
          </p:cNvPr>
          <p:cNvCxnSpPr>
            <a:cxnSpLocks/>
          </p:cNvCxnSpPr>
          <p:nvPr/>
        </p:nvCxnSpPr>
        <p:spPr>
          <a:xfrm flipV="1">
            <a:off x="8076790" y="3390768"/>
            <a:ext cx="2215172" cy="1005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3494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105F2F6-3321-4371-92BF-A15C7E5C8683}"/>
              </a:ext>
            </a:extLst>
          </p:cNvPr>
          <p:cNvSpPr txBox="1">
            <a:spLocks/>
          </p:cNvSpPr>
          <p:nvPr/>
        </p:nvSpPr>
        <p:spPr>
          <a:xfrm>
            <a:off x="1460500" y="297402"/>
            <a:ext cx="10236200" cy="8183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buSzPct val="60000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User Engage</a:t>
            </a:r>
            <a:r>
              <a:rPr lang="en-US" sz="3200" dirty="0"/>
              <a:t>ment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D8E18DC-45B6-496E-BA76-6099A70D9C68}"/>
              </a:ext>
            </a:extLst>
          </p:cNvPr>
          <p:cNvGrpSpPr/>
          <p:nvPr/>
        </p:nvGrpSpPr>
        <p:grpSpPr>
          <a:xfrm>
            <a:off x="10553418" y="-101220"/>
            <a:ext cx="1432920" cy="1282854"/>
            <a:chOff x="-38586" y="4432846"/>
            <a:chExt cx="2538505" cy="2499919"/>
          </a:xfrm>
        </p:grpSpPr>
        <p:pic>
          <p:nvPicPr>
            <p:cNvPr id="11" name="Picture 10" descr="Image result for book icon">
              <a:extLst>
                <a:ext uri="{FF2B5EF4-FFF2-40B4-BE49-F238E27FC236}">
                  <a16:creationId xmlns:a16="http://schemas.microsoft.com/office/drawing/2014/main" id="{A42A9FC1-50D7-4DD7-ACDC-185CCD5E2A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432846"/>
              <a:ext cx="2499919" cy="24999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BCCAC1C-2BB3-4B9D-A2EC-C26D68967286}"/>
                </a:ext>
              </a:extLst>
            </p:cNvPr>
            <p:cNvSpPr/>
            <p:nvPr/>
          </p:nvSpPr>
          <p:spPr>
            <a:xfrm>
              <a:off x="-38586" y="5292955"/>
              <a:ext cx="1338124" cy="77970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1" cap="none" spc="0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Stud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E9F2DFD-432A-4222-AD53-5E296EB0F86F}"/>
                </a:ext>
              </a:extLst>
            </p:cNvPr>
            <p:cNvSpPr/>
            <p:nvPr/>
          </p:nvSpPr>
          <p:spPr>
            <a:xfrm>
              <a:off x="1417015" y="5292955"/>
              <a:ext cx="855354" cy="77970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ify</a:t>
              </a:r>
              <a:endParaRPr lang="en-US" sz="2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6148" name="Picture 4" descr="Related image">
            <a:extLst>
              <a:ext uri="{FF2B5EF4-FFF2-40B4-BE49-F238E27FC236}">
                <a16:creationId xmlns:a16="http://schemas.microsoft.com/office/drawing/2014/main" id="{FA4A1F2D-1204-4641-B7E6-41D790CE6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540" y="2368329"/>
            <a:ext cx="2502570" cy="2502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Related image">
            <a:extLst>
              <a:ext uri="{FF2B5EF4-FFF2-40B4-BE49-F238E27FC236}">
                <a16:creationId xmlns:a16="http://schemas.microsoft.com/office/drawing/2014/main" id="{308DF6A8-868E-4F0C-94E6-4D6284318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3025" y="2228804"/>
            <a:ext cx="2781620" cy="2781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A1825155-70F2-4A33-B790-6FE924A124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60500" y="6364542"/>
            <a:ext cx="10512425" cy="493458"/>
          </a:xfrm>
        </p:spPr>
        <p:txBody>
          <a:bodyPr>
            <a:noAutofit/>
          </a:bodyPr>
          <a:lstStyle/>
          <a:p>
            <a:pPr>
              <a:spcBef>
                <a:spcPts val="200"/>
              </a:spcBef>
            </a:pPr>
            <a:r>
              <a:rPr lang="en-US" sz="600" dirty="0"/>
              <a:t>Sources: </a:t>
            </a:r>
          </a:p>
          <a:p>
            <a:pPr>
              <a:spcBef>
                <a:spcPts val="200"/>
              </a:spcBef>
            </a:pPr>
            <a:r>
              <a:rPr lang="en-US" sz="600" dirty="0"/>
              <a:t>1. Anghelcev, George, and John Eighmey. “The Impact of Extrinsic Incentives on Students’ Willingness to Volunteer as Peer Mentors: Implications for Advertising Education.” </a:t>
            </a:r>
            <a:r>
              <a:rPr lang="en-US" sz="600" i="1" dirty="0"/>
              <a:t>Journal of Advertising Education</a:t>
            </a:r>
            <a:r>
              <a:rPr lang="en-US" sz="600" dirty="0"/>
              <a:t>, vol. 17, no. 2, ser. 2013, 1 Nov. 2013, pp. 5–16. </a:t>
            </a:r>
            <a:r>
              <a:rPr lang="en-US" sz="600" i="1" dirty="0"/>
              <a:t>2013</a:t>
            </a:r>
            <a:r>
              <a:rPr lang="en-US" sz="600" dirty="0"/>
              <a:t>, </a:t>
            </a:r>
          </a:p>
          <a:p>
            <a:pPr>
              <a:spcBef>
                <a:spcPts val="200"/>
              </a:spcBef>
            </a:pPr>
            <a:r>
              <a:rPr lang="en-US" sz="600" dirty="0"/>
              <a:t>2. Tamuliene, Vilma, and Ingrida Gabryteb. “Factors Influencing Customer Retention: Case Study of Lithuanian Mobile Operators .” </a:t>
            </a:r>
            <a:r>
              <a:rPr lang="en-US" sz="600" i="1" dirty="0"/>
              <a:t>19th International Scientific Conference; Economics and Management</a:t>
            </a:r>
            <a:r>
              <a:rPr lang="en-US" sz="600" dirty="0"/>
              <a:t>, 25 Apr. 2014. </a:t>
            </a:r>
            <a:r>
              <a:rPr lang="en-US" sz="600" i="1" dirty="0"/>
              <a:t>Vilnius Universit,y Kaunas Faculty of Humanities, Lithuania </a:t>
            </a:r>
            <a:r>
              <a:rPr lang="en-US" sz="600" dirty="0"/>
              <a:t>, </a:t>
            </a:r>
          </a:p>
        </p:txBody>
      </p:sp>
      <p:pic>
        <p:nvPicPr>
          <p:cNvPr id="6154" name="Picture 10" descr="Image result for uwaterloo icon">
            <a:extLst>
              <a:ext uri="{FF2B5EF4-FFF2-40B4-BE49-F238E27FC236}">
                <a16:creationId xmlns:a16="http://schemas.microsoft.com/office/drawing/2014/main" id="{6BA9D7B7-8048-477E-9F06-CF44CB650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615" y="2528161"/>
            <a:ext cx="3225969" cy="218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0DB7623-4C4C-46FE-BD4C-42888982E099}"/>
              </a:ext>
            </a:extLst>
          </p:cNvPr>
          <p:cNvSpPr txBox="1"/>
          <p:nvPr/>
        </p:nvSpPr>
        <p:spPr>
          <a:xfrm>
            <a:off x="1515942" y="5010424"/>
            <a:ext cx="2907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Teaching as an Incentive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EF217F-DC4D-4A07-943B-FE8E20CB8B07}"/>
              </a:ext>
            </a:extLst>
          </p:cNvPr>
          <p:cNvSpPr txBox="1"/>
          <p:nvPr/>
        </p:nvSpPr>
        <p:spPr>
          <a:xfrm>
            <a:off x="8950724" y="5010424"/>
            <a:ext cx="2907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Higher Academic Results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4C06CF-7307-4171-8009-B2C24CA8F7D0}"/>
              </a:ext>
            </a:extLst>
          </p:cNvPr>
          <p:cNvSpPr txBox="1"/>
          <p:nvPr/>
        </p:nvSpPr>
        <p:spPr>
          <a:xfrm>
            <a:off x="5125015" y="5008229"/>
            <a:ext cx="2907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UWaterloo Integration</a:t>
            </a:r>
          </a:p>
        </p:txBody>
      </p:sp>
    </p:spTree>
    <p:extLst>
      <p:ext uri="{BB962C8B-B14F-4D97-AF65-F5344CB8AC3E}">
        <p14:creationId xmlns:p14="http://schemas.microsoft.com/office/powerpoint/2010/main" val="3355630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BC">
      <a:dk1>
        <a:srgbClr val="002750"/>
      </a:dk1>
      <a:lt1>
        <a:srgbClr val="0051A5"/>
      </a:lt1>
      <a:dk2>
        <a:srgbClr val="493D63"/>
      </a:dk2>
      <a:lt2>
        <a:srgbClr val="FFFFFF"/>
      </a:lt2>
      <a:accent1>
        <a:srgbClr val="FEDF01"/>
      </a:accent1>
      <a:accent2>
        <a:srgbClr val="8B214B"/>
      </a:accent2>
      <a:accent3>
        <a:srgbClr val="F93F26"/>
      </a:accent3>
      <a:accent4>
        <a:srgbClr val="6F6E6F"/>
      </a:accent4>
      <a:accent5>
        <a:srgbClr val="87AFBF"/>
      </a:accent5>
      <a:accent6>
        <a:srgbClr val="906646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541</Words>
  <Application>Microsoft Office PowerPoint</Application>
  <PresentationFormat>Widescreen</PresentationFormat>
  <Paragraphs>106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Office Theme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Eli Guttmann</dc:creator>
  <cp:lastModifiedBy>John Eli Guttmann</cp:lastModifiedBy>
  <cp:revision>36</cp:revision>
  <dcterms:created xsi:type="dcterms:W3CDTF">2019-06-11T04:19:39Z</dcterms:created>
  <dcterms:modified xsi:type="dcterms:W3CDTF">2019-07-23T10:15:18Z</dcterms:modified>
</cp:coreProperties>
</file>