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sldIdLst>
    <p:sldId id="258" r:id="rId2"/>
    <p:sldId id="297" r:id="rId3"/>
    <p:sldId id="298" r:id="rId4"/>
    <p:sldId id="299" r:id="rId5"/>
    <p:sldId id="344" r:id="rId6"/>
    <p:sldId id="348" r:id="rId7"/>
    <p:sldId id="300" r:id="rId8"/>
    <p:sldId id="301" r:id="rId9"/>
    <p:sldId id="304" r:id="rId10"/>
    <p:sldId id="302" r:id="rId11"/>
    <p:sldId id="303" r:id="rId12"/>
    <p:sldId id="313" r:id="rId13"/>
    <p:sldId id="345" r:id="rId14"/>
    <p:sldId id="310" r:id="rId15"/>
    <p:sldId id="317" r:id="rId16"/>
    <p:sldId id="315" r:id="rId17"/>
    <p:sldId id="314" r:id="rId18"/>
    <p:sldId id="311" r:id="rId19"/>
    <p:sldId id="312" r:id="rId20"/>
    <p:sldId id="318" r:id="rId21"/>
    <p:sldId id="316" r:id="rId22"/>
    <p:sldId id="330" r:id="rId23"/>
    <p:sldId id="331" r:id="rId24"/>
    <p:sldId id="319" r:id="rId25"/>
    <p:sldId id="320" r:id="rId26"/>
    <p:sldId id="321" r:id="rId27"/>
    <p:sldId id="332" r:id="rId28"/>
    <p:sldId id="333" r:id="rId29"/>
    <p:sldId id="335" r:id="rId30"/>
    <p:sldId id="324" r:id="rId31"/>
    <p:sldId id="323" r:id="rId32"/>
    <p:sldId id="325" r:id="rId33"/>
    <p:sldId id="329" r:id="rId34"/>
    <p:sldId id="307" r:id="rId35"/>
    <p:sldId id="308" r:id="rId36"/>
    <p:sldId id="309" r:id="rId37"/>
    <p:sldId id="336" r:id="rId38"/>
    <p:sldId id="337" r:id="rId39"/>
    <p:sldId id="306" r:id="rId40"/>
    <p:sldId id="347" r:id="rId41"/>
    <p:sldId id="346" r:id="rId42"/>
    <p:sldId id="305" r:id="rId43"/>
    <p:sldId id="340" r:id="rId44"/>
    <p:sldId id="338" r:id="rId45"/>
    <p:sldId id="339" r:id="rId46"/>
    <p:sldId id="342" r:id="rId47"/>
    <p:sldId id="341" r:id="rId48"/>
    <p:sldId id="343" r:id="rId49"/>
    <p:sldId id="27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31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76824" autoAdjust="0"/>
  </p:normalViewPr>
  <p:slideViewPr>
    <p:cSldViewPr snapToGrid="0">
      <p:cViewPr varScale="1">
        <p:scale>
          <a:sx n="50" d="100"/>
          <a:sy n="50" d="100"/>
        </p:scale>
        <p:origin x="4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3C0D-014A-4B95-8BF1-C548F994915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EC84-B266-4BBA-8A65-7AE6BBFB3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6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engyuanchang/%E5%B0%87-embedding-%E6%87%89%E7%94%A8%E5%9C%A8-yahoo-email-%E4%B8%AD%E7%9A%84%E7%94%A2%E5%93%81%E6%8E%A8%E8%96%A6-79675b9fdc62?fbclid=IwAR1roIiz4Q5jRp9OSobaVkUnGd0Fo5kx33Xos9mXBffWc88SYTYfZWCAZTc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目前歌單的</a:t>
            </a:r>
            <a:r>
              <a:rPr lang="en-US" altLang="zh-TW" dirty="0"/>
              <a:t>4</a:t>
            </a:r>
            <a:r>
              <a:rPr lang="zh-TW" altLang="en-US" dirty="0"/>
              <a:t>種情緒分佈</a:t>
            </a:r>
            <a:endParaRPr lang="en-US" altLang="zh-TW" dirty="0"/>
          </a:p>
          <a:p>
            <a:r>
              <a:rPr lang="en-US" altLang="zh-TW" dirty="0"/>
              <a:t>happy</a:t>
            </a:r>
            <a:r>
              <a:rPr lang="zh-TW" altLang="en-US" dirty="0"/>
              <a:t>情緒的歌曲不好找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97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30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低、</a:t>
            </a:r>
            <a:r>
              <a:rPr lang="en-US" altLang="zh-TW" dirty="0"/>
              <a:t>energy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loudness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0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energy</a:t>
            </a:r>
            <a:r>
              <a:rPr lang="zh-TW" altLang="en-US" dirty="0"/>
              <a:t>高、</a:t>
            </a:r>
            <a:r>
              <a:rPr lang="en-US" altLang="zh-TW" dirty="0"/>
              <a:t>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52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</a:t>
            </a:r>
            <a:r>
              <a:rPr lang="zh-TW" altLang="en-US" dirty="0"/>
              <a:t>、</a:t>
            </a:r>
            <a:r>
              <a:rPr lang="en-US" altLang="zh-TW" dirty="0"/>
              <a:t>happy → acousticness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6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tempo(80-140)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tempo(100-175)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54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</a:t>
            </a:r>
            <a:r>
              <a:rPr lang="zh-TW" altLang="en-US" dirty="0"/>
              <a:t>→ </a:t>
            </a:r>
            <a:r>
              <a:rPr lang="en-US" altLang="zh-TW" dirty="0"/>
              <a:t>energy</a:t>
            </a:r>
            <a:r>
              <a:rPr lang="zh-TW" altLang="en-US" dirty="0"/>
              <a:t>不明顯</a:t>
            </a:r>
            <a:endParaRPr lang="en-US" altLang="zh-TW" dirty="0"/>
          </a:p>
          <a:p>
            <a:r>
              <a:rPr lang="en-US" altLang="zh-TW" dirty="0"/>
              <a:t>sad </a:t>
            </a:r>
            <a:r>
              <a:rPr lang="zh-TW" altLang="en-US" dirty="0"/>
              <a:t>→ </a:t>
            </a:r>
            <a:r>
              <a:rPr lang="en-US" altLang="zh-TW" dirty="0"/>
              <a:t>loudness</a:t>
            </a:r>
            <a:r>
              <a:rPr lang="zh-TW" altLang="en-US" dirty="0"/>
              <a:t>不明顯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sad</a:t>
            </a:r>
            <a:r>
              <a:rPr lang="zh-TW" altLang="en-US" dirty="0"/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acousticness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happy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valence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03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2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https://developer.spotify.com/documentation/general/guides/scopes/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6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8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55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: 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confidence measure from 0.0 to 1.0 of whether the track is acoustic.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1.0 represents high confidence the track is acoustic.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009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48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83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valence</a:t>
            </a:r>
            <a:r>
              <a:rPr lang="zh-TW" altLang="en-US" dirty="0"/>
              <a:t> </a:t>
            </a:r>
            <a:r>
              <a:rPr lang="en-US" altLang="zh-TW" dirty="0"/>
              <a:t>(0.2~0.6)</a:t>
            </a:r>
            <a:endParaRPr lang="zh-TW" altLang="en-US" dirty="0"/>
          </a:p>
          <a:p>
            <a:r>
              <a:rPr lang="en-US" altLang="zh-TW" dirty="0"/>
              <a:t>relax → valence</a:t>
            </a:r>
            <a:r>
              <a:rPr lang="zh-TW" altLang="en-US" dirty="0"/>
              <a:t> </a:t>
            </a:r>
            <a:r>
              <a:rPr lang="en-US" altLang="zh-TW" dirty="0"/>
              <a:t>(0.0~0.5)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83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  <a:p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br>
              <a:rPr lang="en-US" altLang="zh-TW" b="0" dirty="0">
                <a:effectLst/>
              </a:rPr>
            </a:br>
            <a:r>
              <a:rPr lang="en-US" altLang="zh-TW" b="0" dirty="0">
                <a:effectLst/>
              </a:rPr>
              <a:t>Danceability describes how suitable a track is for dancing based on a combination of musical elements including tempo, rhythm stability, beat strength, and overall regularity.</a:t>
            </a:r>
          </a:p>
          <a:p>
            <a:r>
              <a:rPr lang="en-US" altLang="zh-TW" b="0" dirty="0">
                <a:effectLst/>
              </a:rPr>
              <a:t>A value of 0.0 is least danceable and 1.0 is most danceable.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tempo(80-150)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relax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 → tempo(100-160)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tempo</a:t>
            </a:r>
            <a:r>
              <a:rPr lang="zh-TW" altLang="en-US" dirty="0"/>
              <a:t>不太明顯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66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較不明顯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檔來訓練情緒的分類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那在寫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的時候，只會留下紅色框起來的部分，其他部分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045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大、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/>
              <a:t>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measure from 0.0 to 1.0 describing the musical positiveness conveyed by a track.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 with high valence sound more positive (e.g. happy, cheerful, euphoric), while tracks with low valence sound more negative (e.g. sad, depressed, angry).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4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https://developer.spotify.com/documentation/web-api/reference/tracks/get-audio-analysis/</a:t>
            </a:r>
          </a:p>
          <a:p>
            <a:endParaRPr lang="en-US" altLang="zh-TW" dirty="0"/>
          </a:p>
          <a:p>
            <a:r>
              <a:rPr lang="en-US" altLang="zh-TW" dirty="0"/>
              <a:t>https://developer.spotify.com/console/get-audio-analysis-track/?id=06AKEBrKUckW0KREUWRnvT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94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60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覺得可以使用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sections</a:t>
            </a:r>
            <a:r>
              <a:rPr lang="zh-TW" altLang="en-US" sz="12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的部分，看出段落。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40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https://developer.spotify.com/documentation/web-api/quick-start/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85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印出用戶收藏的歌曲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75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compare classifier(t).</a:t>
            </a:r>
            <a:r>
              <a:rPr lang="en-US" altLang="zh-TW" dirty="0" err="1"/>
              <a:t>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09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歌詞</a:t>
            </a:r>
            <a:r>
              <a:rPr lang="en-US" altLang="zh-TW" dirty="0"/>
              <a:t>doc2vec</a:t>
            </a:r>
            <a:r>
              <a:rPr lang="zh-TW" altLang="en-US" dirty="0"/>
              <a:t>結果：</a:t>
            </a:r>
            <a:r>
              <a:rPr lang="en-US" altLang="zh-TW" dirty="0"/>
              <a:t>songlist_combine4.csv (</a:t>
            </a:r>
            <a:r>
              <a:rPr lang="zh-TW" altLang="en-US" dirty="0"/>
              <a:t>目前只抓到</a:t>
            </a:r>
            <a:r>
              <a:rPr lang="en-US" altLang="zh-TW" dirty="0"/>
              <a:t>2000-62</a:t>
            </a:r>
            <a:r>
              <a:rPr lang="zh-TW" altLang="en-US" dirty="0"/>
              <a:t>首有歌詞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抓取音樂特徵結果：</a:t>
            </a:r>
            <a:r>
              <a:rPr lang="en-US" altLang="zh-TW" dirty="0"/>
              <a:t>combine(2000)0426.csv</a:t>
            </a:r>
          </a:p>
          <a:p>
            <a:endParaRPr lang="en-US" altLang="zh-TW" dirty="0"/>
          </a:p>
          <a:p>
            <a:r>
              <a:rPr lang="zh-TW" altLang="en-US" dirty="0"/>
              <a:t>實際跑了</a:t>
            </a:r>
            <a:r>
              <a:rPr lang="en-US" altLang="zh-TW" dirty="0"/>
              <a:t>1067</a:t>
            </a:r>
            <a:r>
              <a:rPr lang="zh-TW" altLang="en-US" dirty="0"/>
              <a:t>首</a:t>
            </a:r>
            <a:r>
              <a:rPr lang="en-US" altLang="zh-TW" dirty="0"/>
              <a:t>(</a:t>
            </a:r>
            <a:r>
              <a:rPr lang="zh-TW" altLang="en-US" dirty="0"/>
              <a:t>去掉空值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t_fier_new3.ipynb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344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JennyChiouChiou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的播放清單，也可印出播放清單之內容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61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一開始會把歌曲做</a:t>
            </a:r>
            <a:r>
              <a:rPr lang="en-US" altLang="zh-TW" dirty="0"/>
              <a:t>embedding</a:t>
            </a:r>
            <a:r>
              <a:rPr lang="zh-TW" altLang="en-US" dirty="0"/>
              <a:t>，分別針對音頻和歌詞的部分，分別都會題曲到它的</a:t>
            </a:r>
            <a:r>
              <a:rPr lang="en-US" altLang="zh-TW" dirty="0"/>
              <a:t>features</a:t>
            </a:r>
            <a:r>
              <a:rPr lang="zh-TW" altLang="en-US" dirty="0"/>
              <a:t>，那就會利用這些</a:t>
            </a:r>
            <a:r>
              <a:rPr lang="en-US" altLang="zh-TW" dirty="0"/>
              <a:t>features</a:t>
            </a:r>
            <a:r>
              <a:rPr lang="zh-TW" altLang="en-US" dirty="0"/>
              <a:t>去做情緒分類，情緒有分成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  <a:r>
              <a:rPr lang="en-US" altLang="zh-TW" dirty="0"/>
              <a:t>(happy/angry/relax/sad)</a:t>
            </a:r>
            <a:r>
              <a:rPr lang="zh-TW" altLang="en-US" dirty="0"/>
              <a:t>，最後會分別得到</a:t>
            </a:r>
            <a:r>
              <a:rPr lang="en-US" altLang="zh-TW" dirty="0"/>
              <a:t>4</a:t>
            </a:r>
            <a:r>
              <a:rPr lang="zh-TW" altLang="en-US" dirty="0"/>
              <a:t>種情緒的機率值，歌詞部分也是一樣，看起來像是把音樂的情緒做分類，但真正的目的是要把它在音樂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個情緒上的機率值是多少跟歌詞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個情緒上的機率值是多少，把這兩個</a:t>
            </a:r>
            <a:r>
              <a:rPr lang="en-US" altLang="zh-TW" dirty="0" err="1"/>
              <a:t>concate</a:t>
            </a:r>
            <a:r>
              <a:rPr lang="zh-TW" altLang="en-US" dirty="0"/>
              <a:t>在一起來代表一首歌，利用這個技巧把它做出一首歌的特徵。用情緒的四個維度找歌曲的位置</a:t>
            </a:r>
            <a:r>
              <a:rPr lang="en-US" altLang="zh-TW" dirty="0"/>
              <a:t>(</a:t>
            </a:r>
            <a:r>
              <a:rPr lang="zh-TW" altLang="en-US" dirty="0"/>
              <a:t>這首歌在</a:t>
            </a:r>
            <a:r>
              <a:rPr lang="en-US" altLang="zh-TW" dirty="0"/>
              <a:t>4</a:t>
            </a:r>
            <a:r>
              <a:rPr lang="zh-TW" altLang="en-US" dirty="0"/>
              <a:t>個維度比較偏向在哪個區域</a:t>
            </a:r>
            <a:r>
              <a:rPr lang="en-US" altLang="zh-TW" dirty="0"/>
              <a:t>)</a:t>
            </a:r>
            <a:r>
              <a:rPr lang="zh-TW" altLang="en-US" dirty="0"/>
              <a:t>，從</a:t>
            </a:r>
            <a:r>
              <a:rPr lang="en-US" altLang="zh-TW" dirty="0"/>
              <a:t>4</a:t>
            </a:r>
            <a:r>
              <a:rPr lang="zh-TW" altLang="en-US" dirty="0"/>
              <a:t>個維度中看出歌跟歌之間的距離</a:t>
            </a:r>
            <a:r>
              <a:rPr lang="en-US" altLang="zh-TW" dirty="0"/>
              <a:t>(</a:t>
            </a:r>
            <a:r>
              <a:rPr lang="zh-TW" altLang="en-US" dirty="0"/>
              <a:t>座標上的距離</a:t>
            </a:r>
            <a:r>
              <a:rPr lang="en-US" altLang="zh-TW" dirty="0"/>
              <a:t>)</a:t>
            </a:r>
            <a:r>
              <a:rPr lang="zh-TW" altLang="en-US" dirty="0"/>
              <a:t> ，也可以自行加入其他的</a:t>
            </a:r>
            <a:r>
              <a:rPr lang="en-US" altLang="zh-TW" dirty="0"/>
              <a:t>features</a:t>
            </a:r>
            <a:r>
              <a:rPr lang="zh-TW" altLang="en-US" dirty="0"/>
              <a:t>，像是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能量、節拍之類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進來，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太多就會做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，看哪些是最有代表性的，</a:t>
            </a:r>
            <a:r>
              <a:rPr lang="zh-TW" altLang="en-US" dirty="0"/>
              <a:t>挑選說哪些</a:t>
            </a:r>
            <a:r>
              <a:rPr lang="en-US" altLang="zh-TW" dirty="0"/>
              <a:t>feature</a:t>
            </a:r>
            <a:r>
              <a:rPr lang="zh-TW" altLang="en-US" dirty="0"/>
              <a:t>對我們比較有用，比較有用是指說對</a:t>
            </a:r>
            <a:r>
              <a:rPr lang="en-US" altLang="zh-TW" dirty="0"/>
              <a:t>User</a:t>
            </a:r>
            <a:r>
              <a:rPr lang="zh-TW" altLang="en-US" dirty="0"/>
              <a:t>推薦比較有用的，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另外因為這些取到的值的值域沒有一致，所以可能到時候要考慮怎麼正規化到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  <a:p>
            <a:r>
              <a:rPr lang="en-US" altLang="zh-TW" dirty="0"/>
              <a:t>User</a:t>
            </a:r>
            <a:r>
              <a:rPr lang="zh-TW" altLang="en-US" dirty="0"/>
              <a:t>的部分，要怎麼知道用戶喜歡的是什麼，那就要透過</a:t>
            </a:r>
            <a:r>
              <a:rPr lang="en-US" altLang="zh-TW" dirty="0"/>
              <a:t>survey</a:t>
            </a:r>
            <a:r>
              <a:rPr lang="zh-TW" altLang="en-US" dirty="0"/>
              <a:t>做調查的方式，一般</a:t>
            </a:r>
            <a:r>
              <a:rPr lang="en-US" altLang="zh-TW" dirty="0"/>
              <a:t>user</a:t>
            </a:r>
            <a:r>
              <a:rPr lang="zh-TW" altLang="en-US" dirty="0"/>
              <a:t>要提供多少的量來當作</a:t>
            </a:r>
            <a:r>
              <a:rPr lang="en-US" altLang="zh-TW" dirty="0"/>
              <a:t>reference</a:t>
            </a:r>
            <a:r>
              <a:rPr lang="zh-TW" altLang="en-US" dirty="0"/>
              <a:t>會比較</a:t>
            </a:r>
            <a:r>
              <a:rPr lang="en-US" altLang="zh-TW" dirty="0"/>
              <a:t>OK</a:t>
            </a:r>
            <a:r>
              <a:rPr lang="zh-TW" altLang="en-US" dirty="0"/>
              <a:t>，</a:t>
            </a:r>
            <a:r>
              <a:rPr lang="en-US" altLang="zh-TW" dirty="0"/>
              <a:t>(google</a:t>
            </a:r>
            <a:r>
              <a:rPr lang="zh-TW" altLang="en-US" dirty="0"/>
              <a:t>這篇可看看，使用強化學習取得</a:t>
            </a:r>
            <a:r>
              <a:rPr lang="en-US" altLang="zh-TW" dirty="0"/>
              <a:t>user</a:t>
            </a:r>
            <a:r>
              <a:rPr lang="zh-TW" altLang="en-US" dirty="0"/>
              <a:t>的</a:t>
            </a:r>
            <a:r>
              <a:rPr lang="en-US" altLang="zh-TW" dirty="0"/>
              <a:t>feedback</a:t>
            </a:r>
            <a:r>
              <a:rPr lang="zh-TW" altLang="en-US" dirty="0"/>
              <a:t>之後回去調整演算法</a:t>
            </a:r>
            <a:r>
              <a:rPr lang="en-US" altLang="zh-TW" dirty="0"/>
              <a:t>)</a:t>
            </a:r>
            <a:r>
              <a:rPr lang="zh-TW" altLang="en-US" dirty="0"/>
              <a:t>，接著把</a:t>
            </a:r>
            <a:r>
              <a:rPr lang="en-US" altLang="zh-TW" dirty="0"/>
              <a:t>user</a:t>
            </a:r>
            <a:r>
              <a:rPr lang="zh-TW" altLang="en-US" dirty="0"/>
              <a:t>做完的調察轉成結果向量，結果有包括用戶的資訊和被評分的音樂和評分，然後丟進推進系統裡。系統就會產生一份音樂的推薦清單，</a:t>
            </a:r>
            <a:r>
              <a:rPr lang="en-US" altLang="zh-TW" dirty="0"/>
              <a:t>user</a:t>
            </a:r>
            <a:r>
              <a:rPr lang="zh-TW" altLang="en-US" dirty="0"/>
              <a:t>就會給這推薦系統一個</a:t>
            </a:r>
            <a:r>
              <a:rPr lang="en-US" altLang="zh-TW" dirty="0"/>
              <a:t>feedback</a:t>
            </a:r>
            <a:r>
              <a:rPr lang="zh-TW" altLang="en-US" dirty="0"/>
              <a:t>，可以考慮使用強化學習的方法，首要解決的是要提供給系統</a:t>
            </a:r>
            <a:r>
              <a:rPr lang="en-US" altLang="zh-TW" dirty="0"/>
              <a:t>user</a:t>
            </a:r>
            <a:r>
              <a:rPr lang="zh-TW" altLang="en-US" dirty="0"/>
              <a:t>喜歡的音樂是哪幾首，要有分析的依據，或是可以加入用戶對某一首歌的播放頻率，定義一個播放頻率的公式，當作一個輸入，這些常聽的或許可以轉成強化學習的獎懲機制。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是有想過使用</a:t>
            </a:r>
            <a:r>
              <a:rPr lang="en-US" altLang="zh-TW" dirty="0"/>
              <a:t>NN</a:t>
            </a:r>
            <a:r>
              <a:rPr lang="zh-TW" altLang="en-US" dirty="0"/>
              <a:t>的方式自動去學用戶喜歡哪一部分多一點，例如可能是喜歡音樂是放鬆情緒多一點，但是歌詞可能要是快樂的多一點，音樂裡也是有衝突的，音樂快樂但是歌詞沒那麼快樂，每個人喜歡的樣子不一樣，可能要自己發現到說這個人它喜歡的是哪一種再加哪一種，權重就可以不用被定那麼死，大方向有</a:t>
            </a:r>
            <a:r>
              <a:rPr lang="en-US" altLang="zh-TW" dirty="0"/>
              <a:t>4</a:t>
            </a:r>
            <a:r>
              <a:rPr lang="zh-TW" altLang="en-US" dirty="0"/>
              <a:t>個維度，然後再去看相對位置，就不會被這情緒</a:t>
            </a:r>
            <a:r>
              <a:rPr lang="en-US" altLang="zh-TW" dirty="0"/>
              <a:t>label</a:t>
            </a:r>
            <a:r>
              <a:rPr lang="zh-TW" altLang="en-US" dirty="0"/>
              <a:t>綁死。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要怎麼計算</a:t>
            </a:r>
            <a:r>
              <a:rPr lang="en-US" altLang="zh-TW" dirty="0"/>
              <a:t>user</a:t>
            </a:r>
            <a:r>
              <a:rPr lang="zh-TW" altLang="en-US" dirty="0"/>
              <a:t>的初始值，這個</a:t>
            </a:r>
            <a:r>
              <a:rPr lang="en-US" altLang="zh-TW" dirty="0"/>
              <a:t>user</a:t>
            </a:r>
            <a:r>
              <a:rPr lang="zh-TW" altLang="en-US" dirty="0"/>
              <a:t>喜歡這</a:t>
            </a:r>
            <a:r>
              <a:rPr lang="en-US" altLang="zh-TW" dirty="0"/>
              <a:t>4</a:t>
            </a:r>
            <a:r>
              <a:rPr lang="zh-TW" altLang="en-US" dirty="0"/>
              <a:t>種情緒在哪裡</a:t>
            </a:r>
            <a:r>
              <a:rPr lang="en-US" altLang="zh-TW" dirty="0"/>
              <a:t>(</a:t>
            </a:r>
            <a:r>
              <a:rPr lang="zh-TW" altLang="en-US" dirty="0"/>
              <a:t>把用戶做完的調查，應該要怎麼在這座標軸上定義</a:t>
            </a:r>
            <a:r>
              <a:rPr lang="en-US" altLang="zh-TW" dirty="0"/>
              <a:t>)</a:t>
            </a:r>
            <a:r>
              <a:rPr lang="zh-TW" altLang="en-US" dirty="0"/>
              <a:t>，要想一個方法轉成向量</a:t>
            </a:r>
            <a:r>
              <a:rPr lang="en-US" altLang="zh-TW" dirty="0"/>
              <a:t>(</a:t>
            </a:r>
            <a:r>
              <a:rPr lang="zh-TW" altLang="en-US" dirty="0"/>
              <a:t>可以參考</a:t>
            </a:r>
            <a:r>
              <a:rPr lang="en-US" altLang="zh-TW" dirty="0"/>
              <a:t>yahoo</a:t>
            </a:r>
            <a:r>
              <a:rPr lang="zh-TW" altLang="en-US" dirty="0"/>
              <a:t>和</a:t>
            </a:r>
            <a:r>
              <a:rPr lang="en-US" altLang="zh-TW" dirty="0"/>
              <a:t>google)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要取多少的量來當作</a:t>
            </a:r>
            <a:r>
              <a:rPr lang="en-US" altLang="zh-TW" dirty="0"/>
              <a:t>reference(</a:t>
            </a:r>
            <a:r>
              <a:rPr lang="zh-TW" altLang="en-US" dirty="0"/>
              <a:t>要給</a:t>
            </a:r>
            <a:r>
              <a:rPr lang="en-US" altLang="zh-TW" dirty="0"/>
              <a:t>initial user</a:t>
            </a:r>
            <a:r>
              <a:rPr lang="zh-TW" altLang="en-US" dirty="0"/>
              <a:t>多少首評分才夠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要怎麼把</a:t>
            </a:r>
            <a:r>
              <a:rPr lang="en-US" altLang="zh-TW" dirty="0"/>
              <a:t>user</a:t>
            </a:r>
            <a:r>
              <a:rPr lang="zh-TW" altLang="en-US" dirty="0"/>
              <a:t>做完的調察轉成向量  </a:t>
            </a:r>
            <a:r>
              <a:rPr lang="en-US" altLang="zh-TW" dirty="0"/>
              <a:t>(user embedding</a:t>
            </a:r>
            <a:r>
              <a:rPr lang="zh-TW" altLang="en-US" dirty="0"/>
              <a:t>，很多研究使用</a:t>
            </a:r>
            <a:r>
              <a:rPr lang="en-US" altLang="zh-TW" dirty="0"/>
              <a:t>NN</a:t>
            </a:r>
            <a:r>
              <a:rPr lang="zh-TW" altLang="en-US" dirty="0"/>
              <a:t>的方式，平台要不斷地蒐集</a:t>
            </a:r>
            <a:r>
              <a:rPr lang="en-US" altLang="zh-TW" dirty="0"/>
              <a:t>user</a:t>
            </a:r>
            <a:r>
              <a:rPr lang="zh-TW" altLang="en-US" dirty="0"/>
              <a:t>常聽的歌，還要自己定義聽的頻率轉換成一個輸入，像之前報的那篇頻率轉輸入的方法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優化系統的方法</a:t>
            </a:r>
            <a:r>
              <a:rPr lang="en-US" altLang="zh-TW" dirty="0"/>
              <a:t>(</a:t>
            </a:r>
            <a:r>
              <a:rPr lang="zh-TW" altLang="en-US" dirty="0"/>
              <a:t>強化學習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 Email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中的產品推薦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https://medium.com/@tengyuanchang/%E5%B0%87-embedding-%E6%87%89%E7%94%A8%E5%9C%A8-yahoo-email-%E4%B8%AD%E7%9A%84%E7%94%A2%E5%93%81%E6%8E%A8%E8%96%A6-79675b9fdc62?fbclid=IwAR1roIiz4Q5jRp9OSobaVkUnGd0Fo5kx33Xos9mXBffWc88SYTYfZWCAZTc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17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基尼不純度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信息增益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，來選擇最合適的節點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，預設是使用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根據屬性劃分節點時，每個劃分最少的樣本數。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這個值限制了子樹繼續劃分的條件，如果某節點的樣本數少於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，則不會繼續選擇最優特徵來進行劃分。 默認是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如果樣本量不大，不需要管這個值。如果樣本量數量級非常大，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最好是增大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Precision</a:t>
            </a:r>
            <a:r>
              <a:rPr lang="zh-TW" altLang="en-US" sz="1200" dirty="0"/>
              <a:t>是在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的個數中有多少實際也是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模型的預測結果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Recall</a:t>
            </a:r>
            <a:r>
              <a:rPr lang="zh-TW" altLang="en-US" sz="1200" dirty="0"/>
              <a:t>是在實際為</a:t>
            </a:r>
            <a:r>
              <a:rPr lang="en-US" altLang="zh-TW" sz="1200" dirty="0"/>
              <a:t>Yes</a:t>
            </a:r>
            <a:r>
              <a:rPr lang="zh-TW" altLang="en-US" sz="1200" dirty="0"/>
              <a:t>的個數中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有多少預測也是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原本的樣本，又稱靈敏度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sensitivity)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76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這邊是給</a:t>
            </a:r>
            <a:r>
              <a:rPr lang="en-US" altLang="zh-TW" dirty="0"/>
              <a:t>user</a:t>
            </a:r>
            <a:r>
              <a:rPr lang="zh-TW" altLang="en-US" dirty="0"/>
              <a:t>做</a:t>
            </a:r>
            <a:r>
              <a:rPr lang="en-US" altLang="zh-TW" dirty="0"/>
              <a:t>survey</a:t>
            </a:r>
            <a:r>
              <a:rPr lang="zh-TW" altLang="en-US" dirty="0"/>
              <a:t>的介面，一開始會輸入一些比較基本的資訊。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946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再來會給用戶一些歌曲讓用戶去評分對這首音樂的喜歡程度，目前暫定是使用李克特量表：非常不喜歡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非常喜歡，對應到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給使用者評分的歌目前是設定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種情緒各兩首，那要給多少量的音樂來做評分，我還沒準確抓到，還在從文獻裡看說通常都用多少首來當作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，多少的量才足以表現用戶的喜好。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選曲上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可能會在這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種情緒上比較鮮明的音樂，</a:t>
            </a:r>
            <a:r>
              <a:rPr lang="zh-TW" altLang="en-US" dirty="0"/>
              <a:t>讓使用者不會誤解或是不好判定這是什麼情緒的歌，喜惡的偏向和界限定的清楚，之後會比較好分。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9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這些音樂是要排行榜的歌曲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喜好程度可以重複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474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7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compare classifier.py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2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用戶頁面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https://www.spotify.com/sk/account/overview/?_ga=2.75840211.731393503.1551235253-649457457.1543405218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https://developer.spotify.com/dashboard/applications/56585547a2104e1bac19f149e1e3db0f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教學文件：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https://hackmd.io/HnG2jbsYTYKLacfu-ltdBQ?fbclid=IwAR11dbstHOF9ktxs0kdgydOXnT16YS6zL_bczwx-31LMnL0iuR8wJBvVG10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5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https://developer.spotify.com/documentation/web-api/reference/tracks/get-audio-features/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在測試的時候我以這些做測試，左邊的</a:t>
            </a:r>
            <a:r>
              <a:rPr lang="en-US" altLang="zh-TW" dirty="0"/>
              <a:t>txt</a:t>
            </a:r>
            <a:r>
              <a:rPr lang="zh-TW" altLang="en-US" dirty="0"/>
              <a:t>檔是歌手，右邊</a:t>
            </a:r>
            <a:r>
              <a:rPr lang="en-US" altLang="zh-TW" dirty="0"/>
              <a:t>txt</a:t>
            </a:r>
            <a:r>
              <a:rPr lang="zh-TW" altLang="en-US" dirty="0"/>
              <a:t>檔是歌名。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8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我有發現一個問題，使用一樣的歌單，分別抓兩次特徵，但兩次分出來的結果差異有點大，所以我就沒辦法知道我自己建立的歌單，在</a:t>
            </a:r>
            <a:r>
              <a:rPr lang="en-US" altLang="zh-TW" dirty="0"/>
              <a:t>4</a:t>
            </a:r>
            <a:r>
              <a:rPr lang="zh-TW" altLang="en-US" dirty="0"/>
              <a:t>種情緒類別上分佈有沒有平均。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5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9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1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ptstore.net/author/jiangji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022" y="4121301"/>
            <a:ext cx="24416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8A2A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Chiou, Ching-Yi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8A2A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0" y="1865016"/>
            <a:ext cx="8070095" cy="191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5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/ 2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4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 Music Features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2D07CD-A53D-4D10-9751-8DFA83F9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F78EBE-9C3F-4CD2-A208-C06B11C90251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257E9-2B0F-47D0-B7D3-51B1A79D9EF8}"/>
              </a:ext>
            </a:extLst>
          </p:cNvPr>
          <p:cNvSpPr/>
          <p:nvPr/>
        </p:nvSpPr>
        <p:spPr>
          <a:xfrm>
            <a:off x="919566" y="1472471"/>
            <a:ext cx="1035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Table = [['Song Name', 'Singer', 'tempo', 'energy', 'loudness', 'danceability', 'valence', 'acousticness',  'happy', 'angry', 'sad', 'relax', 'Mood Class']]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D83107-4D22-47FC-8925-3B4AD596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6" y="2307589"/>
            <a:ext cx="10356725" cy="36190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637D62-A656-4CF8-9ED4-B03F69F844A3}"/>
              </a:ext>
            </a:extLst>
          </p:cNvPr>
          <p:cNvSpPr/>
          <p:nvPr/>
        </p:nvSpPr>
        <p:spPr>
          <a:xfrm>
            <a:off x="1226820" y="2540000"/>
            <a:ext cx="1550247" cy="33866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01AD6A-F9C4-4F34-87C2-176CE89EC879}"/>
              </a:ext>
            </a:extLst>
          </p:cNvPr>
          <p:cNvSpPr/>
          <p:nvPr/>
        </p:nvSpPr>
        <p:spPr>
          <a:xfrm>
            <a:off x="2856090" y="2540000"/>
            <a:ext cx="4560710" cy="33866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37DE33-BE4B-4C26-9AE0-D452D344DA7E}"/>
              </a:ext>
            </a:extLst>
          </p:cNvPr>
          <p:cNvSpPr/>
          <p:nvPr/>
        </p:nvSpPr>
        <p:spPr>
          <a:xfrm>
            <a:off x="7495823" y="2540000"/>
            <a:ext cx="2980266" cy="33866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1E68A-A7CC-497A-B819-57765B0EC42F}"/>
              </a:ext>
            </a:extLst>
          </p:cNvPr>
          <p:cNvSpPr/>
          <p:nvPr/>
        </p:nvSpPr>
        <p:spPr>
          <a:xfrm>
            <a:off x="10555112" y="2540000"/>
            <a:ext cx="717319" cy="3386667"/>
          </a:xfrm>
          <a:prstGeom prst="rect">
            <a:avLst/>
          </a:prstGeom>
          <a:noFill/>
          <a:ln w="28575">
            <a:solidFill>
              <a:srgbClr val="D31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552E95-B9FF-40F2-9855-33FBFB51A170}"/>
              </a:ext>
            </a:extLst>
          </p:cNvPr>
          <p:cNvSpPr/>
          <p:nvPr/>
        </p:nvSpPr>
        <p:spPr>
          <a:xfrm>
            <a:off x="1374207" y="5926667"/>
            <a:ext cx="1255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Name</a:t>
            </a:r>
            <a:endParaRPr lang="en-US" altLang="zh-TW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F41633-08E2-4D42-B97E-9DBCA211AA99}"/>
              </a:ext>
            </a:extLst>
          </p:cNvPr>
          <p:cNvSpPr/>
          <p:nvPr/>
        </p:nvSpPr>
        <p:spPr>
          <a:xfrm>
            <a:off x="4555197" y="5926667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898BAD-A539-44BA-A870-BC9EEB3C1D10}"/>
              </a:ext>
            </a:extLst>
          </p:cNvPr>
          <p:cNvSpPr/>
          <p:nvPr/>
        </p:nvSpPr>
        <p:spPr>
          <a:xfrm>
            <a:off x="7900118" y="5926667"/>
            <a:ext cx="217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percent of 4 emotion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4A9981-1F98-4A2B-85CC-7D391E16C0F2}"/>
              </a:ext>
            </a:extLst>
          </p:cNvPr>
          <p:cNvSpPr/>
          <p:nvPr/>
        </p:nvSpPr>
        <p:spPr>
          <a:xfrm>
            <a:off x="10406260" y="5926667"/>
            <a:ext cx="1015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</a:t>
            </a:r>
          </a:p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dirty="0">
              <a:solidFill>
                <a:srgbClr val="D31D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5DB701-6299-4C69-86CA-D8F2654F5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4E7F35-E069-4C3C-8960-888CA150016C}"/>
              </a:ext>
            </a:extLst>
          </p:cNvPr>
          <p:cNvSpPr/>
          <p:nvPr/>
        </p:nvSpPr>
        <p:spPr>
          <a:xfrm>
            <a:off x="1410125" y="288844"/>
            <a:ext cx="158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Problems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0A157-D568-4918-9F2D-8C526DFC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07" y="411055"/>
            <a:ext cx="8507496" cy="2972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A3C085-8B6F-4A5C-87FF-0526F9DA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409" y="3546549"/>
            <a:ext cx="8507494" cy="3022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CEE92-EFDF-4323-AC6B-82BE28EB6242}"/>
              </a:ext>
            </a:extLst>
          </p:cNvPr>
          <p:cNvSpPr/>
          <p:nvPr/>
        </p:nvSpPr>
        <p:spPr>
          <a:xfrm>
            <a:off x="1130946" y="1712828"/>
            <a:ext cx="1998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yourOutputTest.csv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0698D-D578-4CCC-BB9F-BD845EBF111D}"/>
              </a:ext>
            </a:extLst>
          </p:cNvPr>
          <p:cNvSpPr/>
          <p:nvPr/>
        </p:nvSpPr>
        <p:spPr>
          <a:xfrm>
            <a:off x="1009118" y="4873186"/>
            <a:ext cx="211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2A8E4-FAF2-4975-8D43-DEDB2DAB2AE4}"/>
              </a:ext>
            </a:extLst>
          </p:cNvPr>
          <p:cNvSpPr/>
          <p:nvPr/>
        </p:nvSpPr>
        <p:spPr>
          <a:xfrm>
            <a:off x="11119556" y="411055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62E383-A24B-44D8-B5D9-D5BD67B468FB}"/>
              </a:ext>
            </a:extLst>
          </p:cNvPr>
          <p:cNvSpPr/>
          <p:nvPr/>
        </p:nvSpPr>
        <p:spPr>
          <a:xfrm>
            <a:off x="11119556" y="3546549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C8BABC-1440-4861-8264-87E6084A510D}"/>
              </a:ext>
            </a:extLst>
          </p:cNvPr>
          <p:cNvSpPr txBox="1"/>
          <p:nvPr/>
        </p:nvSpPr>
        <p:spPr>
          <a:xfrm>
            <a:off x="0" y="6150114"/>
            <a:ext cx="2992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解決：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np.random.seed(1)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 </a:t>
            </a:r>
            <a:r>
              <a: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每一次跑出來都一樣</a:t>
            </a:r>
          </a:p>
        </p:txBody>
      </p:sp>
    </p:spTree>
    <p:extLst>
      <p:ext uri="{BB962C8B-B14F-4D97-AF65-F5344CB8AC3E}">
        <p14:creationId xmlns:p14="http://schemas.microsoft.com/office/powerpoint/2010/main" val="371477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E1C8193-DDB0-438A-9987-7B473BA1E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A0D46D-79A5-42DA-A390-24956501751C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09CE2D-B7B8-44C4-9B9F-8B2FD65CFD07}"/>
              </a:ext>
            </a:extLst>
          </p:cNvPr>
          <p:cNvSpPr txBox="1"/>
          <p:nvPr/>
        </p:nvSpPr>
        <p:spPr>
          <a:xfrm>
            <a:off x="1410125" y="1647189"/>
            <a:ext cx="1672381" cy="4005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Happy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117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Angry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177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Relax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122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Total : 550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EBA77-4031-4678-A7BA-BCC9951D8719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yourOutput_03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0828D7-3270-4477-B080-3E16761F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939202"/>
            <a:ext cx="8126083" cy="5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1EE4E7-008F-44F5-B9C4-ADC12DF0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91" y="1100908"/>
            <a:ext cx="7109035" cy="55388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65810-1AEA-4965-B2BD-499B77B93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3A7DCB-4305-4215-9927-04920A80944A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85CFDF-9B45-4D2D-BE66-2051673B3FFD}"/>
              </a:ext>
            </a:extLst>
          </p:cNvPr>
          <p:cNvSpPr/>
          <p:nvPr/>
        </p:nvSpPr>
        <p:spPr>
          <a:xfrm>
            <a:off x="9655526" y="110090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songdata7_0408.txt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0177B-2B61-4D7F-9E4A-C93AC9708633}"/>
              </a:ext>
            </a:extLst>
          </p:cNvPr>
          <p:cNvSpPr/>
          <p:nvPr/>
        </p:nvSpPr>
        <p:spPr>
          <a:xfrm>
            <a:off x="9655526" y="1470240"/>
            <a:ext cx="217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singerdata7_0408.txt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551ED-4140-4C21-8743-6B3608D6089A}"/>
              </a:ext>
            </a:extLst>
          </p:cNvPr>
          <p:cNvSpPr/>
          <p:nvPr/>
        </p:nvSpPr>
        <p:spPr>
          <a:xfrm>
            <a:off x="9655526" y="2476080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移除歌名有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feat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等等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E743AA-A741-4198-BBBE-D08BE988DB33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yourOutput_0408.csv</a:t>
            </a:r>
          </a:p>
        </p:txBody>
      </p:sp>
    </p:spTree>
    <p:extLst>
      <p:ext uri="{BB962C8B-B14F-4D97-AF65-F5344CB8AC3E}">
        <p14:creationId xmlns:p14="http://schemas.microsoft.com/office/powerpoint/2010/main" val="55241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5FC799-D799-4675-97D9-DA9CBAD6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550421"/>
            <a:ext cx="7200000" cy="46391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387777" y="1708879"/>
            <a:ext cx="6130977" cy="2143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049767" y="6271711"/>
            <a:ext cx="4092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</a:p>
        </p:txBody>
      </p:sp>
    </p:spTree>
    <p:extLst>
      <p:ext uri="{BB962C8B-B14F-4D97-AF65-F5344CB8AC3E}">
        <p14:creationId xmlns:p14="http://schemas.microsoft.com/office/powerpoint/2010/main" val="15506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5F6132-92ED-4AF0-ADD0-74CC60EC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409721"/>
            <a:ext cx="7200000" cy="47420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C574DDE-D8C7-4BB6-A31D-B1C579B17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EFD5A1-5D96-4E4B-B9F1-04F204A34F53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ACCAC-E325-4922-89D7-D5442A387EAF}"/>
              </a:ext>
            </a:extLst>
          </p:cNvPr>
          <p:cNvSpPr/>
          <p:nvPr/>
        </p:nvSpPr>
        <p:spPr>
          <a:xfrm>
            <a:off x="4511719" y="6271711"/>
            <a:ext cx="3168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3A5E6-7E6C-47CC-BE8B-7928FED471CB}"/>
              </a:ext>
            </a:extLst>
          </p:cNvPr>
          <p:cNvSpPr/>
          <p:nvPr/>
        </p:nvSpPr>
        <p:spPr>
          <a:xfrm>
            <a:off x="3387778" y="3429000"/>
            <a:ext cx="3177914" cy="201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1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0014FA-05BB-4170-81BB-98070B18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554899"/>
            <a:ext cx="7200000" cy="471681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654965" y="1845973"/>
            <a:ext cx="4544655" cy="208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984638" y="6271711"/>
            <a:ext cx="2222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3231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E8A67F-2859-438D-83A3-784731D5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789"/>
            <a:ext cx="6084000" cy="399442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750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2070708" y="6014218"/>
            <a:ext cx="1942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BD19B8-93D7-48E3-833C-272470943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000" y="2032154"/>
            <a:ext cx="6084000" cy="39820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A8314D-2659-401B-8673-B060E3D3971C}"/>
              </a:ext>
            </a:extLst>
          </p:cNvPr>
          <p:cNvSpPr/>
          <p:nvPr/>
        </p:nvSpPr>
        <p:spPr>
          <a:xfrm>
            <a:off x="6834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4F444-6900-48A9-9178-D15994F483A3}"/>
              </a:ext>
            </a:extLst>
          </p:cNvPr>
          <p:cNvSpPr/>
          <p:nvPr/>
        </p:nvSpPr>
        <p:spPr>
          <a:xfrm>
            <a:off x="7773675" y="6014218"/>
            <a:ext cx="2704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32179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EF1A01-58B3-4ED0-8A3B-C1122A5E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452357"/>
            <a:ext cx="7200000" cy="47628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9918EC-D21F-4886-A175-F59C852BF7CC}"/>
              </a:ext>
            </a:extLst>
          </p:cNvPr>
          <p:cNvSpPr/>
          <p:nvPr/>
        </p:nvSpPr>
        <p:spPr>
          <a:xfrm>
            <a:off x="6640642" y="1708879"/>
            <a:ext cx="2758190" cy="1720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D684E3-CCB5-48BC-801A-A5328375207B}"/>
              </a:ext>
            </a:extLst>
          </p:cNvPr>
          <p:cNvSpPr/>
          <p:nvPr/>
        </p:nvSpPr>
        <p:spPr>
          <a:xfrm>
            <a:off x="3883054" y="6271711"/>
            <a:ext cx="4425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424378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84A650-F474-49FB-97A5-3126B5D7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00" y="1814274"/>
            <a:ext cx="6120000" cy="39544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DDB2A1-C882-43D4-B837-21E12A5A6092}"/>
              </a:ext>
            </a:extLst>
          </p:cNvPr>
          <p:cNvSpPr/>
          <p:nvPr/>
        </p:nvSpPr>
        <p:spPr>
          <a:xfrm>
            <a:off x="4301374" y="5768732"/>
            <a:ext cx="358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6B5EA4-450D-4539-83F5-45916FC4C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4275"/>
            <a:ext cx="6120000" cy="3954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C08C43-75F7-4DE8-86CE-10CAC86B45B2}"/>
              </a:ext>
            </a:extLst>
          </p:cNvPr>
          <p:cNvSpPr/>
          <p:nvPr/>
        </p:nvSpPr>
        <p:spPr>
          <a:xfrm>
            <a:off x="726814" y="4806948"/>
            <a:ext cx="5164319" cy="40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9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498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Import Package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BFF21A-6FE9-4134-9F14-64F441D28E56}"/>
              </a:ext>
            </a:extLst>
          </p:cNvPr>
          <p:cNvSpPr txBox="1"/>
          <p:nvPr/>
        </p:nvSpPr>
        <p:spPr>
          <a:xfrm>
            <a:off x="1410125" y="1100909"/>
            <a:ext cx="3060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numpy as np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matplotlib.pyplot as plt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seaborn as sns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spotipy.util as util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9A7C7-C039-4B6E-94E8-42F7C3BAAC87}"/>
              </a:ext>
            </a:extLst>
          </p:cNvPr>
          <p:cNvSpPr/>
          <p:nvPr/>
        </p:nvSpPr>
        <p:spPr>
          <a:xfrm>
            <a:off x="4606834" y="2762902"/>
            <a:ext cx="182761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pip install spotipy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5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31A19C-D94B-4DCC-BA1B-359A5DE6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71657C-707C-40F4-8AF1-66224F5D0474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509C0E-31CD-4BD5-94A3-BC2E22F3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76399"/>
            <a:ext cx="6073606" cy="4006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619A82-808A-40AD-AC69-4C0879A8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916" y="1676399"/>
            <a:ext cx="6073606" cy="40068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DE636E-0694-4F02-B9DC-A9E277C7FA74}"/>
              </a:ext>
            </a:extLst>
          </p:cNvPr>
          <p:cNvSpPr/>
          <p:nvPr/>
        </p:nvSpPr>
        <p:spPr>
          <a:xfrm>
            <a:off x="-1" y="5768732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tempo(80-140)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tempo(100-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175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1D5CA-6E2C-41D3-AC2A-F21F4D3A960E}"/>
              </a:ext>
            </a:extLst>
          </p:cNvPr>
          <p:cNvSpPr/>
          <p:nvPr/>
        </p:nvSpPr>
        <p:spPr>
          <a:xfrm>
            <a:off x="726814" y="3428999"/>
            <a:ext cx="5164319" cy="140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44DAFB-E6B5-4CD2-A140-023542A2D242}"/>
              </a:ext>
            </a:extLst>
          </p:cNvPr>
          <p:cNvSpPr/>
          <p:nvPr/>
        </p:nvSpPr>
        <p:spPr>
          <a:xfrm>
            <a:off x="6876620" y="2468880"/>
            <a:ext cx="5164319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4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9D3056-D024-467A-AF5E-BB4D7E4A89A5}"/>
              </a:ext>
            </a:extLst>
          </p:cNvPr>
          <p:cNvSpPr/>
          <p:nvPr/>
        </p:nvSpPr>
        <p:spPr>
          <a:xfrm>
            <a:off x="8847256" y="1501718"/>
            <a:ext cx="2494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區分？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72AEB-8D98-45DE-92D9-108D851F1BC4}"/>
              </a:ext>
            </a:extLst>
          </p:cNvPr>
          <p:cNvSpPr/>
          <p:nvPr/>
        </p:nvSpPr>
        <p:spPr>
          <a:xfrm>
            <a:off x="1410125" y="1501718"/>
            <a:ext cx="6314036" cy="2160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strike="sngStrike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C3D696-598C-4AC1-89A9-9D8CEAB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5" y="1039933"/>
            <a:ext cx="7944041" cy="523177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916670" y="6271711"/>
            <a:ext cx="2358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3059594" y="1326101"/>
            <a:ext cx="6754966" cy="2529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9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E201D9-EA18-40ED-8955-ED0600868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4F372A-E1FD-47E5-ADF1-4A797D64B9FF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2C8AE1-1F53-44EC-BF64-0A975F8308B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B61AD-E307-4745-9FCC-C654808BA187}"/>
              </a:ext>
            </a:extLst>
          </p:cNvPr>
          <p:cNvSpPr/>
          <p:nvPr/>
        </p:nvSpPr>
        <p:spPr>
          <a:xfrm>
            <a:off x="4496042" y="6271711"/>
            <a:ext cx="3199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AF4CC7-474F-40E0-AC16-9BE7ACB2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951" y="1234440"/>
            <a:ext cx="7778735" cy="5037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159F8E-906C-4020-A619-C66DEEF7C755}"/>
              </a:ext>
            </a:extLst>
          </p:cNvPr>
          <p:cNvSpPr/>
          <p:nvPr/>
        </p:nvSpPr>
        <p:spPr>
          <a:xfrm>
            <a:off x="3078480" y="1645920"/>
            <a:ext cx="6461760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7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38D4438-53AC-4CF3-A659-16FEBA6B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45" y="1100910"/>
            <a:ext cx="7827509" cy="5114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332055" y="6271711"/>
            <a:ext cx="3527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5056034" y="1297399"/>
            <a:ext cx="4712806" cy="2390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8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BEE50-668C-402F-9D96-2D71F33D5BCE}"/>
              </a:ext>
            </a:extLst>
          </p:cNvPr>
          <p:cNvSpPr/>
          <p:nvPr/>
        </p:nvSpPr>
        <p:spPr>
          <a:xfrm>
            <a:off x="4750375" y="6271711"/>
            <a:ext cx="269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en-US" altLang="zh-TW" sz="20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4A60-AA48-479F-8A81-7F86CE8A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87" y="1281535"/>
            <a:ext cx="7431026" cy="48717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180938-4775-4846-9E2F-FD075F74E32C}"/>
              </a:ext>
            </a:extLst>
          </p:cNvPr>
          <p:cNvSpPr/>
          <p:nvPr/>
        </p:nvSpPr>
        <p:spPr>
          <a:xfrm>
            <a:off x="3257714" y="4632960"/>
            <a:ext cx="6313006" cy="80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6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08AC45-E24E-4FE9-BB06-FB0BEC67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18" y="1407603"/>
            <a:ext cx="7462564" cy="48641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AF1DEE-B01C-4323-8D5D-2B2719219294}"/>
              </a:ext>
            </a:extLst>
          </p:cNvPr>
          <p:cNvSpPr/>
          <p:nvPr/>
        </p:nvSpPr>
        <p:spPr>
          <a:xfrm>
            <a:off x="5092199" y="6271711"/>
            <a:ext cx="2007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DEB41F-9930-4605-853B-A249F437E586}"/>
              </a:ext>
            </a:extLst>
          </p:cNvPr>
          <p:cNvSpPr/>
          <p:nvPr/>
        </p:nvSpPr>
        <p:spPr>
          <a:xfrm>
            <a:off x="3257714" y="1569720"/>
            <a:ext cx="6313006" cy="2346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5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8662B7-57B2-49BB-91A3-04F61C7B0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BCFBC7-4CD3-488D-B705-C8F4443BA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38B6D9-53F8-4F04-9DAF-5AD72251980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84385-2EED-4B92-9DC0-316CD3A69E23}"/>
              </a:ext>
            </a:extLst>
          </p:cNvPr>
          <p:cNvSpPr/>
          <p:nvPr/>
        </p:nvSpPr>
        <p:spPr>
          <a:xfrm>
            <a:off x="4784423" y="6271711"/>
            <a:ext cx="262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D7FBB6-6645-4764-88BB-A1BFE6F1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640" y="1264398"/>
            <a:ext cx="7766719" cy="5007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2CA982-EE1E-4D98-BE4A-4756ED2705CD}"/>
              </a:ext>
            </a:extLst>
          </p:cNvPr>
          <p:cNvSpPr/>
          <p:nvPr/>
        </p:nvSpPr>
        <p:spPr>
          <a:xfrm>
            <a:off x="3276600" y="1432560"/>
            <a:ext cx="6416040" cy="246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4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2D7DC9-CF71-423B-92C0-E9DD3C211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6FF37C-F241-40CC-B834-BE6526D14575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13243-5F06-411D-A256-E02271751C3E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5B394-BBE0-42FC-9891-B958F9086467}"/>
              </a:ext>
            </a:extLst>
          </p:cNvPr>
          <p:cNvSpPr/>
          <p:nvPr/>
        </p:nvSpPr>
        <p:spPr>
          <a:xfrm>
            <a:off x="4063874" y="6271711"/>
            <a:ext cx="4064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C4545-708B-4EBD-BC95-16CE1985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92" y="1253319"/>
            <a:ext cx="7735015" cy="50183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176BE-04C8-4B76-9CDD-2C423275A007}"/>
              </a:ext>
            </a:extLst>
          </p:cNvPr>
          <p:cNvSpPr/>
          <p:nvPr/>
        </p:nvSpPr>
        <p:spPr>
          <a:xfrm>
            <a:off x="5288280" y="1432560"/>
            <a:ext cx="4450080" cy="283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5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649FC4F-E27B-4C82-A73C-7DF4209E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05" y="1944953"/>
            <a:ext cx="6118940" cy="395805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956006-B1CA-45A9-ADAF-2F24E5906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E38E32-B791-43CF-8CA2-D098DA8AD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1608C4-45B2-4AD8-A05E-C36C6E3A3EC5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8E0088-6431-4833-A121-EADA9479A576}"/>
              </a:ext>
            </a:extLst>
          </p:cNvPr>
          <p:cNvSpPr/>
          <p:nvPr/>
        </p:nvSpPr>
        <p:spPr>
          <a:xfrm>
            <a:off x="1" y="598636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sad → valence (0.2~0.6)                                                         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4E04B6-2799-4676-87CF-B1963A2D4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953"/>
            <a:ext cx="6047905" cy="39580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72CA86-BEB5-4624-8FAB-36134527654A}"/>
              </a:ext>
            </a:extLst>
          </p:cNvPr>
          <p:cNvSpPr/>
          <p:nvPr/>
        </p:nvSpPr>
        <p:spPr>
          <a:xfrm>
            <a:off x="6736001" y="3703320"/>
            <a:ext cx="5288359" cy="16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E1B54C-426D-49C3-AB35-79604E2EAB42}"/>
              </a:ext>
            </a:extLst>
          </p:cNvPr>
          <p:cNvSpPr/>
          <p:nvPr/>
        </p:nvSpPr>
        <p:spPr>
          <a:xfrm>
            <a:off x="652867" y="3322319"/>
            <a:ext cx="5252554" cy="138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137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Training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FC2044-7C2A-46F4-B48B-54EAC835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909280"/>
            <a:ext cx="8708417" cy="4659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20355A-5579-429A-A0BF-78563BC2D210}"/>
              </a:ext>
            </a:extLst>
          </p:cNvPr>
          <p:cNvSpPr txBox="1"/>
          <p:nvPr/>
        </p:nvSpPr>
        <p:spPr>
          <a:xfrm>
            <a:off x="1410125" y="106453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csv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來訓練情緒的分類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ED367-9462-4F1E-8628-4EE0D31502FE}"/>
              </a:ext>
            </a:extLst>
          </p:cNvPr>
          <p:cNvSpPr/>
          <p:nvPr/>
        </p:nvSpPr>
        <p:spPr>
          <a:xfrm>
            <a:off x="5242560" y="1828800"/>
            <a:ext cx="3672840" cy="478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C0239D-C241-4D00-A170-3ADDD0EB3974}"/>
              </a:ext>
            </a:extLst>
          </p:cNvPr>
          <p:cNvSpPr/>
          <p:nvPr/>
        </p:nvSpPr>
        <p:spPr>
          <a:xfrm>
            <a:off x="1410124" y="1433866"/>
            <a:ext cx="10626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df_feature_selected = df.drop(['f_name', 'a_name', 'title', 'lyrics', 'spot_id', 'sr_json', 'tr_json', "mood"], axis=1)</a:t>
            </a:r>
          </a:p>
        </p:txBody>
      </p:sp>
    </p:spTree>
    <p:extLst>
      <p:ext uri="{BB962C8B-B14F-4D97-AF65-F5344CB8AC3E}">
        <p14:creationId xmlns:p14="http://schemas.microsoft.com/office/powerpoint/2010/main" val="1488889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298396-BB62-49D4-8F51-ECC1AC9503CB}"/>
              </a:ext>
            </a:extLst>
          </p:cNvPr>
          <p:cNvGrpSpPr/>
          <p:nvPr/>
        </p:nvGrpSpPr>
        <p:grpSpPr>
          <a:xfrm>
            <a:off x="2072480" y="942382"/>
            <a:ext cx="8047039" cy="5199011"/>
            <a:chOff x="2254429" y="1254664"/>
            <a:chExt cx="7567913" cy="488945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0776D00-EE57-4444-9E32-694A4CB3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429" y="3699393"/>
              <a:ext cx="3729027" cy="244472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048294-B326-4F73-84B8-D1340771C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456" y="3699392"/>
              <a:ext cx="3838886" cy="244472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6F3F7AE-9316-46A7-B152-0534362D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3456" y="1254664"/>
              <a:ext cx="3838886" cy="244472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B56FC5-41A3-427F-B42F-53FD285C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4430" y="1254665"/>
              <a:ext cx="3729026" cy="2444729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A8CC337-B8B8-4EA7-9946-F721DAE84EA4}"/>
              </a:ext>
            </a:extLst>
          </p:cNvPr>
          <p:cNvSpPr/>
          <p:nvPr/>
        </p:nvSpPr>
        <p:spPr>
          <a:xfrm>
            <a:off x="2874928" y="6150114"/>
            <a:ext cx="690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8056B8-973C-429D-90C4-65A8A3AFCB10}"/>
              </a:ext>
            </a:extLst>
          </p:cNvPr>
          <p:cNvSpPr/>
          <p:nvPr/>
        </p:nvSpPr>
        <p:spPr>
          <a:xfrm>
            <a:off x="2530915" y="13230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0E7B93-967F-4B81-95F8-4D1BF4A6FD6E}"/>
              </a:ext>
            </a:extLst>
          </p:cNvPr>
          <p:cNvSpPr/>
          <p:nvPr/>
        </p:nvSpPr>
        <p:spPr>
          <a:xfrm>
            <a:off x="6615998" y="12304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24A0D0-A634-4B5D-B510-309916838897}"/>
              </a:ext>
            </a:extLst>
          </p:cNvPr>
          <p:cNvSpPr/>
          <p:nvPr/>
        </p:nvSpPr>
        <p:spPr>
          <a:xfrm>
            <a:off x="6615998" y="4211902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0BA90F-E54B-4DC1-ACBC-F7E2B5BD96D6}"/>
              </a:ext>
            </a:extLst>
          </p:cNvPr>
          <p:cNvSpPr/>
          <p:nvPr/>
        </p:nvSpPr>
        <p:spPr>
          <a:xfrm>
            <a:off x="2540908" y="3772060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1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D67CB7BF-F475-40F2-9ED5-560C469C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21" y="3577924"/>
            <a:ext cx="4178264" cy="26808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28EED-FC2B-4493-A655-C0445755408B}"/>
              </a:ext>
            </a:extLst>
          </p:cNvPr>
          <p:cNvSpPr/>
          <p:nvPr/>
        </p:nvSpPr>
        <p:spPr>
          <a:xfrm>
            <a:off x="732578" y="6271711"/>
            <a:ext cx="10726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tempo(90-150) / sad → tempo(80-150) / relax → tempo(90-150) / happy → tempo(100-160)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46465B-DEA1-4C71-AD8F-92FCF0F8B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121" y="884137"/>
            <a:ext cx="4178264" cy="26937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CDBA75-D47E-457C-89C7-B9E928C6D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386" y="886910"/>
            <a:ext cx="4119489" cy="26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08F63D-FEC6-4364-8DA1-02751B6E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387" y="3580697"/>
            <a:ext cx="4119489" cy="26910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498471-30C6-4F25-8873-63C68B226596}"/>
              </a:ext>
            </a:extLst>
          </p:cNvPr>
          <p:cNvSpPr/>
          <p:nvPr/>
        </p:nvSpPr>
        <p:spPr>
          <a:xfrm>
            <a:off x="2516066" y="4462261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D88637-B45E-462C-9F6C-3DA21F42D7F7}"/>
              </a:ext>
            </a:extLst>
          </p:cNvPr>
          <p:cNvSpPr/>
          <p:nvPr/>
        </p:nvSpPr>
        <p:spPr>
          <a:xfrm>
            <a:off x="2530915" y="16243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BAA918-5207-4D17-BF1C-BB2262538EA8}"/>
              </a:ext>
            </a:extLst>
          </p:cNvPr>
          <p:cNvSpPr/>
          <p:nvPr/>
        </p:nvSpPr>
        <p:spPr>
          <a:xfrm>
            <a:off x="6635555" y="18275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32779-98B7-4BBB-B02E-BDBBD539E4F7}"/>
              </a:ext>
            </a:extLst>
          </p:cNvPr>
          <p:cNvSpPr/>
          <p:nvPr/>
        </p:nvSpPr>
        <p:spPr>
          <a:xfrm>
            <a:off x="6635555" y="40627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1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34010E-09D2-487B-BB88-E73B5B0D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75" y="1248118"/>
            <a:ext cx="6635450" cy="4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B760F-35CF-4D32-B5FF-58576948A9CE}"/>
              </a:ext>
            </a:extLst>
          </p:cNvPr>
          <p:cNvSpPr/>
          <p:nvPr/>
        </p:nvSpPr>
        <p:spPr>
          <a:xfrm>
            <a:off x="1410125" y="1476494"/>
            <a:ext cx="6118435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2000" b="1" dirty="0">
              <a:solidFill>
                <a:srgbClr val="0070C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D4B358-CB36-43B9-B09D-C363B5657ECE}"/>
              </a:ext>
            </a:extLst>
          </p:cNvPr>
          <p:cNvSpPr/>
          <p:nvPr/>
        </p:nvSpPr>
        <p:spPr>
          <a:xfrm>
            <a:off x="5269079" y="4011650"/>
            <a:ext cx="6314036" cy="216059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68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9909C-CA5D-40D0-96A4-AACA2DD6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242"/>
            <a:ext cx="12192000" cy="5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9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68F50-7C0F-4D3E-9B18-9C5567447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" t="373" r="198" b="938"/>
          <a:stretch/>
        </p:blipFill>
        <p:spPr>
          <a:xfrm>
            <a:off x="0" y="1353493"/>
            <a:ext cx="12192000" cy="55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2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0E45F56-78D0-4CBA-94CD-1DEE30AD7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CFD7A5-948C-4A87-B2FC-39FC86D16F4A}"/>
              </a:ext>
            </a:extLst>
          </p:cNvPr>
          <p:cNvSpPr/>
          <p:nvPr/>
        </p:nvSpPr>
        <p:spPr>
          <a:xfrm>
            <a:off x="1410125" y="288844"/>
            <a:ext cx="4960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Audio Analysis Object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760315-59B4-4C03-B7C7-4EE60F4C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6563"/>
              </p:ext>
            </p:extLst>
          </p:nvPr>
        </p:nvGraphicFramePr>
        <p:xfrm>
          <a:off x="0" y="1314000"/>
          <a:ext cx="12192000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74">
                  <a:extLst>
                    <a:ext uri="{9D8B030D-6E8A-4147-A177-3AD203B41FA5}">
                      <a16:colId xmlns:a16="http://schemas.microsoft.com/office/drawing/2014/main" val="176225362"/>
                    </a:ext>
                  </a:extLst>
                </a:gridCol>
                <a:gridCol w="3312826">
                  <a:extLst>
                    <a:ext uri="{9D8B030D-6E8A-4147-A177-3AD203B41FA5}">
                      <a16:colId xmlns:a16="http://schemas.microsoft.com/office/drawing/2014/main" val="245417137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89547462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 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DESCRIPTION</a:t>
                      </a:r>
                    </a:p>
                  </a:txBody>
                  <a:tcPr marR="152400" marT="53340" marB="53340" anchor="ctr"/>
                </a:tc>
                <a:extLst>
                  <a:ext uri="{0D108BD9-81ED-4DB2-BD59-A6C34878D82A}">
                    <a16:rowId xmlns:a16="http://schemas.microsoft.com/office/drawing/2014/main" val="33847809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bars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the bars throughout the track. A bar (or measure) is a segment of time defined as a given number of beats. Bar offsets also indicate downbeats, the first beat of the measure.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614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beats throughout the track. A beat is the basic time unit of a piece of music; for example, each tick of a metronome. Beats are typically multiples of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783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section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 are defined by large variations in rhythm or timbre, e.g. chorus, verse, bridge, guitar solo, etc. Each section contains its own descriptions of tempo, key, mode, time_signature, and loudness.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327235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segments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segment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Audio segments attempts to subdivide a song into many segments, with each segment containing a roughly consitent sound throughout its duration.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40558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tatums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tatum represents the lowest regular pulse train that a listener intuitively infers from the timing of perceived musical events (segments). For more information about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3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290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BE88B06-40C4-4547-A10E-1597ACE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0"/>
            <a:ext cx="591312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171877-A4DE-4EA7-A174-4B5A68C25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24" y="2767529"/>
            <a:ext cx="2682309" cy="3301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/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npm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install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1E4BE4D-2FE4-470F-BDEC-017D771A50B9}"/>
              </a:ext>
            </a:extLst>
          </p:cNvPr>
          <p:cNvSpPr/>
          <p:nvPr/>
        </p:nvSpPr>
        <p:spPr>
          <a:xfrm>
            <a:off x="1440604" y="3886200"/>
            <a:ext cx="2058284" cy="350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761B77-E9E2-4EDD-A57C-B359C9BF09F8}"/>
              </a:ext>
            </a:extLst>
          </p:cNvPr>
          <p:cNvSpPr/>
          <p:nvPr/>
        </p:nvSpPr>
        <p:spPr>
          <a:xfrm>
            <a:off x="1410124" y="1231674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download node.js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FF5F2-FB27-413B-A667-766117E4789D}"/>
              </a:ext>
            </a:extLst>
          </p:cNvPr>
          <p:cNvSpPr/>
          <p:nvPr/>
        </p:nvSpPr>
        <p:spPr>
          <a:xfrm>
            <a:off x="6644640" y="1131389"/>
            <a:ext cx="4953000" cy="62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599467-91B6-4C85-9AE1-5540F90DDD03}"/>
              </a:ext>
            </a:extLst>
          </p:cNvPr>
          <p:cNvSpPr/>
          <p:nvPr/>
        </p:nvSpPr>
        <p:spPr>
          <a:xfrm>
            <a:off x="9492326" y="812064"/>
            <a:ext cx="2709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Using your own credentials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933E347-1D2E-46FD-A188-77B6B5DB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4" y="2692406"/>
            <a:ext cx="9745556" cy="21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/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node app.js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blipFill>
                <a:blip r:embed="rId4"/>
                <a:stretch>
                  <a:fillRect t="-10000" r="-123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/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cd D:\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中興資管所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\7 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實驗進度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音頻情緒分類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\web-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-auth-examples-master\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authorization_code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2611330-4E2A-44A0-8160-BE8043D90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124" y="5302104"/>
            <a:ext cx="9745556" cy="5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F67A381-CFAF-4F08-A06A-83174CF6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07" y="2880677"/>
            <a:ext cx="7577276" cy="25161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5BA52AD-B028-4FDE-BCD8-0DC074D562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945909-39FC-4807-90CE-F2B13BD7C49E}"/>
              </a:ext>
            </a:extLst>
          </p:cNvPr>
          <p:cNvSpPr/>
          <p:nvPr/>
        </p:nvSpPr>
        <p:spPr>
          <a:xfrm>
            <a:off x="1410125" y="288844"/>
            <a:ext cx="4425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current_user_saved_tracks()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0A6AAC-D9B6-4E9E-83D1-B7B7C7D07B8E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print the track that the user saved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330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Fit to random forests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A2A476-CCE7-4CC2-8D14-01EA08BE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4" y="3137531"/>
            <a:ext cx="4054504" cy="2421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E9DBB3-0156-4775-879F-EBA68251D6B8}"/>
              </a:ext>
            </a:extLst>
          </p:cNvPr>
          <p:cNvSpPr/>
          <p:nvPr/>
        </p:nvSpPr>
        <p:spPr>
          <a:xfrm>
            <a:off x="5497299" y="3137531"/>
            <a:ext cx="3548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find the accuracy of the 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32B4B-03B2-4902-BB6F-2F23CE7D3942}"/>
              </a:ext>
            </a:extLst>
          </p:cNvPr>
          <p:cNvSpPr/>
          <p:nvPr/>
        </p:nvSpPr>
        <p:spPr>
          <a:xfrm>
            <a:off x="1410124" y="1299029"/>
            <a:ext cx="10050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clf = RandomForestClassifier( min_samples_split=4, criterion="entropy" 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features_train, features_test, labels_train, labels_test = train_test_split( features, labels, test_size=0.20, random_state=91)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AA1A03-7061-47AE-9FAB-A431C362E368}"/>
              </a:ext>
            </a:extLst>
          </p:cNvPr>
          <p:cNvSpPr txBox="1"/>
          <p:nvPr/>
        </p:nvSpPr>
        <p:spPr>
          <a:xfrm>
            <a:off x="6629604" y="4680682"/>
            <a:ext cx="302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other classifier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8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D329683-0FD1-466B-84FE-4E9670B7C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2947"/>
          <a:stretch/>
        </p:blipFill>
        <p:spPr>
          <a:xfrm>
            <a:off x="1460074" y="1643791"/>
            <a:ext cx="8844218" cy="200252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9C424C1-4438-4503-BCFB-FA6F517F13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AEF41F-9A96-4C64-B4E0-284992BA5D60}"/>
              </a:ext>
            </a:extLst>
          </p:cNvPr>
          <p:cNvSpPr/>
          <p:nvPr/>
        </p:nvSpPr>
        <p:spPr>
          <a:xfrm>
            <a:off x="1410125" y="288844"/>
            <a:ext cx="229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lyrics </a:t>
            </a:r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emotion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733922-44B3-4764-814E-CD8D1714EAF3}"/>
              </a:ext>
            </a:extLst>
          </p:cNvPr>
          <p:cNvSpPr/>
          <p:nvPr/>
        </p:nvSpPr>
        <p:spPr>
          <a:xfrm>
            <a:off x="1410125" y="1268577"/>
            <a:ext cx="3243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LogisticRegression方法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82F582-8FCF-4552-AB38-49DEB12B8A94}"/>
              </a:ext>
            </a:extLst>
          </p:cNvPr>
          <p:cNvSpPr/>
          <p:nvPr/>
        </p:nvSpPr>
        <p:spPr>
          <a:xfrm>
            <a:off x="1410125" y="4021525"/>
            <a:ext cx="2174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en-US" altLang="zh-TW" sz="20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E9EA79-EFDA-4DA1-B5DE-2D945114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2947"/>
          <a:stretch/>
        </p:blipFill>
        <p:spPr>
          <a:xfrm>
            <a:off x="1410125" y="4421635"/>
            <a:ext cx="8844218" cy="20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7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6DDD4EA-950E-4F1B-B880-FE961A795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C8FDC-07FF-47F3-AD27-C12EF17153FF}"/>
              </a:ext>
            </a:extLst>
          </p:cNvPr>
          <p:cNvSpPr/>
          <p:nvPr/>
        </p:nvSpPr>
        <p:spPr>
          <a:xfrm>
            <a:off x="1410125" y="288844"/>
            <a:ext cx="229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lyrics </a:t>
            </a:r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emotion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40D94A-7073-433C-9986-D4C30E699A78}"/>
              </a:ext>
            </a:extLst>
          </p:cNvPr>
          <p:cNvSpPr/>
          <p:nvPr/>
        </p:nvSpPr>
        <p:spPr>
          <a:xfrm>
            <a:off x="0" y="6488668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lyrics0503(1-2000)_d.csv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2CD92-9D09-441E-AB05-EBC4D689839D}"/>
              </a:ext>
            </a:extLst>
          </p:cNvPr>
          <p:cNvSpPr/>
          <p:nvPr/>
        </p:nvSpPr>
        <p:spPr>
          <a:xfrm>
            <a:off x="1410125" y="1268577"/>
            <a:ext cx="3243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LogisticRegression方法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BB8D5B-A941-4040-9AD5-B0E872F99C35}"/>
              </a:ext>
            </a:extLst>
          </p:cNvPr>
          <p:cNvSpPr/>
          <p:nvPr/>
        </p:nvSpPr>
        <p:spPr>
          <a:xfrm>
            <a:off x="1410125" y="3317148"/>
            <a:ext cx="2174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en-US" altLang="zh-TW" sz="20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3C22D4-F96F-4494-B848-B249DD894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551" y="1786253"/>
            <a:ext cx="9995013" cy="8958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30D7142-A974-47F0-874C-485F338D1C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998"/>
          <a:stretch/>
        </p:blipFill>
        <p:spPr>
          <a:xfrm>
            <a:off x="1504551" y="3873195"/>
            <a:ext cx="9995017" cy="11338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CE4CE1E-FA48-404B-AD52-60924134B7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292"/>
          <a:stretch/>
        </p:blipFill>
        <p:spPr>
          <a:xfrm>
            <a:off x="1504552" y="5006998"/>
            <a:ext cx="9995012" cy="2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4D8825-40E7-45BE-92E5-76650153C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1754F5-5149-4F8A-9C0A-41D6DAB696D0}"/>
              </a:ext>
            </a:extLst>
          </p:cNvPr>
          <p:cNvSpPr/>
          <p:nvPr/>
        </p:nvSpPr>
        <p:spPr>
          <a:xfrm>
            <a:off x="1410125" y="288844"/>
            <a:ext cx="243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user_playlists()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136611-AE14-483A-8193-06CEE934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844066"/>
            <a:ext cx="6624603" cy="36956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6E9E45-6562-4599-AB9A-64CA74C11E33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playlist of the user JennyChiouChiou, also can print the content of the playlist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A6FB3E-9E55-480E-AC54-6552DC93C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42CCE6-4E86-4E00-95A6-24FB8AA8D994}"/>
              </a:ext>
            </a:extLst>
          </p:cNvPr>
          <p:cNvSpPr/>
          <p:nvPr/>
        </p:nvSpPr>
        <p:spPr>
          <a:xfrm>
            <a:off x="1410125" y="288844"/>
            <a:ext cx="187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DDB863-D3A6-47A6-8E68-B15422A8F129}"/>
              </a:ext>
            </a:extLst>
          </p:cNvPr>
          <p:cNvSpPr/>
          <p:nvPr/>
        </p:nvSpPr>
        <p:spPr>
          <a:xfrm>
            <a:off x="1339953" y="128207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462A9-DF99-4750-9166-8706C105DDF4}"/>
              </a:ext>
            </a:extLst>
          </p:cNvPr>
          <p:cNvSpPr/>
          <p:nvPr/>
        </p:nvSpPr>
        <p:spPr>
          <a:xfrm>
            <a:off x="1339953" y="240983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lyrics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C860B-AA8E-4A3B-9032-6D5CA1E3A179}"/>
              </a:ext>
            </a:extLst>
          </p:cNvPr>
          <p:cNvSpPr/>
          <p:nvPr/>
        </p:nvSpPr>
        <p:spPr>
          <a:xfrm>
            <a:off x="2972947" y="128207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/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blipFill>
                <a:blip r:embed="rId4"/>
                <a:stretch>
                  <a:fillRect t="-9333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64FEF79-9DEA-47B3-902E-7CDDA345E92D}"/>
              </a:ext>
            </a:extLst>
          </p:cNvPr>
          <p:cNvSpPr/>
          <p:nvPr/>
        </p:nvSpPr>
        <p:spPr>
          <a:xfrm>
            <a:off x="2972947" y="240983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/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blipFill>
                <a:blip r:embed="rId5"/>
                <a:stretch>
                  <a:fillRect l="-2151" t="-9333" r="-2509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A5D939A-D29E-4E0F-B42E-E9E8AE86675E}"/>
              </a:ext>
            </a:extLst>
          </p:cNvPr>
          <p:cNvSpPr/>
          <p:nvPr/>
        </p:nvSpPr>
        <p:spPr>
          <a:xfrm>
            <a:off x="7062007" y="184595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song coordinate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B4ED62A-35CE-47A1-9126-7DF27D2061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54353" y="150305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4A0E03-E117-4744-A5F0-BB9DF6FC653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54353" y="263081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9A7D9A1-698A-44CD-8CB7-EBD28DE02B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50448" y="1503051"/>
            <a:ext cx="6124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0827B8-6726-4717-BC60-F6841B1FB7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50448" y="2630811"/>
            <a:ext cx="612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00E1E7A-8788-47F5-B686-62B048826F0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9586" y="1503051"/>
            <a:ext cx="612421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A599C-ECB8-4B5D-9141-4A27DC1A083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449585" y="2066931"/>
            <a:ext cx="612422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CFB7CC-357F-4190-8A99-8839495A957B}"/>
              </a:ext>
            </a:extLst>
          </p:cNvPr>
          <p:cNvSpPr/>
          <p:nvPr/>
        </p:nvSpPr>
        <p:spPr>
          <a:xfrm>
            <a:off x="1339953" y="386778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E9DFB0-B9FC-4F38-8502-994CB2967F4A}"/>
              </a:ext>
            </a:extLst>
          </p:cNvPr>
          <p:cNvSpPr/>
          <p:nvPr/>
        </p:nvSpPr>
        <p:spPr>
          <a:xfrm>
            <a:off x="2972948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DC8968D-FE09-41A0-B642-DF717A170357}"/>
              </a:ext>
            </a:extLst>
          </p:cNvPr>
          <p:cNvSpPr txBox="1"/>
          <p:nvPr/>
        </p:nvSpPr>
        <p:spPr>
          <a:xfrm>
            <a:off x="5410801" y="4914540"/>
            <a:ext cx="127726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recommended</a:t>
            </a:r>
          </a:p>
          <a:p>
            <a:r>
              <a:rPr lang="en-US" altLang="zh-TW" dirty="0"/>
              <a:t>music list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C56BFA-BD1A-4A90-A313-0A082FE3D4B4}"/>
              </a:ext>
            </a:extLst>
          </p:cNvPr>
          <p:cNvSpPr txBox="1"/>
          <p:nvPr/>
        </p:nvSpPr>
        <p:spPr>
          <a:xfrm>
            <a:off x="5639442" y="5866121"/>
            <a:ext cx="91311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feedback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BFD254A-04DE-451C-B428-1FC7CB33168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254353" y="4088761"/>
            <a:ext cx="718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936A940-2007-41A0-BCA5-3A022D433215}"/>
              </a:ext>
            </a:extLst>
          </p:cNvPr>
          <p:cNvSpPr/>
          <p:nvPr/>
        </p:nvSpPr>
        <p:spPr>
          <a:xfrm>
            <a:off x="9085467" y="1845950"/>
            <a:ext cx="2290026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6A3EEF-C559-4DD7-8ED7-F2F23B61A1B5}"/>
              </a:ext>
            </a:extLst>
          </p:cNvPr>
          <p:cNvSpPr txBox="1"/>
          <p:nvPr/>
        </p:nvSpPr>
        <p:spPr>
          <a:xfrm>
            <a:off x="4790266" y="808484"/>
            <a:ext cx="169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emotion probability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(happy/angry/relax/sad)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D96042-C72B-4306-9C56-ED94761E32D9}"/>
              </a:ext>
            </a:extLst>
          </p:cNvPr>
          <p:cNvSpPr/>
          <p:nvPr/>
        </p:nvSpPr>
        <p:spPr>
          <a:xfrm>
            <a:off x="4619671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DD527AA-4C6A-49E9-B5A5-3E3BA9C7AD24}"/>
              </a:ext>
            </a:extLst>
          </p:cNvPr>
          <p:cNvCxnSpPr>
            <a:stCxn id="27" idx="3"/>
            <a:endCxn id="76" idx="1"/>
          </p:cNvCxnSpPr>
          <p:nvPr/>
        </p:nvCxnSpPr>
        <p:spPr>
          <a:xfrm>
            <a:off x="4150448" y="4088761"/>
            <a:ext cx="4692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5AFFC6-20B2-47F6-A429-A94BA8342CB3}"/>
              </a:ext>
            </a:extLst>
          </p:cNvPr>
          <p:cNvSpPr txBox="1"/>
          <p:nvPr/>
        </p:nvSpPr>
        <p:spPr>
          <a:xfrm>
            <a:off x="7133019" y="1585531"/>
            <a:ext cx="103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distance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12B298-24BE-48F8-86BB-1DC04274F8DF}"/>
              </a:ext>
            </a:extLst>
          </p:cNvPr>
          <p:cNvSpPr/>
          <p:nvPr/>
        </p:nvSpPr>
        <p:spPr>
          <a:xfrm>
            <a:off x="7258503" y="5747658"/>
            <a:ext cx="3542414" cy="25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 system (reinforcement learning)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EB4F9E-9427-4F3F-A229-7A82BB7702A7}"/>
              </a:ext>
            </a:extLst>
          </p:cNvPr>
          <p:cNvSpPr/>
          <p:nvPr/>
        </p:nvSpPr>
        <p:spPr>
          <a:xfrm>
            <a:off x="119746" y="3811762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BC4012-1ADA-4E3A-9063-4692BBF2C608}"/>
              </a:ext>
            </a:extLst>
          </p:cNvPr>
          <p:cNvSpPr/>
          <p:nvPr/>
        </p:nvSpPr>
        <p:spPr>
          <a:xfrm>
            <a:off x="119746" y="1928431"/>
            <a:ext cx="122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78C602-C24B-4624-AAE0-FA27397AEBBA}"/>
              </a:ext>
            </a:extLst>
          </p:cNvPr>
          <p:cNvSpPr/>
          <p:nvPr/>
        </p:nvSpPr>
        <p:spPr>
          <a:xfrm>
            <a:off x="7322095" y="6146598"/>
            <a:ext cx="3283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the adjustment algorithm after getting the user's feedback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8F30DCB-8776-4E99-AC74-E9A70E65D1B9}"/>
              </a:ext>
            </a:extLst>
          </p:cNvPr>
          <p:cNvCxnSpPr>
            <a:stCxn id="26" idx="1"/>
            <a:endCxn id="25" idx="2"/>
          </p:cNvCxnSpPr>
          <p:nvPr/>
        </p:nvCxnSpPr>
        <p:spPr>
          <a:xfrm rot="10800000">
            <a:off x="1797153" y="4309742"/>
            <a:ext cx="3613648" cy="82577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78D2E6BB-705D-482E-9CF9-D9E8674B3CD9}"/>
              </a:ext>
            </a:extLst>
          </p:cNvPr>
          <p:cNvCxnSpPr>
            <a:stCxn id="33" idx="2"/>
            <a:endCxn id="26" idx="3"/>
          </p:cNvCxnSpPr>
          <p:nvPr/>
        </p:nvCxnSpPr>
        <p:spPr>
          <a:xfrm rot="5400000">
            <a:off x="7035468" y="1940508"/>
            <a:ext cx="2847610" cy="3542414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83CDD0FF-4CC6-4B35-80A6-D3EEBA3CC8F9}"/>
              </a:ext>
            </a:extLst>
          </p:cNvPr>
          <p:cNvCxnSpPr>
            <a:cxnSpLocks/>
            <a:stCxn id="25" idx="1"/>
            <a:endCxn id="29" idx="1"/>
          </p:cNvCxnSpPr>
          <p:nvPr/>
        </p:nvCxnSpPr>
        <p:spPr>
          <a:xfrm rot="10800000" flipH="1" flipV="1">
            <a:off x="1339952" y="4088761"/>
            <a:ext cx="4299489" cy="1998340"/>
          </a:xfrm>
          <a:prstGeom prst="bentConnector3">
            <a:avLst>
              <a:gd name="adj1" fmla="val -5317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9A37DD61-64C3-4667-918D-26C559B94344}"/>
              </a:ext>
            </a:extLst>
          </p:cNvPr>
          <p:cNvCxnSpPr>
            <a:cxnSpLocks/>
            <a:stCxn id="29" idx="3"/>
            <a:endCxn id="33" idx="3"/>
          </p:cNvCxnSpPr>
          <p:nvPr/>
        </p:nvCxnSpPr>
        <p:spPr>
          <a:xfrm flipV="1">
            <a:off x="6552557" y="2066930"/>
            <a:ext cx="4822936" cy="4020171"/>
          </a:xfrm>
          <a:prstGeom prst="bentConnector3">
            <a:avLst>
              <a:gd name="adj1" fmla="val 1047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B16091DD-31FF-4EE8-837F-9699F73A811C}"/>
              </a:ext>
            </a:extLst>
          </p:cNvPr>
          <p:cNvCxnSpPr>
            <a:stCxn id="76" idx="3"/>
            <a:endCxn id="33" idx="1"/>
          </p:cNvCxnSpPr>
          <p:nvPr/>
        </p:nvCxnSpPr>
        <p:spPr>
          <a:xfrm flipV="1">
            <a:off x="5797171" y="2066930"/>
            <a:ext cx="3288296" cy="2021831"/>
          </a:xfrm>
          <a:prstGeom prst="bentConnector3">
            <a:avLst>
              <a:gd name="adj1" fmla="val 857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1BD5B14D-F459-443A-B4C6-E613E4820F96}"/>
              </a:ext>
            </a:extLst>
          </p:cNvPr>
          <p:cNvSpPr/>
          <p:nvPr/>
        </p:nvSpPr>
        <p:spPr>
          <a:xfrm>
            <a:off x="6149501" y="3867781"/>
            <a:ext cx="1966804" cy="22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to vector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1B81A5CA-9187-4565-A9F5-10FF234FFF3F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8239508" y="2066930"/>
            <a:ext cx="845959" cy="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099F50F-5F86-494F-B00F-427758D36C1C}"/>
              </a:ext>
            </a:extLst>
          </p:cNvPr>
          <p:cNvSpPr txBox="1"/>
          <p:nvPr/>
        </p:nvSpPr>
        <p:spPr>
          <a:xfrm>
            <a:off x="6366026" y="4096781"/>
            <a:ext cx="153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(user-music-score)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EAE9046A-1E46-42E5-9E97-78DF0D7F4F81}"/>
              </a:ext>
            </a:extLst>
          </p:cNvPr>
          <p:cNvSpPr txBox="1"/>
          <p:nvPr/>
        </p:nvSpPr>
        <p:spPr>
          <a:xfrm>
            <a:off x="2279551" y="1219191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32A062-4A78-4015-A118-CFD70D3A42E1}"/>
              </a:ext>
            </a:extLst>
          </p:cNvPr>
          <p:cNvSpPr txBox="1"/>
          <p:nvPr/>
        </p:nvSpPr>
        <p:spPr>
          <a:xfrm>
            <a:off x="2279551" y="2350270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D9082C84-9AE3-4CAE-8A1C-4422AB67A0DF}"/>
              </a:ext>
            </a:extLst>
          </p:cNvPr>
          <p:cNvCxnSpPr/>
          <p:nvPr/>
        </p:nvCxnSpPr>
        <p:spPr>
          <a:xfrm>
            <a:off x="7129550" y="852709"/>
            <a:ext cx="1440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7FC81C6B-04FE-47E6-B189-D1735530CEFE}"/>
              </a:ext>
            </a:extLst>
          </p:cNvPr>
          <p:cNvCxnSpPr/>
          <p:nvPr/>
        </p:nvCxnSpPr>
        <p:spPr>
          <a:xfrm flipV="1">
            <a:off x="7849550" y="132709"/>
            <a:ext cx="0" cy="14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535714ED-A392-4125-AD7F-CA4A4131E79A}"/>
              </a:ext>
            </a:extLst>
          </p:cNvPr>
          <p:cNvSpPr/>
          <p:nvPr/>
        </p:nvSpPr>
        <p:spPr>
          <a:xfrm>
            <a:off x="8045292" y="41134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/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148FEB6E-EA4B-463B-B8E7-C288B362E0A6}"/>
              </a:ext>
            </a:extLst>
          </p:cNvPr>
          <p:cNvSpPr/>
          <p:nvPr/>
        </p:nvSpPr>
        <p:spPr>
          <a:xfrm>
            <a:off x="9029710" y="593167"/>
            <a:ext cx="1966804" cy="27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83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7101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85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C5DB28C0-DBC7-48FD-878B-3995A7B6DA67}"/>
              </a:ext>
            </a:extLst>
          </p:cNvPr>
          <p:cNvSpPr/>
          <p:nvPr/>
        </p:nvSpPr>
        <p:spPr>
          <a:xfrm>
            <a:off x="7468905" y="2338223"/>
            <a:ext cx="3830466" cy="37462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286A000-DEC3-47A6-9590-2DD916202827}"/>
              </a:ext>
            </a:extLst>
          </p:cNvPr>
          <p:cNvSpPr txBox="1"/>
          <p:nvPr/>
        </p:nvSpPr>
        <p:spPr>
          <a:xfrm>
            <a:off x="7506601" y="2448916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Preferences List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F67DB61-E8D6-489F-A13A-CE1CD1E493E8}"/>
              </a:ext>
            </a:extLst>
          </p:cNvPr>
          <p:cNvGrpSpPr/>
          <p:nvPr/>
        </p:nvGrpSpPr>
        <p:grpSpPr>
          <a:xfrm>
            <a:off x="1846059" y="2327500"/>
            <a:ext cx="360000" cy="360000"/>
            <a:chOff x="8826572" y="1701996"/>
            <a:chExt cx="772886" cy="77288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2AE12EB-A374-454A-AAFA-A499F7E50FD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形 8" descr="音樂">
              <a:extLst>
                <a:ext uri="{FF2B5EF4-FFF2-40B4-BE49-F238E27FC236}">
                  <a16:creationId xmlns:a16="http://schemas.microsoft.com/office/drawing/2014/main" id="{BA443F74-B000-4E22-B0D8-448A737B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6B180C3-3404-493F-ACDB-2009BC1B9A2B}"/>
              </a:ext>
            </a:extLst>
          </p:cNvPr>
          <p:cNvSpPr/>
          <p:nvPr/>
        </p:nvSpPr>
        <p:spPr>
          <a:xfrm rot="5400000">
            <a:off x="1272038" y="2435500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C6CFA5-8E49-4493-BECB-AF8C2D96034B}"/>
              </a:ext>
            </a:extLst>
          </p:cNvPr>
          <p:cNvSpPr txBox="1"/>
          <p:nvPr/>
        </p:nvSpPr>
        <p:spPr>
          <a:xfrm>
            <a:off x="2521691" y="2338223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D4DEC81-CB46-4851-86B2-2A8F2ECABBCC}"/>
              </a:ext>
            </a:extLst>
          </p:cNvPr>
          <p:cNvGrpSpPr/>
          <p:nvPr/>
        </p:nvGrpSpPr>
        <p:grpSpPr>
          <a:xfrm>
            <a:off x="3762691" y="2396807"/>
            <a:ext cx="2048829" cy="221386"/>
            <a:chOff x="3762691" y="2412196"/>
            <a:chExt cx="2048829" cy="221386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4AC86CB-1255-43EE-A64E-3F5FBDF690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C665C500-6D89-4765-9353-39CC73AB4EEE}"/>
                </a:ext>
              </a:extLst>
            </p:cNvPr>
            <p:cNvSpPr/>
            <p:nvPr/>
          </p:nvSpPr>
          <p:spPr>
            <a:xfrm>
              <a:off x="376269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6B348A0-CC75-455D-B454-56E8E0BED911}"/>
              </a:ext>
            </a:extLst>
          </p:cNvPr>
          <p:cNvSpPr txBox="1"/>
          <p:nvPr/>
        </p:nvSpPr>
        <p:spPr>
          <a:xfrm>
            <a:off x="3625390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1</a:t>
            </a:r>
            <a:endParaRPr lang="zh-TW" altLang="en-US" sz="1400" b="1" dirty="0"/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824BC32E-2685-4DD7-BF15-64D10F6FAD18}"/>
              </a:ext>
            </a:extLst>
          </p:cNvPr>
          <p:cNvSpPr/>
          <p:nvPr/>
        </p:nvSpPr>
        <p:spPr>
          <a:xfrm>
            <a:off x="3680216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785A57D-1320-4F72-964E-08717BC67186}"/>
              </a:ext>
            </a:extLst>
          </p:cNvPr>
          <p:cNvSpPr txBox="1"/>
          <p:nvPr/>
        </p:nvSpPr>
        <p:spPr>
          <a:xfrm>
            <a:off x="5679158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5</a:t>
            </a:r>
            <a:endParaRPr lang="zh-TW" altLang="en-US" sz="1400" b="1" dirty="0"/>
          </a:p>
        </p:txBody>
      </p:sp>
      <p:sp>
        <p:nvSpPr>
          <p:cNvPr id="85" name="星形: 五角 84">
            <a:extLst>
              <a:ext uri="{FF2B5EF4-FFF2-40B4-BE49-F238E27FC236}">
                <a16:creationId xmlns:a16="http://schemas.microsoft.com/office/drawing/2014/main" id="{903CD2E2-18AD-465E-8C5E-050273E158A6}"/>
              </a:ext>
            </a:extLst>
          </p:cNvPr>
          <p:cNvSpPr/>
          <p:nvPr/>
        </p:nvSpPr>
        <p:spPr>
          <a:xfrm>
            <a:off x="5733984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4C97C26-4F6D-454A-B4BA-B76430E5D216}"/>
              </a:ext>
            </a:extLst>
          </p:cNvPr>
          <p:cNvGrpSpPr/>
          <p:nvPr/>
        </p:nvGrpSpPr>
        <p:grpSpPr>
          <a:xfrm>
            <a:off x="1846059" y="2856137"/>
            <a:ext cx="360000" cy="360000"/>
            <a:chOff x="8826572" y="1701996"/>
            <a:chExt cx="772886" cy="772886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5A77FAD-DDAE-43C9-AA9B-6FA9480C42E0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形 26" descr="音樂">
              <a:extLst>
                <a:ext uri="{FF2B5EF4-FFF2-40B4-BE49-F238E27FC236}">
                  <a16:creationId xmlns:a16="http://schemas.microsoft.com/office/drawing/2014/main" id="{5EDF584E-9B6B-4E51-8C53-74CC7681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F6436D5-ADDE-4486-A67A-20C741AA4837}"/>
              </a:ext>
            </a:extLst>
          </p:cNvPr>
          <p:cNvSpPr/>
          <p:nvPr/>
        </p:nvSpPr>
        <p:spPr>
          <a:xfrm rot="5400000">
            <a:off x="1272038" y="2964137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2CB92-A2DE-48AA-8117-96C1D5097E8C}"/>
              </a:ext>
            </a:extLst>
          </p:cNvPr>
          <p:cNvSpPr txBox="1"/>
          <p:nvPr/>
        </p:nvSpPr>
        <p:spPr>
          <a:xfrm>
            <a:off x="2521691" y="2866860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C2BD937-0A32-40CB-BD09-E1D51D0B8252}"/>
              </a:ext>
            </a:extLst>
          </p:cNvPr>
          <p:cNvGrpSpPr/>
          <p:nvPr/>
        </p:nvGrpSpPr>
        <p:grpSpPr>
          <a:xfrm>
            <a:off x="1846059" y="3384506"/>
            <a:ext cx="360000" cy="360000"/>
            <a:chOff x="8826572" y="1701996"/>
            <a:chExt cx="772886" cy="772886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08E4C5B-7C8F-4E57-A6BD-DE51BD02235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形 30" descr="音樂">
              <a:extLst>
                <a:ext uri="{FF2B5EF4-FFF2-40B4-BE49-F238E27FC236}">
                  <a16:creationId xmlns:a16="http://schemas.microsoft.com/office/drawing/2014/main" id="{BA2CA59B-57FF-4796-A570-46534D9F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387A5321-9D4B-49CB-9F49-90131E5039F6}"/>
              </a:ext>
            </a:extLst>
          </p:cNvPr>
          <p:cNvSpPr/>
          <p:nvPr/>
        </p:nvSpPr>
        <p:spPr>
          <a:xfrm rot="5400000">
            <a:off x="1272038" y="3492506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14AF6-0FFB-40CA-A117-477FCBA92FB3}"/>
              </a:ext>
            </a:extLst>
          </p:cNvPr>
          <p:cNvSpPr txBox="1"/>
          <p:nvPr/>
        </p:nvSpPr>
        <p:spPr>
          <a:xfrm>
            <a:off x="2521691" y="339522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35FEAF2-8288-4C79-ABD4-1AA96214CC9F}"/>
              </a:ext>
            </a:extLst>
          </p:cNvPr>
          <p:cNvGrpSpPr/>
          <p:nvPr/>
        </p:nvGrpSpPr>
        <p:grpSpPr>
          <a:xfrm>
            <a:off x="1846059" y="3936318"/>
            <a:ext cx="360000" cy="360000"/>
            <a:chOff x="8826572" y="1701996"/>
            <a:chExt cx="772886" cy="77288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29DD8DFD-21E0-4814-A78D-E669BAE332E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圖形 34" descr="音樂">
              <a:extLst>
                <a:ext uri="{FF2B5EF4-FFF2-40B4-BE49-F238E27FC236}">
                  <a16:creationId xmlns:a16="http://schemas.microsoft.com/office/drawing/2014/main" id="{E7F34895-D611-47D9-9F17-78BAF760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938D1E6-0BFC-4669-9B75-568D72EFCFC3}"/>
              </a:ext>
            </a:extLst>
          </p:cNvPr>
          <p:cNvSpPr/>
          <p:nvPr/>
        </p:nvSpPr>
        <p:spPr>
          <a:xfrm rot="5400000">
            <a:off x="1272038" y="4044318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509BC9-65FA-4181-B850-079627064584}"/>
              </a:ext>
            </a:extLst>
          </p:cNvPr>
          <p:cNvSpPr txBox="1"/>
          <p:nvPr/>
        </p:nvSpPr>
        <p:spPr>
          <a:xfrm>
            <a:off x="2521691" y="394704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9A44337-7D70-423F-A452-F5C856631773}"/>
              </a:ext>
            </a:extLst>
          </p:cNvPr>
          <p:cNvGrpSpPr/>
          <p:nvPr/>
        </p:nvGrpSpPr>
        <p:grpSpPr>
          <a:xfrm>
            <a:off x="1846059" y="4484949"/>
            <a:ext cx="360000" cy="360000"/>
            <a:chOff x="8826572" y="1701996"/>
            <a:chExt cx="772886" cy="772886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BA8514A4-9820-46B4-AB49-B6DA9EC0DE6F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形 38" descr="音樂">
              <a:extLst>
                <a:ext uri="{FF2B5EF4-FFF2-40B4-BE49-F238E27FC236}">
                  <a16:creationId xmlns:a16="http://schemas.microsoft.com/office/drawing/2014/main" id="{1A164BDD-AD27-49C6-8742-814C993B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FC38AF7-2A2E-43C7-A94C-4CAA027F429A}"/>
              </a:ext>
            </a:extLst>
          </p:cNvPr>
          <p:cNvSpPr/>
          <p:nvPr/>
        </p:nvSpPr>
        <p:spPr>
          <a:xfrm rot="5400000">
            <a:off x="1272038" y="4592949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F61668F-C498-4D74-B1AA-4401EA6F5988}"/>
              </a:ext>
            </a:extLst>
          </p:cNvPr>
          <p:cNvSpPr txBox="1"/>
          <p:nvPr/>
        </p:nvSpPr>
        <p:spPr>
          <a:xfrm>
            <a:off x="2521691" y="449567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D3CBBB5-9D1C-4D51-8C43-2C8CA2DF1D03}"/>
              </a:ext>
            </a:extLst>
          </p:cNvPr>
          <p:cNvGrpSpPr/>
          <p:nvPr/>
        </p:nvGrpSpPr>
        <p:grpSpPr>
          <a:xfrm>
            <a:off x="1846059" y="5030654"/>
            <a:ext cx="360000" cy="360000"/>
            <a:chOff x="8826572" y="1701996"/>
            <a:chExt cx="772886" cy="772886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EBB9FA0-5B28-4784-AF74-D7429614B05D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3" name="圖形 42" descr="音樂">
              <a:extLst>
                <a:ext uri="{FF2B5EF4-FFF2-40B4-BE49-F238E27FC236}">
                  <a16:creationId xmlns:a16="http://schemas.microsoft.com/office/drawing/2014/main" id="{DA7419C1-127C-418C-83CB-3A54767C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CB952894-7651-449E-B120-BCAE680AAB14}"/>
              </a:ext>
            </a:extLst>
          </p:cNvPr>
          <p:cNvSpPr/>
          <p:nvPr/>
        </p:nvSpPr>
        <p:spPr>
          <a:xfrm rot="5400000">
            <a:off x="1272038" y="5138654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D76E48-A1EF-4482-8FD9-B9B0AD86B9F9}"/>
              </a:ext>
            </a:extLst>
          </p:cNvPr>
          <p:cNvSpPr txBox="1"/>
          <p:nvPr/>
        </p:nvSpPr>
        <p:spPr>
          <a:xfrm>
            <a:off x="2521691" y="50413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8AA04C94-0A81-425E-BC54-0330A0974AA2}"/>
              </a:ext>
            </a:extLst>
          </p:cNvPr>
          <p:cNvSpPr/>
          <p:nvPr/>
        </p:nvSpPr>
        <p:spPr>
          <a:xfrm>
            <a:off x="6401434" y="4017877"/>
            <a:ext cx="590900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2489279-F616-40A9-BEC0-F9989B1585D8}"/>
              </a:ext>
            </a:extLst>
          </p:cNvPr>
          <p:cNvGrpSpPr/>
          <p:nvPr/>
        </p:nvGrpSpPr>
        <p:grpSpPr>
          <a:xfrm>
            <a:off x="7603749" y="3019596"/>
            <a:ext cx="3495818" cy="369332"/>
            <a:chOff x="7281382" y="2491103"/>
            <a:chExt cx="3495818" cy="369332"/>
          </a:xfrm>
        </p:grpSpPr>
        <p:sp>
          <p:nvSpPr>
            <p:cNvPr id="112" name="星形: 五角 111">
              <a:extLst>
                <a:ext uri="{FF2B5EF4-FFF2-40B4-BE49-F238E27FC236}">
                  <a16:creationId xmlns:a16="http://schemas.microsoft.com/office/drawing/2014/main" id="{9B294921-987C-4DC6-B8F6-2050A97F5A46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6C47EA2A-37BC-4D26-A41F-BC25101E6116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B765E75C-0F22-4595-880E-33CEF03AE4D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81BA794-85DB-403E-9F31-151055B73C89}"/>
              </a:ext>
            </a:extLst>
          </p:cNvPr>
          <p:cNvGrpSpPr/>
          <p:nvPr/>
        </p:nvGrpSpPr>
        <p:grpSpPr>
          <a:xfrm>
            <a:off x="7603749" y="3606541"/>
            <a:ext cx="3495818" cy="369332"/>
            <a:chOff x="7281382" y="2491103"/>
            <a:chExt cx="3495818" cy="369332"/>
          </a:xfrm>
        </p:grpSpPr>
        <p:sp>
          <p:nvSpPr>
            <p:cNvPr id="116" name="星形: 五角 115">
              <a:extLst>
                <a:ext uri="{FF2B5EF4-FFF2-40B4-BE49-F238E27FC236}">
                  <a16:creationId xmlns:a16="http://schemas.microsoft.com/office/drawing/2014/main" id="{2402CFA6-8BC0-4D9B-8449-0630B838BFCC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348CCD21-1CEE-4864-A270-A4736E8ACF54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CBF1DDAC-3F05-4096-92D1-22E79C5FDA2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5CA7C97-3647-4AD7-A012-43FC683C94A5}"/>
              </a:ext>
            </a:extLst>
          </p:cNvPr>
          <p:cNvGrpSpPr/>
          <p:nvPr/>
        </p:nvGrpSpPr>
        <p:grpSpPr>
          <a:xfrm>
            <a:off x="7603749" y="4236936"/>
            <a:ext cx="3495818" cy="369332"/>
            <a:chOff x="7281382" y="2491103"/>
            <a:chExt cx="3495818" cy="369332"/>
          </a:xfrm>
        </p:grpSpPr>
        <p:sp>
          <p:nvSpPr>
            <p:cNvPr id="120" name="星形: 五角 119">
              <a:extLst>
                <a:ext uri="{FF2B5EF4-FFF2-40B4-BE49-F238E27FC236}">
                  <a16:creationId xmlns:a16="http://schemas.microsoft.com/office/drawing/2014/main" id="{583AD0C6-0172-4434-AE5A-D13827DF953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4EC4C1C-C9AC-4101-992A-01A876AA1FFA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DDA26AB9-0969-424F-BA45-0772ECAC8375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8959F477-12DB-4553-80F5-7A1B5F6B6DFC}"/>
              </a:ext>
            </a:extLst>
          </p:cNvPr>
          <p:cNvGrpSpPr/>
          <p:nvPr/>
        </p:nvGrpSpPr>
        <p:grpSpPr>
          <a:xfrm>
            <a:off x="7603749" y="4861395"/>
            <a:ext cx="3495818" cy="369332"/>
            <a:chOff x="7281382" y="2491103"/>
            <a:chExt cx="3495818" cy="369332"/>
          </a:xfrm>
        </p:grpSpPr>
        <p:sp>
          <p:nvSpPr>
            <p:cNvPr id="124" name="星形: 五角 123">
              <a:extLst>
                <a:ext uri="{FF2B5EF4-FFF2-40B4-BE49-F238E27FC236}">
                  <a16:creationId xmlns:a16="http://schemas.microsoft.com/office/drawing/2014/main" id="{2AC7CC1F-74A9-4AFA-9872-7CE41BF8234E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D4F4B0C6-FA24-403C-BFD8-D0691E9C0F13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C9606968-6686-45F5-8F0C-9A026DA33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7170F8C6-9D06-4A47-9D43-2CE2BDCA1FE0}"/>
              </a:ext>
            </a:extLst>
          </p:cNvPr>
          <p:cNvGrpSpPr/>
          <p:nvPr/>
        </p:nvGrpSpPr>
        <p:grpSpPr>
          <a:xfrm>
            <a:off x="7603749" y="5462860"/>
            <a:ext cx="3495818" cy="369332"/>
            <a:chOff x="7281382" y="2491103"/>
            <a:chExt cx="3495818" cy="369332"/>
          </a:xfrm>
        </p:grpSpPr>
        <p:sp>
          <p:nvSpPr>
            <p:cNvPr id="128" name="星形: 五角 127">
              <a:extLst>
                <a:ext uri="{FF2B5EF4-FFF2-40B4-BE49-F238E27FC236}">
                  <a16:creationId xmlns:a16="http://schemas.microsoft.com/office/drawing/2014/main" id="{2B709DD2-9A3E-4D63-9016-B335B207D00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D148AEB3-D043-40A1-8F7D-8B63FDEC981B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AA765449-BDC7-4CAD-AECA-167A9162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4ED79EE-4CE6-419E-9FF9-7997616EC064}"/>
              </a:ext>
            </a:extLst>
          </p:cNvPr>
          <p:cNvSpPr txBox="1"/>
          <p:nvPr/>
        </p:nvSpPr>
        <p:spPr>
          <a:xfrm>
            <a:off x="1082582" y="1402394"/>
            <a:ext cx="550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the following songs according to your preferences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E10669C-3B3C-4B49-9BFC-F0F07A0A30C3}"/>
              </a:ext>
            </a:extLst>
          </p:cNvPr>
          <p:cNvSpPr txBox="1"/>
          <p:nvPr/>
        </p:nvSpPr>
        <p:spPr>
          <a:xfrm>
            <a:off x="8358436" y="484907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5186257-4B6E-4DB9-8CC3-E7CDD12A97B4}"/>
              </a:ext>
            </a:extLst>
          </p:cNvPr>
          <p:cNvSpPr txBox="1"/>
          <p:nvPr/>
        </p:nvSpPr>
        <p:spPr>
          <a:xfrm>
            <a:off x="8358436" y="421017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AE1E846-ACCF-49BA-A110-ED55A4549857}"/>
              </a:ext>
            </a:extLst>
          </p:cNvPr>
          <p:cNvSpPr txBox="1"/>
          <p:nvPr/>
        </p:nvSpPr>
        <p:spPr>
          <a:xfrm>
            <a:off x="8358436" y="3578965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A5ED377-D3F0-4B52-BDF5-217AD1332F86}"/>
              </a:ext>
            </a:extLst>
          </p:cNvPr>
          <p:cNvSpPr txBox="1"/>
          <p:nvPr/>
        </p:nvSpPr>
        <p:spPr>
          <a:xfrm>
            <a:off x="8358436" y="298160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65833F3-5E23-486C-BF1A-AA1AE1DB052B}"/>
              </a:ext>
            </a:extLst>
          </p:cNvPr>
          <p:cNvSpPr txBox="1"/>
          <p:nvPr/>
        </p:nvSpPr>
        <p:spPr>
          <a:xfrm>
            <a:off x="8358436" y="5425433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52F7E8-3765-48F2-B9BD-4A8F6DF8E2A6}"/>
              </a:ext>
            </a:extLst>
          </p:cNvPr>
          <p:cNvSpPr txBox="1"/>
          <p:nvPr/>
        </p:nvSpPr>
        <p:spPr>
          <a:xfrm>
            <a:off x="839875" y="1943751"/>
            <a:ext cx="104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70AD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for 30s</a:t>
            </a:r>
            <a:endParaRPr lang="zh-TW" altLang="en-US" sz="1400" b="1" dirty="0">
              <a:solidFill>
                <a:srgbClr val="70AD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BEC911B-DAB9-4180-A6F0-488174A2751D}"/>
              </a:ext>
            </a:extLst>
          </p:cNvPr>
          <p:cNvGrpSpPr/>
          <p:nvPr/>
        </p:nvGrpSpPr>
        <p:grpSpPr>
          <a:xfrm>
            <a:off x="1846059" y="5558575"/>
            <a:ext cx="360000" cy="360000"/>
            <a:chOff x="8826572" y="1701996"/>
            <a:chExt cx="772886" cy="772886"/>
          </a:xfrm>
        </p:grpSpPr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4247FEEE-0C76-4759-A935-C6E3D72703F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4" name="圖形 133" descr="音樂">
              <a:extLst>
                <a:ext uri="{FF2B5EF4-FFF2-40B4-BE49-F238E27FC236}">
                  <a16:creationId xmlns:a16="http://schemas.microsoft.com/office/drawing/2014/main" id="{7C7938F5-D5C3-4C2E-959F-1C8C81224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8D6D39F5-10AF-4C75-AF35-A3173D7266DE}"/>
              </a:ext>
            </a:extLst>
          </p:cNvPr>
          <p:cNvSpPr/>
          <p:nvPr/>
        </p:nvSpPr>
        <p:spPr>
          <a:xfrm rot="5400000">
            <a:off x="1272038" y="5666575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9B9CAB8-CE60-461A-A0BD-F5948380371F}"/>
              </a:ext>
            </a:extLst>
          </p:cNvPr>
          <p:cNvSpPr txBox="1"/>
          <p:nvPr/>
        </p:nvSpPr>
        <p:spPr>
          <a:xfrm>
            <a:off x="2521691" y="556929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B4876068-1090-4D5E-95CA-CEBFDBFD0E7A}"/>
              </a:ext>
            </a:extLst>
          </p:cNvPr>
          <p:cNvGrpSpPr/>
          <p:nvPr/>
        </p:nvGrpSpPr>
        <p:grpSpPr>
          <a:xfrm>
            <a:off x="1846059" y="6084502"/>
            <a:ext cx="360000" cy="360000"/>
            <a:chOff x="8826572" y="1701996"/>
            <a:chExt cx="772886" cy="772886"/>
          </a:xfrm>
        </p:grpSpPr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E9E3E1BD-AE18-457F-B25D-C1DA9B260392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圖形 142" descr="音樂">
              <a:extLst>
                <a:ext uri="{FF2B5EF4-FFF2-40B4-BE49-F238E27FC236}">
                  <a16:creationId xmlns:a16="http://schemas.microsoft.com/office/drawing/2014/main" id="{9A0A252C-FEE2-4B8F-B950-4E60C8B7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2A8B1D69-EBF2-4C34-A217-133F242A622C}"/>
              </a:ext>
            </a:extLst>
          </p:cNvPr>
          <p:cNvSpPr/>
          <p:nvPr/>
        </p:nvSpPr>
        <p:spPr>
          <a:xfrm rot="5400000">
            <a:off x="1272038" y="6192502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0EA318C-1629-45BE-AB4A-2F3D77561E0D}"/>
              </a:ext>
            </a:extLst>
          </p:cNvPr>
          <p:cNvSpPr txBox="1"/>
          <p:nvPr/>
        </p:nvSpPr>
        <p:spPr>
          <a:xfrm>
            <a:off x="2521691" y="609522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BBDB3A-8E6F-45B5-80C5-BC53123A5541}"/>
              </a:ext>
            </a:extLst>
          </p:cNvPr>
          <p:cNvSpPr/>
          <p:nvPr/>
        </p:nvSpPr>
        <p:spPr>
          <a:xfrm>
            <a:off x="5679158" y="882525"/>
            <a:ext cx="595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songs take as a reference ?  (give several songs for initial user to rate)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ED8DE8D-1552-4E03-82CD-CD2FF91F1D8B}"/>
              </a:ext>
            </a:extLst>
          </p:cNvPr>
          <p:cNvGrpSpPr/>
          <p:nvPr/>
        </p:nvGrpSpPr>
        <p:grpSpPr>
          <a:xfrm>
            <a:off x="3810000" y="2925444"/>
            <a:ext cx="2001520" cy="221386"/>
            <a:chOff x="3810000" y="2412196"/>
            <a:chExt cx="2001520" cy="221386"/>
          </a:xfrm>
        </p:grpSpPr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13EF6408-5855-464D-8558-748839D4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F4FE5156-1347-4E30-AC1C-D88157C4B2A7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F08C998-98B0-402D-AB8B-CDDC13E02F62}"/>
              </a:ext>
            </a:extLst>
          </p:cNvPr>
          <p:cNvGrpSpPr/>
          <p:nvPr/>
        </p:nvGrpSpPr>
        <p:grpSpPr>
          <a:xfrm>
            <a:off x="3810000" y="3453813"/>
            <a:ext cx="2001520" cy="221386"/>
            <a:chOff x="3810000" y="2412196"/>
            <a:chExt cx="2001520" cy="221386"/>
          </a:xfrm>
        </p:grpSpPr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6A9BF8A6-2F70-490F-8B62-FCBF2B126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02965AA5-7B2A-44C0-8A6E-D506B782BE34}"/>
                </a:ext>
              </a:extLst>
            </p:cNvPr>
            <p:cNvSpPr/>
            <p:nvPr/>
          </p:nvSpPr>
          <p:spPr>
            <a:xfrm>
              <a:off x="521510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C651D3AE-A688-4C22-A6C1-6AB759EE2FDC}"/>
              </a:ext>
            </a:extLst>
          </p:cNvPr>
          <p:cNvGrpSpPr/>
          <p:nvPr/>
        </p:nvGrpSpPr>
        <p:grpSpPr>
          <a:xfrm>
            <a:off x="3810000" y="4005625"/>
            <a:ext cx="2001520" cy="221386"/>
            <a:chOff x="3810000" y="2412196"/>
            <a:chExt cx="2001520" cy="221386"/>
          </a:xfrm>
        </p:grpSpPr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37FAFD76-5849-4D64-BAA2-7605B5293E1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橢圓 164">
              <a:extLst>
                <a:ext uri="{FF2B5EF4-FFF2-40B4-BE49-F238E27FC236}">
                  <a16:creationId xmlns:a16="http://schemas.microsoft.com/office/drawing/2014/main" id="{87F0C8A9-C657-4235-A1CA-8681D8835014}"/>
                </a:ext>
              </a:extLst>
            </p:cNvPr>
            <p:cNvSpPr/>
            <p:nvPr/>
          </p:nvSpPr>
          <p:spPr>
            <a:xfrm>
              <a:off x="4231379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63B5F91-D0D0-44B9-9642-5EC4BD3B7621}"/>
              </a:ext>
            </a:extLst>
          </p:cNvPr>
          <p:cNvGrpSpPr/>
          <p:nvPr/>
        </p:nvGrpSpPr>
        <p:grpSpPr>
          <a:xfrm>
            <a:off x="3810000" y="5099961"/>
            <a:ext cx="2001520" cy="221386"/>
            <a:chOff x="3810000" y="2412196"/>
            <a:chExt cx="2001520" cy="221386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9490C0D8-708C-41D5-9EAA-E64E05FD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74855C5A-D9AC-41D9-AF08-2B8E9DD85DD6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BC88022C-F9D2-4799-81AC-0515B0DBCB04}"/>
              </a:ext>
            </a:extLst>
          </p:cNvPr>
          <p:cNvGrpSpPr/>
          <p:nvPr/>
        </p:nvGrpSpPr>
        <p:grpSpPr>
          <a:xfrm>
            <a:off x="3810000" y="5627882"/>
            <a:ext cx="2001520" cy="221386"/>
            <a:chOff x="3810000" y="2412196"/>
            <a:chExt cx="2001520" cy="221386"/>
          </a:xfrm>
        </p:grpSpPr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6EA2D50A-710A-4F8D-AE5C-17124EB8F3D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B291345A-9303-4F04-91D8-D54EE87ED7D9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23298A2D-8F2B-4FBD-A681-73CC71BE2D88}"/>
              </a:ext>
            </a:extLst>
          </p:cNvPr>
          <p:cNvGrpSpPr/>
          <p:nvPr/>
        </p:nvGrpSpPr>
        <p:grpSpPr>
          <a:xfrm>
            <a:off x="3810000" y="4554256"/>
            <a:ext cx="2098154" cy="221386"/>
            <a:chOff x="3810000" y="2412196"/>
            <a:chExt cx="2098154" cy="221386"/>
          </a:xfrm>
        </p:grpSpPr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A81C649C-D893-4856-93B3-AC5CBF68CA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44062AB1-A228-4C11-A514-6F07D597B585}"/>
                </a:ext>
              </a:extLst>
            </p:cNvPr>
            <p:cNvSpPr/>
            <p:nvPr/>
          </p:nvSpPr>
          <p:spPr>
            <a:xfrm>
              <a:off x="5686768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0CB51EAC-67EE-437E-A64E-2227727E7C11}"/>
              </a:ext>
            </a:extLst>
          </p:cNvPr>
          <p:cNvGrpSpPr/>
          <p:nvPr/>
        </p:nvGrpSpPr>
        <p:grpSpPr>
          <a:xfrm>
            <a:off x="3810000" y="6153809"/>
            <a:ext cx="2001520" cy="221386"/>
            <a:chOff x="3810000" y="2412196"/>
            <a:chExt cx="2001520" cy="221386"/>
          </a:xfrm>
        </p:grpSpPr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0E235743-9934-4135-95E8-38FC09005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FB9EACCE-8779-4763-9E33-77656144B780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0E508A5-E1FE-4EF1-9A2F-6AA47E8DEDC6}"/>
              </a:ext>
            </a:extLst>
          </p:cNvPr>
          <p:cNvSpPr txBox="1"/>
          <p:nvPr/>
        </p:nvSpPr>
        <p:spPr>
          <a:xfrm>
            <a:off x="9670309" y="6172939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: user-music-score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39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2115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7486E25-968F-4A89-98B3-11086E5B338F}"/>
              </a:ext>
            </a:extLst>
          </p:cNvPr>
          <p:cNvSpPr txBox="1"/>
          <p:nvPr/>
        </p:nvSpPr>
        <p:spPr>
          <a:xfrm>
            <a:off x="1132115" y="4651238"/>
            <a:ext cx="126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Music Type</a:t>
            </a:r>
          </a:p>
          <a:p>
            <a:r>
              <a:rPr lang="en-US" altLang="zh-TW" sz="1400" b="1" dirty="0">
                <a:latin typeface="Calibri" panose="020F0502020204030204" pitchFamily="34" charset="0"/>
                <a:cs typeface="Calibri" panose="020F0502020204030204" pitchFamily="34" charset="0"/>
              </a:rPr>
              <a:t>(Multi-Select)</a:t>
            </a:r>
            <a:endParaRPr lang="zh-TW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6A16E9B9-BA1C-4716-9560-B8D4DCF0F5B8}"/>
              </a:ext>
            </a:extLst>
          </p:cNvPr>
          <p:cNvSpPr/>
          <p:nvPr/>
        </p:nvSpPr>
        <p:spPr>
          <a:xfrm>
            <a:off x="2659959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BA7383B-B714-458C-8515-43621233FC2B}"/>
              </a:ext>
            </a:extLst>
          </p:cNvPr>
          <p:cNvSpPr txBox="1"/>
          <p:nvPr/>
        </p:nvSpPr>
        <p:spPr>
          <a:xfrm>
            <a:off x="3040623" y="4719008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9EB95BB4-139B-486C-AAF3-0B00AF98486F}"/>
              </a:ext>
            </a:extLst>
          </p:cNvPr>
          <p:cNvSpPr/>
          <p:nvPr/>
        </p:nvSpPr>
        <p:spPr>
          <a:xfrm>
            <a:off x="3842251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CE08C96-5FB7-4769-9502-5CE268DD1B1B}"/>
              </a:ext>
            </a:extLst>
          </p:cNvPr>
          <p:cNvSpPr txBox="1"/>
          <p:nvPr/>
        </p:nvSpPr>
        <p:spPr>
          <a:xfrm>
            <a:off x="4222915" y="4719008"/>
            <a:ext cx="9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4D203280-D934-4B04-90C1-DA86AFBDE70D}"/>
              </a:ext>
            </a:extLst>
          </p:cNvPr>
          <p:cNvSpPr/>
          <p:nvPr/>
        </p:nvSpPr>
        <p:spPr>
          <a:xfrm>
            <a:off x="5486208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76EF58F-85A1-46A4-9C89-96EDBDB1D24F}"/>
              </a:ext>
            </a:extLst>
          </p:cNvPr>
          <p:cNvSpPr txBox="1"/>
          <p:nvPr/>
        </p:nvSpPr>
        <p:spPr>
          <a:xfrm>
            <a:off x="5866872" y="4719008"/>
            <a:ext cx="57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Folk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E632CADE-974A-41B0-AAF5-EFA82B0EFAAB}"/>
              </a:ext>
            </a:extLst>
          </p:cNvPr>
          <p:cNvSpPr/>
          <p:nvPr/>
        </p:nvSpPr>
        <p:spPr>
          <a:xfrm>
            <a:off x="2659959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F667DF-448B-4BEB-B123-535C496A2A1C}"/>
              </a:ext>
            </a:extLst>
          </p:cNvPr>
          <p:cNvSpPr txBox="1"/>
          <p:nvPr/>
        </p:nvSpPr>
        <p:spPr>
          <a:xfrm>
            <a:off x="3040623" y="5236811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Rock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1766E192-1965-406C-93F4-2FD53A6788CE}"/>
              </a:ext>
            </a:extLst>
          </p:cNvPr>
          <p:cNvSpPr/>
          <p:nvPr/>
        </p:nvSpPr>
        <p:spPr>
          <a:xfrm>
            <a:off x="3842251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9E10DBA-0C8F-4504-83CB-08E76477D180}"/>
              </a:ext>
            </a:extLst>
          </p:cNvPr>
          <p:cNvSpPr txBox="1"/>
          <p:nvPr/>
        </p:nvSpPr>
        <p:spPr>
          <a:xfrm>
            <a:off x="4222915" y="523681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Blues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D0D8B020-AB16-4839-AFF8-34E92B7079AB}"/>
              </a:ext>
            </a:extLst>
          </p:cNvPr>
          <p:cNvSpPr/>
          <p:nvPr/>
        </p:nvSpPr>
        <p:spPr>
          <a:xfrm>
            <a:off x="5486208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F6C3D55C-EFFB-4B42-B565-04A014BB91CE}"/>
              </a:ext>
            </a:extLst>
          </p:cNvPr>
          <p:cNvSpPr txBox="1"/>
          <p:nvPr/>
        </p:nvSpPr>
        <p:spPr>
          <a:xfrm>
            <a:off x="5866872" y="523681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Jazz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E50CFE45-6F5F-450B-A5D7-3AE49A894FE5}"/>
              </a:ext>
            </a:extLst>
          </p:cNvPr>
          <p:cNvSpPr/>
          <p:nvPr/>
        </p:nvSpPr>
        <p:spPr>
          <a:xfrm>
            <a:off x="2659959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E25DA6B-83FF-4467-BE00-25C8B55EC602}"/>
              </a:ext>
            </a:extLst>
          </p:cNvPr>
          <p:cNvSpPr txBox="1"/>
          <p:nvPr/>
        </p:nvSpPr>
        <p:spPr>
          <a:xfrm>
            <a:off x="3040623" y="5755088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Metal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4DDBC2F0-DB91-467C-AA66-A5E02EEAB2C4}"/>
              </a:ext>
            </a:extLst>
          </p:cNvPr>
          <p:cNvSpPr/>
          <p:nvPr/>
        </p:nvSpPr>
        <p:spPr>
          <a:xfrm>
            <a:off x="3842251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4758F430-7A52-4DD8-9496-EFE333EA32FA}"/>
              </a:ext>
            </a:extLst>
          </p:cNvPr>
          <p:cNvSpPr txBox="1"/>
          <p:nvPr/>
        </p:nvSpPr>
        <p:spPr>
          <a:xfrm>
            <a:off x="4222915" y="5755088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Electro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F66256D3-95C7-4BEB-8978-87F2FB037824}"/>
              </a:ext>
            </a:extLst>
          </p:cNvPr>
          <p:cNvSpPr/>
          <p:nvPr/>
        </p:nvSpPr>
        <p:spPr>
          <a:xfrm>
            <a:off x="5486208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040B502-1392-4558-9A5F-3193297566A5}"/>
              </a:ext>
            </a:extLst>
          </p:cNvPr>
          <p:cNvSpPr txBox="1"/>
          <p:nvPr/>
        </p:nvSpPr>
        <p:spPr>
          <a:xfrm>
            <a:off x="5866872" y="5755088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Spoken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0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é³æ¨æ¨è¦ç³»çµ±æ¶æ§åãçåçæå°çµæ">
            <a:extLst>
              <a:ext uri="{FF2B5EF4-FFF2-40B4-BE49-F238E27FC236}">
                <a16:creationId xmlns:a16="http://schemas.microsoft.com/office/drawing/2014/main" id="{6D6365AE-195A-4EC5-A21C-792B22D5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168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06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é³æ¨é¡å æ¨è¦ç³»çµ±ãçåçæå°çµæ">
            <a:extLst>
              <a:ext uri="{FF2B5EF4-FFF2-40B4-BE49-F238E27FC236}">
                <a16:creationId xmlns:a16="http://schemas.microsoft.com/office/drawing/2014/main" id="{20D2F26A-ADD7-447E-9002-4EE55132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90538"/>
            <a:ext cx="63055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61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4B70868-3E3F-454E-A94E-2E6A3738D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18679" r="4072" b="277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9472" y="5214025"/>
            <a:ext cx="238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THANKS!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4"/>
          </p:cNvPr>
          <p:cNvSpPr txBox="1"/>
          <p:nvPr/>
        </p:nvSpPr>
        <p:spPr>
          <a:xfrm>
            <a:off x="8351520" y="6017380"/>
            <a:ext cx="276181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chiouchingyi@smail.nchu.edu.tw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2C11E2D-DB7C-48F1-AFD4-2C5ECF60F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1EE8EE-170A-4E4E-8243-DBB894FCBB71}"/>
              </a:ext>
            </a:extLst>
          </p:cNvPr>
          <p:cNvSpPr/>
          <p:nvPr/>
        </p:nvSpPr>
        <p:spPr>
          <a:xfrm>
            <a:off x="1410125" y="288844"/>
            <a:ext cx="292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Try other classifier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D6946D-3261-499E-89CE-DBDD72A16CF7}"/>
              </a:ext>
            </a:extLst>
          </p:cNvPr>
          <p:cNvSpPr/>
          <p:nvPr/>
        </p:nvSpPr>
        <p:spPr>
          <a:xfrm>
            <a:off x="1383030" y="948780"/>
            <a:ext cx="3335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  <a:endParaRPr lang="zh-TW" alt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B7EE1-3B47-48CA-8CEA-E8FDBD76F9B9}"/>
              </a:ext>
            </a:extLst>
          </p:cNvPr>
          <p:cNvSpPr/>
          <p:nvPr/>
        </p:nvSpPr>
        <p:spPr>
          <a:xfrm>
            <a:off x="6815267" y="948780"/>
            <a:ext cx="415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Machines, SVM</a:t>
            </a:r>
            <a:endParaRPr lang="zh-TW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44169A-6FEC-4437-9972-AD38C11698CB}"/>
              </a:ext>
            </a:extLst>
          </p:cNvPr>
          <p:cNvSpPr/>
          <p:nvPr/>
        </p:nvSpPr>
        <p:spPr>
          <a:xfrm>
            <a:off x="1383030" y="392591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3A0F08-0238-4669-BFD9-8A0E2838CA74}"/>
              </a:ext>
            </a:extLst>
          </p:cNvPr>
          <p:cNvSpPr/>
          <p:nvPr/>
        </p:nvSpPr>
        <p:spPr>
          <a:xfrm>
            <a:off x="6815267" y="3930104"/>
            <a:ext cx="3349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K Nearest Neighbor, kNN</a:t>
            </a:r>
            <a:endParaRPr lang="zh-TW" altLang="en-US" sz="24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1FF4E6-BCB1-4095-BD7C-09D0994EA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661"/>
          <a:stretch/>
        </p:blipFill>
        <p:spPr>
          <a:xfrm>
            <a:off x="1383029" y="4387581"/>
            <a:ext cx="4698118" cy="24080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6DE9BB-C328-4184-9273-F4E810DAC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99" r="7071"/>
          <a:stretch/>
        </p:blipFill>
        <p:spPr>
          <a:xfrm>
            <a:off x="6815267" y="1426542"/>
            <a:ext cx="4462334" cy="249937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576AAC4-44A7-44F9-9330-46873208A1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204"/>
          <a:stretch/>
        </p:blipFill>
        <p:spPr>
          <a:xfrm>
            <a:off x="1383029" y="1382026"/>
            <a:ext cx="4698118" cy="24993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C76F04A-A830-4873-888B-4302365D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13"/>
          <a:stretch/>
        </p:blipFill>
        <p:spPr>
          <a:xfrm>
            <a:off x="6815266" y="4387581"/>
            <a:ext cx="4462334" cy="2314232"/>
          </a:xfrm>
          <a:prstGeom prst="rect">
            <a:avLst/>
          </a:prstGeom>
        </p:spPr>
      </p:pic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F830C081-056D-4C8C-A326-9CD5060A01FC}"/>
              </a:ext>
            </a:extLst>
          </p:cNvPr>
          <p:cNvSpPr/>
          <p:nvPr/>
        </p:nvSpPr>
        <p:spPr>
          <a:xfrm>
            <a:off x="4725358" y="979974"/>
            <a:ext cx="297923" cy="2979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EF74406-CCAF-4A4E-B412-B2F2DC535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A33F4-056C-4C9A-B977-1706D230D1EB}"/>
              </a:ext>
            </a:extLst>
          </p:cNvPr>
          <p:cNvSpPr/>
          <p:nvPr/>
        </p:nvSpPr>
        <p:spPr>
          <a:xfrm>
            <a:off x="1410125" y="288844"/>
            <a:ext cx="292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Try other classifier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B92F4-F03E-4E19-B794-A7BFF62E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5" y="1410444"/>
            <a:ext cx="3659159" cy="19314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B6F7D4-0B42-40D2-8E3A-33FEEF051277}"/>
              </a:ext>
            </a:extLst>
          </p:cNvPr>
          <p:cNvSpPr/>
          <p:nvPr/>
        </p:nvSpPr>
        <p:spPr>
          <a:xfrm>
            <a:off x="1383030" y="948780"/>
            <a:ext cx="263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AdaBoost Classifier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292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BEDDCB-1ED1-4083-8D64-7FD1ED20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71" y="2072465"/>
            <a:ext cx="3285603" cy="45002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45A3CD-A302-41F9-8B5E-C679A10C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97" y="4171977"/>
            <a:ext cx="5260775" cy="240071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642F41-A4DD-4010-B224-BBC025D7E16D}"/>
              </a:ext>
            </a:extLst>
          </p:cNvPr>
          <p:cNvSpPr/>
          <p:nvPr/>
        </p:nvSpPr>
        <p:spPr>
          <a:xfrm>
            <a:off x="1410125" y="1489948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code for spotify get meta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478EF-BB47-4FA2-BCB3-0146B0299A3A}"/>
              </a:ext>
            </a:extLst>
          </p:cNvPr>
          <p:cNvSpPr/>
          <p:nvPr/>
        </p:nvSpPr>
        <p:spPr>
          <a:xfrm>
            <a:off x="1410124" y="2152918"/>
            <a:ext cx="9135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username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'qnwv65t11cplaz4dikhl4mjgi’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CLIENT_ID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'07f9611e9b234caea4fcee288da82e61'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CLIENT_SECRET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'087b1a26a1294bc58a0a89d4a29463e4'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REDIRECT_URI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'http://localhost/'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SCOPE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'user-library-read'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5474E-27BB-4EFB-960D-920374489AD7}"/>
              </a:ext>
            </a:extLst>
          </p:cNvPr>
          <p:cNvSpPr/>
          <p:nvPr/>
        </p:nvSpPr>
        <p:spPr>
          <a:xfrm>
            <a:off x="2994114" y="5300318"/>
            <a:ext cx="4625886" cy="7015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E2B2FE-F66B-4680-B1EB-60D10D25A334}"/>
              </a:ext>
            </a:extLst>
          </p:cNvPr>
          <p:cNvSpPr/>
          <p:nvPr/>
        </p:nvSpPr>
        <p:spPr>
          <a:xfrm>
            <a:off x="8340007" y="3581154"/>
            <a:ext cx="2102215" cy="6399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29916A-005B-4328-AE02-0A6146C1E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65B105-E914-4702-A2E3-B768AA30349B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1A83-ECEE-436C-B270-796921E9440B}"/>
              </a:ext>
            </a:extLst>
          </p:cNvPr>
          <p:cNvSpPr/>
          <p:nvPr/>
        </p:nvSpPr>
        <p:spPr>
          <a:xfrm>
            <a:off x="1410125" y="1100909"/>
            <a:ext cx="86708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Spotify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[{'danceability': 0.674,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'energy': 0.881,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'key': 9,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'loudness': -2.853,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'mode': 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'speechiness': 0.147,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'acousticness': 0.296,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'instrumentalness': 3.01e-06,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'liveness': 0.0793,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'valence': 0.234,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'tempo': 98.994,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'type': 'audio_features',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'id': '5WHTFyqSii0lmT9R21abT8',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'uri': 'spotify:track:5WHTFyqSii0lmT9R21abT8',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'track_href': 'https://api.spotify.com/v1/tracks/5WHTFyqSii0lmT9R21abT8',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'analysis_url': 'https://api.spotify.com/v1/audio-analysis/5WHTFyqSii0lmT9R21abT8',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'duration_ms': 178480,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'time_signature': 4}]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D66A02-97CD-428C-81E7-0C071ABD3974}"/>
              </a:ext>
            </a:extLst>
          </p:cNvPr>
          <p:cNvSpPr txBox="1"/>
          <p:nvPr/>
        </p:nvSpPr>
        <p:spPr>
          <a:xfrm>
            <a:off x="3826934" y="163688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強度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26ED26-6FE2-4C76-8C9C-98D068EA8407}"/>
              </a:ext>
            </a:extLst>
          </p:cNvPr>
          <p:cNvSpPr txBox="1"/>
          <p:nvPr/>
        </p:nvSpPr>
        <p:spPr>
          <a:xfrm>
            <a:off x="3826934" y="2255818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音軌的總響度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(dB)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0AC13-9EC8-406F-B95A-044F35BCECB7}"/>
              </a:ext>
            </a:extLst>
          </p:cNvPr>
          <p:cNvSpPr txBox="1"/>
          <p:nvPr/>
        </p:nvSpPr>
        <p:spPr>
          <a:xfrm>
            <a:off x="3931096" y="5812511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音軌時間長度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毫秒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AF6F1-DC2B-4840-AFF5-B84324C0C5D7}"/>
              </a:ext>
            </a:extLst>
          </p:cNvPr>
          <p:cNvSpPr txBox="1"/>
          <p:nvPr/>
        </p:nvSpPr>
        <p:spPr>
          <a:xfrm>
            <a:off x="3826934" y="1933963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調性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 = 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 = C♯/D♭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2 = D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，沒偵測到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=-1)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076A96-5FBC-45C2-89FE-B35426E17E0D}"/>
              </a:ext>
            </a:extLst>
          </p:cNvPr>
          <p:cNvSpPr txBox="1"/>
          <p:nvPr/>
        </p:nvSpPr>
        <p:spPr>
          <a:xfrm>
            <a:off x="3826934" y="2563595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模式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小調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minor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major)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C93645-3A3D-4377-9F2C-61FC6339FBA4}"/>
              </a:ext>
            </a:extLst>
          </p:cNvPr>
          <p:cNvSpPr txBox="1"/>
          <p:nvPr/>
        </p:nvSpPr>
        <p:spPr>
          <a:xfrm>
            <a:off x="3931096" y="6097935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拍號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每一小節有多少拍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EE3D8-E1B1-4068-80C6-6EDD249D8219}"/>
              </a:ext>
            </a:extLst>
          </p:cNvPr>
          <p:cNvSpPr txBox="1"/>
          <p:nvPr/>
        </p:nvSpPr>
        <p:spPr>
          <a:xfrm>
            <a:off x="3826934" y="3090026"/>
            <a:ext cx="165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(0-1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之間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2F2CEB-F18C-4D9B-A6B6-133448A29C51}"/>
              </a:ext>
            </a:extLst>
          </p:cNvPr>
          <p:cNvSpPr txBox="1"/>
          <p:nvPr/>
        </p:nvSpPr>
        <p:spPr>
          <a:xfrm>
            <a:off x="3826934" y="1372497"/>
            <a:ext cx="5407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跳舞性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(tempo, rhythm stability, beat strength, and overall regularity)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B3837F-CF40-4C3D-8408-42468A5AD181}"/>
              </a:ext>
            </a:extLst>
          </p:cNvPr>
          <p:cNvSpPr txBox="1"/>
          <p:nvPr/>
        </p:nvSpPr>
        <p:spPr>
          <a:xfrm>
            <a:off x="4521034" y="3353769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預測音軌包含人聲的程度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AC1AC1-1A3D-421B-8DED-8F169C4F09CB}"/>
              </a:ext>
            </a:extLst>
          </p:cNvPr>
          <p:cNvSpPr txBox="1"/>
          <p:nvPr/>
        </p:nvSpPr>
        <p:spPr>
          <a:xfrm>
            <a:off x="4878631" y="46864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E2F81-9761-40BE-9259-3D72DF812F63}"/>
              </a:ext>
            </a:extLst>
          </p:cNvPr>
          <p:cNvSpPr txBox="1"/>
          <p:nvPr/>
        </p:nvSpPr>
        <p:spPr>
          <a:xfrm>
            <a:off x="6096000" y="497455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uri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EB9A33-2174-43E2-B4AC-69FDD9E75DD5}"/>
              </a:ext>
            </a:extLst>
          </p:cNvPr>
          <p:cNvSpPr txBox="1"/>
          <p:nvPr/>
        </p:nvSpPr>
        <p:spPr>
          <a:xfrm>
            <a:off x="3826934" y="3677350"/>
            <a:ext cx="366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檢測錄製中是否有觀眾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值越高代表是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live)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32867C-9CED-4D57-9B42-259FBD95E4A7}"/>
              </a:ext>
            </a:extLst>
          </p:cNvPr>
          <p:cNvSpPr txBox="1"/>
          <p:nvPr/>
        </p:nvSpPr>
        <p:spPr>
          <a:xfrm>
            <a:off x="3826934" y="283647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音軌中存在的口語單詞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FCB2FC-497A-4F54-B924-594423A67885}"/>
              </a:ext>
            </a:extLst>
          </p:cNvPr>
          <p:cNvSpPr txBox="1"/>
          <p:nvPr/>
        </p:nvSpPr>
        <p:spPr>
          <a:xfrm>
            <a:off x="3826934" y="3947976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音樂正向性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值越高情緒越正面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5F2C08-0E78-4A68-911D-009C82FA7D19}"/>
              </a:ext>
            </a:extLst>
          </p:cNvPr>
          <p:cNvSpPr txBox="1"/>
          <p:nvPr/>
        </p:nvSpPr>
        <p:spPr>
          <a:xfrm>
            <a:off x="3826934" y="4247115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bpm 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每秒幾拍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052AF1-9CCB-44B3-9A5C-8ADEE89F1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3640B4-E038-4D50-B66E-6ADF0E6D8DD8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F981F-9D12-4A9F-9BD7-C3E37C68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441" y="1100909"/>
            <a:ext cx="8343118" cy="51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3600</Words>
  <Application>Microsoft Office PowerPoint</Application>
  <PresentationFormat>寬螢幕</PresentationFormat>
  <Paragraphs>450</Paragraphs>
  <Slides>49</Slides>
  <Notes>43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等线</vt:lpstr>
      <vt:lpstr>等线 Light</vt:lpstr>
      <vt:lpstr>微軟正黑體</vt:lpstr>
      <vt:lpstr>新細明體</vt:lpstr>
      <vt:lpstr>Arial</vt:lpstr>
      <vt:lpstr>Calibri</vt:lpstr>
      <vt:lpstr>Cambria Math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Features</dc:title>
  <dc:creator>邱靖詒</dc:creator>
  <cp:lastModifiedBy>靖詒 邱</cp:lastModifiedBy>
  <cp:revision>280</cp:revision>
  <dcterms:created xsi:type="dcterms:W3CDTF">2019-02-27T01:46:18Z</dcterms:created>
  <dcterms:modified xsi:type="dcterms:W3CDTF">2019-05-03T12:37:02Z</dcterms:modified>
</cp:coreProperties>
</file>