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88" r:id="rId3"/>
  </p:sldMasterIdLst>
  <p:notesMasterIdLst>
    <p:notesMasterId r:id="rId15"/>
  </p:notesMasterIdLst>
  <p:sldIdLst>
    <p:sldId id="257" r:id="rId4"/>
    <p:sldId id="259" r:id="rId5"/>
    <p:sldId id="268" r:id="rId6"/>
    <p:sldId id="273" r:id="rId7"/>
    <p:sldId id="269" r:id="rId8"/>
    <p:sldId id="272" r:id="rId9"/>
    <p:sldId id="270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6C2"/>
    <a:srgbClr val="F1F1F1"/>
    <a:srgbClr val="C5E0B4"/>
    <a:srgbClr val="9DC3E6"/>
    <a:srgbClr val="DB732C"/>
    <a:srgbClr val="1F497D"/>
    <a:srgbClr val="44546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88471" autoAdjust="0"/>
  </p:normalViewPr>
  <p:slideViewPr>
    <p:cSldViewPr snapToGrid="0">
      <p:cViewPr varScale="1">
        <p:scale>
          <a:sx n="81" d="100"/>
          <a:sy n="81" d="100"/>
        </p:scale>
        <p:origin x="1003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</a:t>
            </a:r>
          </a:p>
        </c:rich>
      </c:tx>
      <c:layout>
        <c:manualLayout>
          <c:xMode val="edge"/>
          <c:yMode val="edge"/>
          <c:x val="0.41206099538562041"/>
          <c:y val="5.8382814853061283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7978959424710707E-3"/>
          <c:y val="0.16085069009749578"/>
          <c:w val="0.99520210405752896"/>
          <c:h val="0.71409052886782176"/>
        </c:manualLayout>
      </c:layout>
      <c:pie3D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Data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8A80-4EF2-BABA-327A7132E86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8A80-4EF2-BABA-327A7132E860}"/>
              </c:ext>
            </c:extLst>
          </c:dPt>
          <c:dLbls>
            <c:dLbl>
              <c:idx val="0"/>
              <c:layout>
                <c:manualLayout>
                  <c:x val="-0.30581549316613921"/>
                  <c:y val="-0.2218030635514822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A80-4EF2-BABA-327A7132E860}"/>
                </c:ext>
              </c:extLst>
            </c:dLbl>
            <c:dLbl>
              <c:idx val="1"/>
              <c:layout>
                <c:manualLayout>
                  <c:x val="0.19760859812663181"/>
                  <c:y val="8.130270857536250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80-4EF2-BABA-327A7132E8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工作表1!$A$2:$A$3</c:f>
              <c:strCache>
                <c:ptCount val="2"/>
                <c:pt idx="0">
                  <c:v>Train</c:v>
                </c:pt>
                <c:pt idx="1">
                  <c:v>Test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2109</c:v>
                </c:pt>
                <c:pt idx="1">
                  <c:v>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80-4EF2-BABA-327A7132E8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971777198892419"/>
          <c:y val="0.88277394925289199"/>
          <c:w val="0.40056445602215157"/>
          <c:h val="0.117226050747108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E3423-4B0C-4E73-84DB-A0B1121CB22D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77799-9C7E-46EC-84AD-0DB4235C3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89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D4745C-0275-4ACE-A443-4A9DCE3714D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15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77799-9C7E-46EC-84AD-0DB4235C34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92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可以使用</a:t>
            </a:r>
            <a:r>
              <a:rPr lang="en-US" altLang="zh-CN" dirty="0" err="1"/>
              <a:t>ImageDataGenerator</a:t>
            </a:r>
            <a:r>
              <a:rPr lang="en-US" altLang="zh-CN" dirty="0"/>
              <a:t>()</a:t>
            </a:r>
            <a:r>
              <a:rPr lang="zh-CN" altLang="en-US" dirty="0"/>
              <a:t>來擴大資料集防止</a:t>
            </a:r>
            <a:r>
              <a:rPr lang="zh-TW" altLang="en-US" dirty="0"/>
              <a:t>建構</a:t>
            </a:r>
            <a:r>
              <a:rPr lang="zh-CN" altLang="en-US" dirty="0"/>
              <a:t>的網路出現</a:t>
            </a:r>
            <a:r>
              <a:rPr lang="en-US" altLang="zh-CN" dirty="0"/>
              <a:t>overfitting</a:t>
            </a:r>
            <a:r>
              <a:rPr lang="zh-CN" altLang="en-US" dirty="0"/>
              <a:t>現象。</a:t>
            </a:r>
            <a:endParaRPr lang="en-US" altLang="zh-C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77799-9C7E-46EC-84AD-0DB4235C34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90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77799-9C7E-46EC-84AD-0DB4235C34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13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#0</a:t>
            </a:r>
            <a:r>
              <a:rPr lang="zh-TW" altLang="en-US" dirty="0"/>
              <a:t>挫折</a:t>
            </a:r>
            <a:r>
              <a:rPr lang="en-US" altLang="zh-TW" dirty="0"/>
              <a:t>frustrated / 1</a:t>
            </a:r>
            <a:r>
              <a:rPr lang="zh-TW" altLang="en-US" dirty="0"/>
              <a:t>困惑</a:t>
            </a:r>
            <a:r>
              <a:rPr lang="en-US" altLang="zh-TW" dirty="0"/>
              <a:t>confuse / 2</a:t>
            </a:r>
            <a:r>
              <a:rPr lang="zh-TW" altLang="en-US" dirty="0"/>
              <a:t>無聊</a:t>
            </a:r>
            <a:r>
              <a:rPr lang="en-US" altLang="zh-TW" dirty="0"/>
              <a:t>bored / 3</a:t>
            </a:r>
            <a:r>
              <a:rPr lang="zh-TW" altLang="en-US" dirty="0"/>
              <a:t>喜悅</a:t>
            </a:r>
            <a:r>
              <a:rPr lang="en-US" altLang="zh-TW" dirty="0"/>
              <a:t>joy / 4</a:t>
            </a:r>
            <a:r>
              <a:rPr lang="zh-TW" altLang="en-US" dirty="0"/>
              <a:t>驚訝</a:t>
            </a:r>
            <a:r>
              <a:rPr lang="en-US" altLang="zh-TW" dirty="0"/>
              <a:t>shock / 5</a:t>
            </a:r>
            <a:r>
              <a:rPr lang="zh-TW" altLang="en-US" dirty="0"/>
              <a:t>投入</a:t>
            </a:r>
            <a:r>
              <a:rPr lang="en-US" altLang="zh-TW" dirty="0"/>
              <a:t>concentrated / 6</a:t>
            </a:r>
            <a:r>
              <a:rPr lang="zh-TW" altLang="en-US" dirty="0"/>
              <a:t>中性</a:t>
            </a:r>
            <a:r>
              <a:rPr lang="en-US" altLang="zh-TW" dirty="0"/>
              <a:t>neutral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77799-9C7E-46EC-84AD-0DB4235C341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311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三個</a:t>
            </a:r>
            <a:r>
              <a:rPr lang="en-US" altLang="zh-TW" dirty="0"/>
              <a:t>3*3</a:t>
            </a:r>
            <a:r>
              <a:rPr lang="zh-TW" altLang="en-US" dirty="0"/>
              <a:t>捲積，剛好試到這個比較高效率。</a:t>
            </a:r>
          </a:p>
          <a:p>
            <a:r>
              <a:rPr lang="en-US" altLang="zh-TW" dirty="0"/>
              <a:t>Dense</a:t>
            </a:r>
            <a:r>
              <a:rPr lang="zh-TW" altLang="en-US" dirty="0"/>
              <a:t>層以</a:t>
            </a:r>
            <a:r>
              <a:rPr lang="en-US" altLang="zh-TW" dirty="0"/>
              <a:t>128</a:t>
            </a:r>
            <a:r>
              <a:rPr lang="zh-TW" altLang="en-US" dirty="0"/>
              <a:t>→</a:t>
            </a:r>
            <a:r>
              <a:rPr lang="en-US" altLang="zh-TW" dirty="0"/>
              <a:t>64</a:t>
            </a:r>
            <a:r>
              <a:rPr lang="zh-TW" altLang="en-US" dirty="0"/>
              <a:t>→</a:t>
            </a:r>
            <a:r>
              <a:rPr lang="en-US" altLang="zh-TW" dirty="0"/>
              <a:t>7</a:t>
            </a:r>
            <a:r>
              <a:rPr lang="zh-TW" altLang="en-US" dirty="0"/>
              <a:t>，最後一層使用</a:t>
            </a:r>
            <a:r>
              <a:rPr lang="en-US" altLang="zh-TW" dirty="0"/>
              <a:t>Sigmoid</a:t>
            </a:r>
            <a:r>
              <a:rPr lang="zh-TW" altLang="en-US" dirty="0"/>
              <a:t>激勵函數，數值是介於</a:t>
            </a:r>
            <a:r>
              <a:rPr lang="en-US" altLang="zh-TW" dirty="0"/>
              <a:t>0-1</a:t>
            </a:r>
            <a:r>
              <a:rPr lang="zh-TW" altLang="en-US" dirty="0"/>
              <a:t>之間，作為七個情緒類別的機率。</a:t>
            </a:r>
            <a:endParaRPr lang="en-US" altLang="zh-TW" dirty="0"/>
          </a:p>
          <a:p>
            <a:r>
              <a:rPr lang="en-US" altLang="zh-TW" sz="1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Loss function</a:t>
            </a:r>
            <a:r>
              <a:rPr lang="zh-TW" altLang="en-US" sz="1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是對七個情緒類別做</a:t>
            </a:r>
            <a:r>
              <a:rPr lang="en-US" altLang="zh-TW" sz="1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cross entropy</a:t>
            </a:r>
            <a:r>
              <a:rPr lang="zh-TW" altLang="en-US" sz="1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TW" sz="12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77799-9C7E-46EC-84AD-0DB4235C341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53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25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8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90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1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0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09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1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43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50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74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7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542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19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08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0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506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049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34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002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450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6574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0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91187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6957253" y="285728"/>
            <a:ext cx="996377" cy="1000132"/>
            <a:chOff x="6170529" y="285728"/>
            <a:chExt cx="996247" cy="1000132"/>
          </a:xfrm>
        </p:grpSpPr>
        <p:grpSp>
          <p:nvGrpSpPr>
            <p:cNvPr id="30" name="组合 31"/>
            <p:cNvGrpSpPr/>
            <p:nvPr userDrawn="1"/>
          </p:nvGrpSpPr>
          <p:grpSpPr>
            <a:xfrm>
              <a:off x="6369783" y="285728"/>
              <a:ext cx="597719" cy="597720"/>
              <a:chOff x="6501056" y="1873013"/>
              <a:chExt cx="696763" cy="696763"/>
            </a:xfrm>
          </p:grpSpPr>
          <p:sp>
            <p:nvSpPr>
              <p:cNvPr id="32" name="椭圆 31"/>
              <p:cNvSpPr/>
              <p:nvPr userDrawn="1"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3" name="组合 113"/>
              <p:cNvGrpSpPr>
                <a:grpSpLocks noChangeAspect="1"/>
              </p:cNvGrpSpPr>
              <p:nvPr/>
            </p:nvGrpSpPr>
            <p:grpSpPr>
              <a:xfrm>
                <a:off x="6616028" y="1996256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4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5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7957515" y="285728"/>
            <a:ext cx="996377" cy="1000132"/>
            <a:chOff x="7367116" y="285728"/>
            <a:chExt cx="996247" cy="1000132"/>
          </a:xfrm>
        </p:grpSpPr>
        <p:grpSp>
          <p:nvGrpSpPr>
            <p:cNvPr id="37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0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1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2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3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80" name="组合 79"/>
          <p:cNvGrpSpPr/>
          <p:nvPr userDrawn="1"/>
        </p:nvGrpSpPr>
        <p:grpSpPr>
          <a:xfrm>
            <a:off x="8957777" y="285728"/>
            <a:ext cx="996377" cy="1000132"/>
            <a:chOff x="8563703" y="285728"/>
            <a:chExt cx="996247" cy="1000132"/>
          </a:xfrm>
        </p:grpSpPr>
        <p:grpSp>
          <p:nvGrpSpPr>
            <p:cNvPr id="45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8" name="任意多边形 47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800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81" name="组合 80"/>
          <p:cNvGrpSpPr/>
          <p:nvPr userDrawn="1"/>
        </p:nvGrpSpPr>
        <p:grpSpPr>
          <a:xfrm>
            <a:off x="9958040" y="285728"/>
            <a:ext cx="996377" cy="1000132"/>
            <a:chOff x="9760290" y="285728"/>
            <a:chExt cx="996247" cy="1000132"/>
          </a:xfrm>
        </p:grpSpPr>
        <p:grpSp>
          <p:nvGrpSpPr>
            <p:cNvPr id="50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6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6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1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2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1" name="矩形 50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82" name="组合 81"/>
          <p:cNvGrpSpPr/>
          <p:nvPr userDrawn="1"/>
        </p:nvGrpSpPr>
        <p:grpSpPr>
          <a:xfrm>
            <a:off x="10958302" y="285728"/>
            <a:ext cx="996377" cy="1000132"/>
            <a:chOff x="10956875" y="285728"/>
            <a:chExt cx="996247" cy="1000132"/>
          </a:xfrm>
        </p:grpSpPr>
        <p:grpSp>
          <p:nvGrpSpPr>
            <p:cNvPr id="74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sp>
        <p:nvSpPr>
          <p:cNvPr id="83" name="TextBox 82"/>
          <p:cNvSpPr txBox="1"/>
          <p:nvPr userDrawn="1"/>
        </p:nvSpPr>
        <p:spPr>
          <a:xfrm>
            <a:off x="398570" y="476888"/>
            <a:ext cx="233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年度工作概括</a:t>
            </a:r>
          </a:p>
        </p:txBody>
      </p:sp>
    </p:spTree>
    <p:extLst>
      <p:ext uri="{BB962C8B-B14F-4D97-AF65-F5344CB8AC3E}">
        <p14:creationId xmlns:p14="http://schemas.microsoft.com/office/powerpoint/2010/main" val="1510810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995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3847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616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381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85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220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89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16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1198956"/>
            <a:ext cx="12191187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6957253" y="285728"/>
            <a:ext cx="996377" cy="1000132"/>
            <a:chOff x="6170529" y="285728"/>
            <a:chExt cx="996247" cy="1000132"/>
          </a:xfrm>
        </p:grpSpPr>
        <p:grpSp>
          <p:nvGrpSpPr>
            <p:cNvPr id="32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6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7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8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957515" y="285728"/>
            <a:ext cx="996377" cy="1000132"/>
            <a:chOff x="7367116" y="285728"/>
            <a:chExt cx="996247" cy="1000132"/>
          </a:xfrm>
        </p:grpSpPr>
        <p:grpSp>
          <p:nvGrpSpPr>
            <p:cNvPr id="40" name="组合 36"/>
            <p:cNvGrpSpPr/>
            <p:nvPr userDrawn="1"/>
          </p:nvGrpSpPr>
          <p:grpSpPr>
            <a:xfrm>
              <a:off x="7566370" y="285728"/>
              <a:ext cx="597719" cy="597720"/>
              <a:chOff x="6501056" y="2921024"/>
              <a:chExt cx="696763" cy="696763"/>
            </a:xfrm>
          </p:grpSpPr>
          <p:sp>
            <p:nvSpPr>
              <p:cNvPr id="42" name="椭圆 41"/>
              <p:cNvSpPr/>
              <p:nvPr userDrawn="1"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3" name="组合 118"/>
              <p:cNvGrpSpPr>
                <a:grpSpLocks noChangeAspect="1"/>
              </p:cNvGrpSpPr>
              <p:nvPr/>
            </p:nvGrpSpPr>
            <p:grpSpPr>
              <a:xfrm>
                <a:off x="6636679" y="3066938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4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5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6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1" name="矩形 40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47" name="组合 46"/>
          <p:cNvGrpSpPr/>
          <p:nvPr userDrawn="1"/>
        </p:nvGrpSpPr>
        <p:grpSpPr>
          <a:xfrm>
            <a:off x="8957777" y="285728"/>
            <a:ext cx="996377" cy="1000132"/>
            <a:chOff x="8563703" y="285728"/>
            <a:chExt cx="996247" cy="1000132"/>
          </a:xfrm>
        </p:grpSpPr>
        <p:grpSp>
          <p:nvGrpSpPr>
            <p:cNvPr id="48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1" name="任意多边形 50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800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9958040" y="285728"/>
            <a:ext cx="996377" cy="1000132"/>
            <a:chOff x="9760290" y="285728"/>
            <a:chExt cx="996247" cy="1000132"/>
          </a:xfrm>
        </p:grpSpPr>
        <p:grpSp>
          <p:nvGrpSpPr>
            <p:cNvPr id="53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6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7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8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9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4" name="矩形 53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8302" y="285728"/>
            <a:ext cx="99637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70" y="476888"/>
            <a:ext cx="233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167582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91187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7253" y="285728"/>
            <a:ext cx="99637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7515" y="285728"/>
            <a:ext cx="99637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7777" y="285722"/>
            <a:ext cx="996377" cy="1000138"/>
            <a:chOff x="8563703" y="285722"/>
            <a:chExt cx="996247" cy="1000138"/>
          </a:xfrm>
        </p:grpSpPr>
        <p:grpSp>
          <p:nvGrpSpPr>
            <p:cNvPr id="50" name="组合 55"/>
            <p:cNvGrpSpPr/>
            <p:nvPr userDrawn="1"/>
          </p:nvGrpSpPr>
          <p:grpSpPr>
            <a:xfrm>
              <a:off x="8762966" y="285722"/>
              <a:ext cx="597720" cy="597719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 userDrawn="1"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6" y="4389665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800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8040" y="285728"/>
            <a:ext cx="99637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8302" y="285728"/>
            <a:ext cx="99637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70" y="476888"/>
            <a:ext cx="233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项目成果展示</a:t>
            </a:r>
          </a:p>
        </p:txBody>
      </p:sp>
    </p:spTree>
    <p:extLst>
      <p:ext uri="{BB962C8B-B14F-4D97-AF65-F5344CB8AC3E}">
        <p14:creationId xmlns:p14="http://schemas.microsoft.com/office/powerpoint/2010/main" val="230316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/>
        </p:nvSpPr>
        <p:spPr>
          <a:xfrm>
            <a:off x="0" y="1198956"/>
            <a:ext cx="12191187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7253" y="285728"/>
            <a:ext cx="99637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7515" y="285728"/>
            <a:ext cx="99637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7777" y="285728"/>
            <a:ext cx="99637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800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8040" y="285728"/>
            <a:ext cx="99637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 userDrawn="1"/>
          </p:nvGrpSpPr>
          <p:grpSpPr>
            <a:xfrm>
              <a:off x="9959552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 userDrawn="1"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91" y="4078658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8302" y="285728"/>
            <a:ext cx="99637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70" y="476888"/>
            <a:ext cx="233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工作不足之处</a:t>
            </a:r>
          </a:p>
        </p:txBody>
      </p:sp>
    </p:spTree>
    <p:extLst>
      <p:ext uri="{BB962C8B-B14F-4D97-AF65-F5344CB8AC3E}">
        <p14:creationId xmlns:p14="http://schemas.microsoft.com/office/powerpoint/2010/main" val="95993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91187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7253" y="285728"/>
            <a:ext cx="99637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7515" y="285728"/>
            <a:ext cx="99637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7777" y="285728"/>
            <a:ext cx="99637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800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8040" y="285728"/>
            <a:ext cx="99637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8302" y="285728"/>
            <a:ext cx="99637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 userDrawn="1"/>
          </p:nvGrpSpPr>
          <p:grpSpPr>
            <a:xfrm>
              <a:off x="11156125" y="285728"/>
              <a:ext cx="597719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 userDrawn="1"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20" y="2843475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800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70" y="476888"/>
            <a:ext cx="233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99968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2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7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75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4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6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12191207" y="3571876"/>
            <a:ext cx="85942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 flipV="1">
            <a:off x="5535364" y="7347198"/>
            <a:ext cx="2192842" cy="1214446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67439" y="-1460580"/>
            <a:ext cx="843143" cy="146058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1"/>
          <p:cNvSpPr txBox="1"/>
          <p:nvPr/>
        </p:nvSpPr>
        <p:spPr bwMode="auto">
          <a:xfrm>
            <a:off x="809588" y="2824459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5400" b="1" spc="1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學習情緒辨識</a:t>
            </a:r>
            <a:endParaRPr lang="zh-CN" altLang="en-US" sz="5400" b="1" spc="1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0" name="矩形 17"/>
          <p:cNvSpPr>
            <a:spLocks noChangeArrowheads="1"/>
          </p:cNvSpPr>
          <p:nvPr/>
        </p:nvSpPr>
        <p:spPr bwMode="auto">
          <a:xfrm>
            <a:off x="881026" y="3727468"/>
            <a:ext cx="521497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Learning emotion recognition</a:t>
            </a:r>
            <a:endParaRPr lang="zh-CN" altLang="en-US" sz="2100" b="1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1" name="文本框 26"/>
          <p:cNvSpPr txBox="1">
            <a:spLocks noChangeArrowheads="1"/>
          </p:cNvSpPr>
          <p:nvPr/>
        </p:nvSpPr>
        <p:spPr bwMode="auto">
          <a:xfrm>
            <a:off x="809588" y="2230722"/>
            <a:ext cx="30375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800" b="1" dirty="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方正正纤黑简体"/>
              </a:rPr>
              <a:t>期末專案</a:t>
            </a:r>
            <a:endParaRPr lang="zh-CN" altLang="en-US" sz="2800" b="1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方正正纤黑简体"/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7024696" y="2697856"/>
            <a:ext cx="1931273" cy="17128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 rot="10800000">
            <a:off x="7206718" y="2859856"/>
            <a:ext cx="1567224" cy="13888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661088" y="1762252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 rot="10800000">
            <a:off x="8843111" y="1924254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noFill/>
              <a:latin typeface="Calibri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 rot="10800000">
            <a:off x="8661088" y="3635276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0800000">
            <a:off x="8843111" y="3797276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10800000">
            <a:off x="7616270" y="1516522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 rot="10800000">
            <a:off x="7616270" y="4572700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 rot="10800000">
            <a:off x="10271995" y="3047341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28575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42" name="KSO_Shape"/>
          <p:cNvSpPr>
            <a:spLocks/>
          </p:cNvSpPr>
          <p:nvPr/>
        </p:nvSpPr>
        <p:spPr bwMode="auto">
          <a:xfrm>
            <a:off x="919563" y="4801545"/>
            <a:ext cx="217000" cy="274684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137134" y="4737343"/>
            <a:ext cx="2025473" cy="338554"/>
            <a:chOff x="6046989" y="3947708"/>
            <a:chExt cx="2025473" cy="338554"/>
          </a:xfrm>
        </p:grpSpPr>
        <p:sp>
          <p:nvSpPr>
            <p:cNvPr id="144" name="TextBox 143"/>
            <p:cNvSpPr txBox="1"/>
            <p:nvPr/>
          </p:nvSpPr>
          <p:spPr>
            <a:xfrm>
              <a:off x="6046989" y="3947708"/>
              <a:ext cx="20254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zh-TW" altLang="en-US" sz="1600" dirty="0">
                  <a:solidFill>
                    <a:prstClr val="white">
                      <a:lumMod val="50000"/>
                    </a:prst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資管碩二 羅聖崴</a:t>
              </a:r>
              <a:endParaRPr lang="en-US" altLang="zh-TW" sz="1600" dirty="0"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142">
            <a:extLst>
              <a:ext uri="{FF2B5EF4-FFF2-40B4-BE49-F238E27FC236}">
                <a16:creationId xmlns:a16="http://schemas.microsoft.com/office/drawing/2014/main" id="{8958D2C8-169E-4E70-8BC1-4B624C84AD46}"/>
              </a:ext>
            </a:extLst>
          </p:cNvPr>
          <p:cNvGrpSpPr/>
          <p:nvPr/>
        </p:nvGrpSpPr>
        <p:grpSpPr>
          <a:xfrm>
            <a:off x="1137134" y="5133617"/>
            <a:ext cx="2025473" cy="338554"/>
            <a:chOff x="6046989" y="3947708"/>
            <a:chExt cx="2025473" cy="338554"/>
          </a:xfrm>
        </p:grpSpPr>
        <p:sp>
          <p:nvSpPr>
            <p:cNvPr id="85" name="TextBox 143">
              <a:extLst>
                <a:ext uri="{FF2B5EF4-FFF2-40B4-BE49-F238E27FC236}">
                  <a16:creationId xmlns:a16="http://schemas.microsoft.com/office/drawing/2014/main" id="{E645DB6F-5684-47C3-AAD5-A02909A72FB0}"/>
                </a:ext>
              </a:extLst>
            </p:cNvPr>
            <p:cNvSpPr txBox="1"/>
            <p:nvPr/>
          </p:nvSpPr>
          <p:spPr>
            <a:xfrm>
              <a:off x="6046989" y="3947708"/>
              <a:ext cx="20254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zh-TW" altLang="en-US" sz="1600" dirty="0">
                  <a:solidFill>
                    <a:prstClr val="white">
                      <a:lumMod val="50000"/>
                    </a:prst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資管碩一 邱靖詒</a:t>
              </a:r>
              <a:endParaRPr lang="en-US" altLang="zh-TW" sz="1600" dirty="0"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86" name="直接连接符 144">
              <a:extLst>
                <a:ext uri="{FF2B5EF4-FFF2-40B4-BE49-F238E27FC236}">
                  <a16:creationId xmlns:a16="http://schemas.microsoft.com/office/drawing/2014/main" id="{0D73E718-C1F4-4213-85B9-2F8E432C2D51}"/>
                </a:ext>
              </a:extLst>
            </p:cNvPr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142">
            <a:extLst>
              <a:ext uri="{FF2B5EF4-FFF2-40B4-BE49-F238E27FC236}">
                <a16:creationId xmlns:a16="http://schemas.microsoft.com/office/drawing/2014/main" id="{1F9AB009-BC9E-4C44-B61E-FE1F8725D599}"/>
              </a:ext>
            </a:extLst>
          </p:cNvPr>
          <p:cNvGrpSpPr/>
          <p:nvPr/>
        </p:nvGrpSpPr>
        <p:grpSpPr>
          <a:xfrm>
            <a:off x="1137134" y="5535833"/>
            <a:ext cx="2025473" cy="338554"/>
            <a:chOff x="6046989" y="3947708"/>
            <a:chExt cx="2025473" cy="338554"/>
          </a:xfrm>
        </p:grpSpPr>
        <p:sp>
          <p:nvSpPr>
            <p:cNvPr id="88" name="TextBox 143">
              <a:extLst>
                <a:ext uri="{FF2B5EF4-FFF2-40B4-BE49-F238E27FC236}">
                  <a16:creationId xmlns:a16="http://schemas.microsoft.com/office/drawing/2014/main" id="{B2980D4C-D045-4C68-9921-6FC62A2A25CA}"/>
                </a:ext>
              </a:extLst>
            </p:cNvPr>
            <p:cNvSpPr txBox="1"/>
            <p:nvPr/>
          </p:nvSpPr>
          <p:spPr>
            <a:xfrm>
              <a:off x="6046989" y="3947708"/>
              <a:ext cx="20254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zh-TW" altLang="en-US" sz="1600" dirty="0">
                  <a:solidFill>
                    <a:prstClr val="white">
                      <a:lumMod val="50000"/>
                    </a:prst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資管碩一 林佳緯</a:t>
              </a:r>
              <a:endParaRPr lang="en-US" altLang="zh-TW" sz="1600" dirty="0"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91" name="直接连接符 144">
              <a:extLst>
                <a:ext uri="{FF2B5EF4-FFF2-40B4-BE49-F238E27FC236}">
                  <a16:creationId xmlns:a16="http://schemas.microsoft.com/office/drawing/2014/main" id="{0CD266ED-BD74-4865-86CA-3E8C33256DD2}"/>
                </a:ext>
              </a:extLst>
            </p:cNvPr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Freeform 5">
            <a:extLst>
              <a:ext uri="{FF2B5EF4-FFF2-40B4-BE49-F238E27FC236}">
                <a16:creationId xmlns:a16="http://schemas.microsoft.com/office/drawing/2014/main" id="{8B6555D7-B615-4DA3-9B06-804C89BC040F}"/>
              </a:ext>
            </a:extLst>
          </p:cNvPr>
          <p:cNvSpPr>
            <a:spLocks/>
          </p:cNvSpPr>
          <p:nvPr/>
        </p:nvSpPr>
        <p:spPr bwMode="auto">
          <a:xfrm rot="10800000">
            <a:off x="10397830" y="1354667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7D1FEFB-A292-4008-A4A0-7C6BE74E14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932" y="4221999"/>
            <a:ext cx="537579" cy="5375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890877A-D201-419F-8C60-A43B571BF5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006" y="2345047"/>
            <a:ext cx="545433" cy="5454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29CF7FF-0E7E-448A-BA79-7AA22D0E98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640" y="3295469"/>
            <a:ext cx="561099" cy="5610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0A90773-7166-40FC-B78D-EBB7C11554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925" y="1744515"/>
            <a:ext cx="561079" cy="5610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790D302-B3FB-4497-A87F-8E486272DA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837" y="4806649"/>
            <a:ext cx="553257" cy="55325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E384B4C-DD24-42B2-86E1-6F8BA6873F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396" y="1588057"/>
            <a:ext cx="553257" cy="55325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C59E359-69CE-4F9F-B24E-CE80E9653D4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191" y="3277649"/>
            <a:ext cx="553257" cy="55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57 -0.65347 L 0.07279 0.2194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00" y="437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54 0.01018 L -0.06265 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0" y="-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68 0.57863 L 0.05654 -0.187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3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42" grpId="0" animBg="1"/>
      <p:bldP spid="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7E8E5CC-4759-4DB5-B4A2-6E256490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0" y="2514521"/>
            <a:ext cx="11293819" cy="1828958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id="{664B9FC2-5C3D-415C-BBCA-042E922C3A7E}"/>
              </a:ext>
            </a:extLst>
          </p:cNvPr>
          <p:cNvSpPr txBox="1"/>
          <p:nvPr/>
        </p:nvSpPr>
        <p:spPr>
          <a:xfrm>
            <a:off x="721539" y="28691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資料視覺化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539E7EA1-33B3-4D87-8397-A5786ED81FC2}"/>
              </a:ext>
            </a:extLst>
          </p:cNvPr>
          <p:cNvSpPr txBox="1"/>
          <p:nvPr/>
        </p:nvSpPr>
        <p:spPr>
          <a:xfrm>
            <a:off x="721539" y="810133"/>
            <a:ext cx="299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000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Visualization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354B6ADB-A0E6-46A8-8747-ADF17F4F6731}"/>
              </a:ext>
            </a:extLst>
          </p:cNvPr>
          <p:cNvSpPr/>
          <p:nvPr/>
        </p:nvSpPr>
        <p:spPr bwMode="auto">
          <a:xfrm flipH="1">
            <a:off x="-1" y="-13281"/>
            <a:ext cx="669471" cy="1360658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1F497D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605F33C-6BC5-49EC-A8B1-4DA006321DA2}"/>
              </a:ext>
            </a:extLst>
          </p:cNvPr>
          <p:cNvSpPr txBox="1"/>
          <p:nvPr/>
        </p:nvSpPr>
        <p:spPr>
          <a:xfrm>
            <a:off x="721539" y="1977277"/>
            <a:ext cx="299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套件製圖</a:t>
            </a:r>
          </a:p>
        </p:txBody>
      </p:sp>
      <p:pic>
        <p:nvPicPr>
          <p:cNvPr id="2050" name="Picture 2" descr="ãmatplotlibãçåçæå°çµæ">
            <a:extLst>
              <a:ext uri="{FF2B5EF4-FFF2-40B4-BE49-F238E27FC236}">
                <a16:creationId xmlns:a16="http://schemas.microsoft.com/office/drawing/2014/main" id="{7FBB3A21-A471-4524-96FE-FE203DD8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78" y="1796228"/>
            <a:ext cx="2994731" cy="7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A995A09-AEF8-4BB2-9A19-D9C26D2AE491}"/>
              </a:ext>
            </a:extLst>
          </p:cNvPr>
          <p:cNvSpPr txBox="1"/>
          <p:nvPr/>
        </p:nvSpPr>
        <p:spPr>
          <a:xfrm>
            <a:off x="11863357" y="6355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07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6">
            <a:extLst>
              <a:ext uri="{FF2B5EF4-FFF2-40B4-BE49-F238E27FC236}">
                <a16:creationId xmlns:a16="http://schemas.microsoft.com/office/drawing/2014/main" id="{24243137-0428-4DAB-8940-C595984BA15E}"/>
              </a:ext>
            </a:extLst>
          </p:cNvPr>
          <p:cNvSpPr txBox="1"/>
          <p:nvPr/>
        </p:nvSpPr>
        <p:spPr>
          <a:xfrm>
            <a:off x="721539" y="28691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結果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610E7C7D-20BA-4464-8480-B4F6F5FAF303}"/>
              </a:ext>
            </a:extLst>
          </p:cNvPr>
          <p:cNvSpPr txBox="1"/>
          <p:nvPr/>
        </p:nvSpPr>
        <p:spPr>
          <a:xfrm>
            <a:off x="721539" y="810133"/>
            <a:ext cx="299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Result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6427C04-DCCB-4AEE-99D9-B661371670AC}"/>
              </a:ext>
            </a:extLst>
          </p:cNvPr>
          <p:cNvSpPr/>
          <p:nvPr/>
        </p:nvSpPr>
        <p:spPr bwMode="auto">
          <a:xfrm flipH="1">
            <a:off x="-1" y="-13281"/>
            <a:ext cx="669471" cy="1360658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1F497D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84EB5E8-FD05-4C44-B157-70164E0BE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263" y="111268"/>
            <a:ext cx="6424869" cy="32839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A9B5395-094E-421E-BA9A-25AA1B7A0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1"/>
          <a:stretch/>
        </p:blipFill>
        <p:spPr>
          <a:xfrm>
            <a:off x="5565264" y="3467331"/>
            <a:ext cx="6424869" cy="328398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0E83AD7-434D-469B-8BBF-E7EA9DED75F9}"/>
              </a:ext>
            </a:extLst>
          </p:cNvPr>
          <p:cNvSpPr txBox="1"/>
          <p:nvPr/>
        </p:nvSpPr>
        <p:spPr>
          <a:xfrm>
            <a:off x="721539" y="1816129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平均準確率可達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74%</a:t>
            </a:r>
            <a:endParaRPr lang="zh-TW" altLang="en-US" sz="20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129D2C34-585A-4EA0-BEAE-CB2926294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361533"/>
              </p:ext>
            </p:extLst>
          </p:nvPr>
        </p:nvGraphicFramePr>
        <p:xfrm>
          <a:off x="201867" y="2625306"/>
          <a:ext cx="5062219" cy="371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64E04C-3798-48D0-B23E-690AB68EFA22}"/>
              </a:ext>
            </a:extLst>
          </p:cNvPr>
          <p:cNvSpPr txBox="1"/>
          <p:nvPr/>
        </p:nvSpPr>
        <p:spPr>
          <a:xfrm>
            <a:off x="11787941" y="63552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91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721539" y="28691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使用工具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1539" y="810133"/>
            <a:ext cx="299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000" b="1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-1" y="-13281"/>
            <a:ext cx="669471" cy="1360658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1F497D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CC9D0263-864B-4B53-9C7A-F42B2E454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2758548"/>
            <a:ext cx="11836400" cy="1648286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02D3CB89-61FE-47BB-A204-B278C48885F6}"/>
              </a:ext>
            </a:extLst>
          </p:cNvPr>
          <p:cNvSpPr/>
          <p:nvPr/>
        </p:nvSpPr>
        <p:spPr>
          <a:xfrm>
            <a:off x="1725655" y="2100039"/>
            <a:ext cx="3214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altLang="zh-TW" sz="20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Keras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作為 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Frontend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672DB6-8AF3-43A7-8AC6-191B68EE5379}"/>
              </a:ext>
            </a:extLst>
          </p:cNvPr>
          <p:cNvSpPr/>
          <p:nvPr/>
        </p:nvSpPr>
        <p:spPr>
          <a:xfrm>
            <a:off x="1673775" y="4615856"/>
            <a:ext cx="37995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altLang="zh-TW" sz="20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Tensorflow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作為 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Backend</a:t>
            </a: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6C4AB845-071C-4646-80CF-641E047CD40C}"/>
              </a:ext>
            </a:extLst>
          </p:cNvPr>
          <p:cNvCxnSpPr>
            <a:endCxn id="40" idx="1"/>
          </p:cNvCxnSpPr>
          <p:nvPr/>
        </p:nvCxnSpPr>
        <p:spPr>
          <a:xfrm rot="5400000" flipH="1" flipV="1">
            <a:off x="1331082" y="2501029"/>
            <a:ext cx="595508" cy="193638"/>
          </a:xfrm>
          <a:prstGeom prst="bentConnector2">
            <a:avLst/>
          </a:prstGeom>
          <a:ln w="28575">
            <a:solidFill>
              <a:srgbClr val="0B76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6FECA4A2-7FEC-403B-81BA-7776DDCF7208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1328364" y="4470499"/>
            <a:ext cx="500407" cy="190415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A1E61B8-D40D-4BAC-97A1-5D7C9F2EB3C0}"/>
              </a:ext>
            </a:extLst>
          </p:cNvPr>
          <p:cNvSpPr txBox="1"/>
          <p:nvPr/>
        </p:nvSpPr>
        <p:spPr>
          <a:xfrm>
            <a:off x="11863357" y="6355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078" name="Picture 6" descr="ãKerasãçåçæå°çµæ">
            <a:extLst>
              <a:ext uri="{FF2B5EF4-FFF2-40B4-BE49-F238E27FC236}">
                <a16:creationId xmlns:a16="http://schemas.microsoft.com/office/drawing/2014/main" id="{6C84E018-6A7A-48CF-9983-65AED1EE9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290" y="1893817"/>
            <a:ext cx="2801910" cy="81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ãTensorflowãçåçæå°çµæ">
            <a:extLst>
              <a:ext uri="{FF2B5EF4-FFF2-40B4-BE49-F238E27FC236}">
                <a16:creationId xmlns:a16="http://schemas.microsoft.com/office/drawing/2014/main" id="{2C66546D-0FAF-4FD3-BD36-D248D8BD4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813" y="4459011"/>
            <a:ext cx="1696387" cy="14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21CC9FA-7C2C-4680-90B2-D55C1C09F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39" y="2015198"/>
            <a:ext cx="8421344" cy="1413802"/>
          </a:xfrm>
          <a:prstGeom prst="rect">
            <a:avLst/>
          </a:prstGeom>
        </p:spPr>
      </p:pic>
      <p:sp>
        <p:nvSpPr>
          <p:cNvPr id="2" name="TextBox 76"/>
          <p:cNvSpPr txBox="1"/>
          <p:nvPr/>
        </p:nvSpPr>
        <p:spPr>
          <a:xfrm>
            <a:off x="721539" y="28691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資料前處理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1539" y="810133"/>
            <a:ext cx="299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000" b="1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preprocessing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-1" y="-13281"/>
            <a:ext cx="669471" cy="1360658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1F497D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4F449D9-A99C-49B5-85C3-5A8F6377404A}"/>
              </a:ext>
            </a:extLst>
          </p:cNvPr>
          <p:cNvSpPr txBox="1"/>
          <p:nvPr/>
        </p:nvSpPr>
        <p:spPr>
          <a:xfrm>
            <a:off x="2400893" y="1475508"/>
            <a:ext cx="2722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設定圖片長寬為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150px</a:t>
            </a:r>
            <a:endParaRPr lang="zh-TW" altLang="en-US" sz="20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CA57D8A-6D6E-4592-95B6-42DC43C85731}"/>
              </a:ext>
            </a:extLst>
          </p:cNvPr>
          <p:cNvSpPr txBox="1"/>
          <p:nvPr/>
        </p:nvSpPr>
        <p:spPr>
          <a:xfrm>
            <a:off x="2400893" y="3538939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設置資料夾分別存放訓練樣本和測試樣本</a:t>
            </a:r>
          </a:p>
        </p:txBody>
      </p:sp>
      <p:sp>
        <p:nvSpPr>
          <p:cNvPr id="19" name="左中括弧 18">
            <a:extLst>
              <a:ext uri="{FF2B5EF4-FFF2-40B4-BE49-F238E27FC236}">
                <a16:creationId xmlns:a16="http://schemas.microsoft.com/office/drawing/2014/main" id="{223E9C74-3776-48FF-8896-63BD76AA12F9}"/>
              </a:ext>
            </a:extLst>
          </p:cNvPr>
          <p:cNvSpPr/>
          <p:nvPr/>
        </p:nvSpPr>
        <p:spPr>
          <a:xfrm>
            <a:off x="1949137" y="2784351"/>
            <a:ext cx="104502" cy="482090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左中括弧 19">
            <a:extLst>
              <a:ext uri="{FF2B5EF4-FFF2-40B4-BE49-F238E27FC236}">
                <a16:creationId xmlns:a16="http://schemas.microsoft.com/office/drawing/2014/main" id="{9F953BAA-C714-49A5-8218-061C1A32ED47}"/>
              </a:ext>
            </a:extLst>
          </p:cNvPr>
          <p:cNvSpPr/>
          <p:nvPr/>
        </p:nvSpPr>
        <p:spPr>
          <a:xfrm>
            <a:off x="1949137" y="2196202"/>
            <a:ext cx="104502" cy="482090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4BAB1A00-006D-43F1-985A-BC0A31A12E28}"/>
              </a:ext>
            </a:extLst>
          </p:cNvPr>
          <p:cNvCxnSpPr>
            <a:stCxn id="20" idx="1"/>
            <a:endCxn id="16" idx="1"/>
          </p:cNvCxnSpPr>
          <p:nvPr/>
        </p:nvCxnSpPr>
        <p:spPr>
          <a:xfrm rot="10800000" flipH="1">
            <a:off x="1949137" y="1675563"/>
            <a:ext cx="451756" cy="761684"/>
          </a:xfrm>
          <a:prstGeom prst="bentConnector3">
            <a:avLst>
              <a:gd name="adj1" fmla="val -41607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4FDD52D4-18F2-42AA-9CBD-9E570B92246C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 flipV="1">
            <a:off x="1949137" y="3025396"/>
            <a:ext cx="451756" cy="713598"/>
          </a:xfrm>
          <a:prstGeom prst="bentConnector3">
            <a:avLst>
              <a:gd name="adj1" fmla="val -3935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64CAB86-1162-4FB4-8498-E720B054D1E3}"/>
              </a:ext>
            </a:extLst>
          </p:cNvPr>
          <p:cNvSpPr txBox="1"/>
          <p:nvPr/>
        </p:nvSpPr>
        <p:spPr>
          <a:xfrm>
            <a:off x="1894114" y="5138796"/>
            <a:ext cx="5766322" cy="961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TW" sz="2000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ImageGenerator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套件進行影像預處理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為了要符合激活函數 → 影像正規化為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至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之數值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4F505E-3198-4660-9179-C7045A097AB4}"/>
              </a:ext>
            </a:extLst>
          </p:cNvPr>
          <p:cNvSpPr txBox="1"/>
          <p:nvPr/>
        </p:nvSpPr>
        <p:spPr>
          <a:xfrm>
            <a:off x="11863357" y="6355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929D47C-91E3-45EC-8DEB-A59E8EFD4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40" y="4502788"/>
            <a:ext cx="8421344" cy="56970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CE2B90C-40BC-45EF-AC1F-E673B35E17C8}"/>
              </a:ext>
            </a:extLst>
          </p:cNvPr>
          <p:cNvSpPr/>
          <p:nvPr/>
        </p:nvSpPr>
        <p:spPr>
          <a:xfrm>
            <a:off x="8435548" y="5686062"/>
            <a:ext cx="2753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DB732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防止</a:t>
            </a:r>
            <a:r>
              <a:rPr lang="en-US" altLang="zh-TW" sz="2000" dirty="0">
                <a:solidFill>
                  <a:srgbClr val="DB732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overfitting</a:t>
            </a:r>
            <a:r>
              <a:rPr lang="zh-TW" altLang="en-US" sz="2000" dirty="0">
                <a:solidFill>
                  <a:srgbClr val="DB732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的現象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BD2B4C97-8385-4F17-87B8-3691B4A7D1B2}"/>
              </a:ext>
            </a:extLst>
          </p:cNvPr>
          <p:cNvSpPr/>
          <p:nvPr/>
        </p:nvSpPr>
        <p:spPr>
          <a:xfrm>
            <a:off x="7905793" y="5707677"/>
            <a:ext cx="529755" cy="3784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89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96955-5842-461B-9310-0A8B69A0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C18A93-DF41-40D9-ADC1-EA7C27ED1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FE6B2D-E2AB-46F6-B350-2B4012710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106F5E-D328-4225-B3F7-05854D2C02F2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F8A847E-51D2-4830-94A4-2D4FD5A86979}"/>
              </a:ext>
            </a:extLst>
          </p:cNvPr>
          <p:cNvSpPr txBox="1"/>
          <p:nvPr/>
        </p:nvSpPr>
        <p:spPr>
          <a:xfrm>
            <a:off x="2107568" y="2767280"/>
            <a:ext cx="7976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收集</a:t>
            </a:r>
            <a:r>
              <a:rPr lang="en-US" altLang="zh-TW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種情緒照片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B4F505-22A7-4E8F-B067-58088A24B07F}"/>
              </a:ext>
            </a:extLst>
          </p:cNvPr>
          <p:cNvSpPr txBox="1"/>
          <p:nvPr/>
        </p:nvSpPr>
        <p:spPr>
          <a:xfrm>
            <a:off x="11863357" y="6355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293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A323B0E2-5544-44BF-A530-07C1B360C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545" y="604723"/>
            <a:ext cx="4497655" cy="1804615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id="{C4DE698A-17FE-49C1-A981-5DC59B241D35}"/>
              </a:ext>
            </a:extLst>
          </p:cNvPr>
          <p:cNvSpPr txBox="1"/>
          <p:nvPr/>
        </p:nvSpPr>
        <p:spPr>
          <a:xfrm>
            <a:off x="721539" y="28691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分類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5524DF1B-CD02-4279-9791-CF1C6A6CE808}"/>
              </a:ext>
            </a:extLst>
          </p:cNvPr>
          <p:cNvSpPr txBox="1"/>
          <p:nvPr/>
        </p:nvSpPr>
        <p:spPr>
          <a:xfrm>
            <a:off x="721539" y="810133"/>
            <a:ext cx="299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Classification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B3888CAA-CC46-4995-9C33-3541B02366F9}"/>
              </a:ext>
            </a:extLst>
          </p:cNvPr>
          <p:cNvSpPr/>
          <p:nvPr/>
        </p:nvSpPr>
        <p:spPr bwMode="auto">
          <a:xfrm flipH="1">
            <a:off x="-1" y="-13281"/>
            <a:ext cx="669471" cy="1360658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1F497D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D21F2B8-B355-4126-885E-6564D32196CC}"/>
              </a:ext>
            </a:extLst>
          </p:cNvPr>
          <p:cNvSpPr txBox="1"/>
          <p:nvPr/>
        </p:nvSpPr>
        <p:spPr>
          <a:xfrm>
            <a:off x="721539" y="1533408"/>
            <a:ext cx="6264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依據資料夾名稱 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one hot encoding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分為情緒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個類別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E9D299-92EF-4BC2-B92D-AFCACFE47F1B}"/>
              </a:ext>
            </a:extLst>
          </p:cNvPr>
          <p:cNvSpPr/>
          <p:nvPr/>
        </p:nvSpPr>
        <p:spPr>
          <a:xfrm>
            <a:off x="7530832" y="604722"/>
            <a:ext cx="1241693" cy="180461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82BABA-3F33-4B90-B16D-437CFAED261C}"/>
              </a:ext>
            </a:extLst>
          </p:cNvPr>
          <p:cNvSpPr txBox="1"/>
          <p:nvPr/>
        </p:nvSpPr>
        <p:spPr>
          <a:xfrm>
            <a:off x="11863357" y="6355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CF2CECA-318E-4FAD-844D-BBE855F9C8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998"/>
          <a:stretch/>
        </p:blipFill>
        <p:spPr>
          <a:xfrm>
            <a:off x="0" y="2885158"/>
            <a:ext cx="12192000" cy="15868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D59416D-3723-42B1-B9A3-4F51D224DB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608"/>
          <a:stretch/>
        </p:blipFill>
        <p:spPr>
          <a:xfrm>
            <a:off x="-1" y="5009441"/>
            <a:ext cx="12192000" cy="1633798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11F8FD4E-4F55-48AD-8031-F93B00C2CE85}"/>
              </a:ext>
            </a:extLst>
          </p:cNvPr>
          <p:cNvSpPr/>
          <p:nvPr/>
        </p:nvSpPr>
        <p:spPr>
          <a:xfrm>
            <a:off x="6960624" y="1621700"/>
            <a:ext cx="451267" cy="22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36D3004-A5C1-4282-9D48-B8F46307DBD9}"/>
              </a:ext>
            </a:extLst>
          </p:cNvPr>
          <p:cNvSpPr txBox="1"/>
          <p:nvPr/>
        </p:nvSpPr>
        <p:spPr>
          <a:xfrm>
            <a:off x="721539" y="2463860"/>
            <a:ext cx="3441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訓練樣本數為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2109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張照片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A4078A-D673-4DA9-B993-4843C678CA59}"/>
              </a:ext>
            </a:extLst>
          </p:cNvPr>
          <p:cNvSpPr txBox="1"/>
          <p:nvPr/>
        </p:nvSpPr>
        <p:spPr>
          <a:xfrm>
            <a:off x="721539" y="4609331"/>
            <a:ext cx="3291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測試樣本數為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745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張照片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79334B9-DD06-4E44-A620-C984DF51D845}"/>
              </a:ext>
            </a:extLst>
          </p:cNvPr>
          <p:cNvSpPr txBox="1"/>
          <p:nvPr/>
        </p:nvSpPr>
        <p:spPr>
          <a:xfrm>
            <a:off x="11863357" y="6390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4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5" name="直線接點 1084">
            <a:extLst>
              <a:ext uri="{FF2B5EF4-FFF2-40B4-BE49-F238E27FC236}">
                <a16:creationId xmlns:a16="http://schemas.microsoft.com/office/drawing/2014/main" id="{CD71D86C-28DD-498D-890F-E5A1AD817DA0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 flipV="1">
            <a:off x="4477638" y="2878272"/>
            <a:ext cx="1045487" cy="6978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7" name="直線接點 1086">
            <a:extLst>
              <a:ext uri="{FF2B5EF4-FFF2-40B4-BE49-F238E27FC236}">
                <a16:creationId xmlns:a16="http://schemas.microsoft.com/office/drawing/2014/main" id="{8BA153BC-DEDD-4B37-837C-83D8FC91F3D6}"/>
              </a:ext>
            </a:extLst>
          </p:cNvPr>
          <p:cNvCxnSpPr>
            <a:stCxn id="18" idx="3"/>
            <a:endCxn id="26" idx="1"/>
          </p:cNvCxnSpPr>
          <p:nvPr/>
        </p:nvCxnSpPr>
        <p:spPr>
          <a:xfrm flipV="1">
            <a:off x="4477638" y="3183072"/>
            <a:ext cx="1350287" cy="3930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9" name="直線接點 1088">
            <a:extLst>
              <a:ext uri="{FF2B5EF4-FFF2-40B4-BE49-F238E27FC236}">
                <a16:creationId xmlns:a16="http://schemas.microsoft.com/office/drawing/2014/main" id="{35B8BC9B-288D-4F52-8F14-D283B0189D0A}"/>
              </a:ext>
            </a:extLst>
          </p:cNvPr>
          <p:cNvCxnSpPr>
            <a:stCxn id="18" idx="3"/>
            <a:endCxn id="28" idx="1"/>
          </p:cNvCxnSpPr>
          <p:nvPr/>
        </p:nvCxnSpPr>
        <p:spPr>
          <a:xfrm flipV="1">
            <a:off x="4477638" y="3487872"/>
            <a:ext cx="1655087" cy="882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1" name="直線接點 1090">
            <a:extLst>
              <a:ext uri="{FF2B5EF4-FFF2-40B4-BE49-F238E27FC236}">
                <a16:creationId xmlns:a16="http://schemas.microsoft.com/office/drawing/2014/main" id="{5C136FFD-ED6C-4B43-95CD-0BD7600311B4}"/>
              </a:ext>
            </a:extLst>
          </p:cNvPr>
          <p:cNvCxnSpPr>
            <a:stCxn id="18" idx="3"/>
            <a:endCxn id="30" idx="1"/>
          </p:cNvCxnSpPr>
          <p:nvPr/>
        </p:nvCxnSpPr>
        <p:spPr>
          <a:xfrm>
            <a:off x="4477638" y="3576102"/>
            <a:ext cx="1959887" cy="21657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3" name="直線接點 1092">
            <a:extLst>
              <a:ext uri="{FF2B5EF4-FFF2-40B4-BE49-F238E27FC236}">
                <a16:creationId xmlns:a16="http://schemas.microsoft.com/office/drawing/2014/main" id="{47AE775A-BAC4-4730-B0FF-A16826DBA46B}"/>
              </a:ext>
            </a:extLst>
          </p:cNvPr>
          <p:cNvCxnSpPr>
            <a:stCxn id="18" idx="3"/>
            <a:endCxn id="32" idx="1"/>
          </p:cNvCxnSpPr>
          <p:nvPr/>
        </p:nvCxnSpPr>
        <p:spPr>
          <a:xfrm>
            <a:off x="4477638" y="3576102"/>
            <a:ext cx="2264687" cy="52137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5" name="直線接點 1094">
            <a:extLst>
              <a:ext uri="{FF2B5EF4-FFF2-40B4-BE49-F238E27FC236}">
                <a16:creationId xmlns:a16="http://schemas.microsoft.com/office/drawing/2014/main" id="{49B8D442-1C96-420F-89CF-F0D1DB5F033B}"/>
              </a:ext>
            </a:extLst>
          </p:cNvPr>
          <p:cNvCxnSpPr>
            <a:stCxn id="18" idx="3"/>
            <a:endCxn id="34" idx="1"/>
          </p:cNvCxnSpPr>
          <p:nvPr/>
        </p:nvCxnSpPr>
        <p:spPr>
          <a:xfrm>
            <a:off x="4477638" y="3576102"/>
            <a:ext cx="2569487" cy="82617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54BCC29-BE5D-4115-8FB9-979B239C8E68}"/>
              </a:ext>
            </a:extLst>
          </p:cNvPr>
          <p:cNvSpPr/>
          <p:nvPr/>
        </p:nvSpPr>
        <p:spPr>
          <a:xfrm>
            <a:off x="3757638" y="321610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71" name="直線接點 1070">
            <a:extLst>
              <a:ext uri="{FF2B5EF4-FFF2-40B4-BE49-F238E27FC236}">
                <a16:creationId xmlns:a16="http://schemas.microsoft.com/office/drawing/2014/main" id="{DBE0A34A-4D4D-4065-A9D7-EA9D35245744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 flipV="1">
            <a:off x="4630038" y="3030672"/>
            <a:ext cx="1045487" cy="6978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3" name="直線接點 1072">
            <a:extLst>
              <a:ext uri="{FF2B5EF4-FFF2-40B4-BE49-F238E27FC236}">
                <a16:creationId xmlns:a16="http://schemas.microsoft.com/office/drawing/2014/main" id="{D17A0284-13DC-492D-B279-115E4F6E297F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4630038" y="3335472"/>
            <a:ext cx="1350287" cy="3930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5" name="直線接點 1074">
            <a:extLst>
              <a:ext uri="{FF2B5EF4-FFF2-40B4-BE49-F238E27FC236}">
                <a16:creationId xmlns:a16="http://schemas.microsoft.com/office/drawing/2014/main" id="{4BB608CF-21B5-4C4D-8469-039D40CAC36D}"/>
              </a:ext>
            </a:extLst>
          </p:cNvPr>
          <p:cNvCxnSpPr>
            <a:stCxn id="19" idx="3"/>
            <a:endCxn id="29" idx="1"/>
          </p:cNvCxnSpPr>
          <p:nvPr/>
        </p:nvCxnSpPr>
        <p:spPr>
          <a:xfrm flipV="1">
            <a:off x="4630038" y="3640272"/>
            <a:ext cx="1655087" cy="882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直線接點 1076">
            <a:extLst>
              <a:ext uri="{FF2B5EF4-FFF2-40B4-BE49-F238E27FC236}">
                <a16:creationId xmlns:a16="http://schemas.microsoft.com/office/drawing/2014/main" id="{75C45456-145B-4DAA-87E8-7ADF20F48C4C}"/>
              </a:ext>
            </a:extLst>
          </p:cNvPr>
          <p:cNvCxnSpPr>
            <a:stCxn id="19" idx="3"/>
            <a:endCxn id="31" idx="1"/>
          </p:cNvCxnSpPr>
          <p:nvPr/>
        </p:nvCxnSpPr>
        <p:spPr>
          <a:xfrm>
            <a:off x="4630038" y="3728502"/>
            <a:ext cx="1959887" cy="21657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9" name="直線接點 1078">
            <a:extLst>
              <a:ext uri="{FF2B5EF4-FFF2-40B4-BE49-F238E27FC236}">
                <a16:creationId xmlns:a16="http://schemas.microsoft.com/office/drawing/2014/main" id="{27FB6458-D060-447C-9B4A-23D1FAB3BB36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4630038" y="3728502"/>
            <a:ext cx="2264687" cy="52137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1" name="直線接點 1080">
            <a:extLst>
              <a:ext uri="{FF2B5EF4-FFF2-40B4-BE49-F238E27FC236}">
                <a16:creationId xmlns:a16="http://schemas.microsoft.com/office/drawing/2014/main" id="{ED24F1E1-68FC-414C-A3E0-2C796EB990A8}"/>
              </a:ext>
            </a:extLst>
          </p:cNvPr>
          <p:cNvCxnSpPr>
            <a:stCxn id="19" idx="3"/>
            <a:endCxn id="35" idx="1"/>
          </p:cNvCxnSpPr>
          <p:nvPr/>
        </p:nvCxnSpPr>
        <p:spPr>
          <a:xfrm>
            <a:off x="4630038" y="3728502"/>
            <a:ext cx="2569487" cy="82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6B3C468-FCDE-473E-85EC-6FB4A1A3E373}"/>
              </a:ext>
            </a:extLst>
          </p:cNvPr>
          <p:cNvSpPr/>
          <p:nvPr/>
        </p:nvSpPr>
        <p:spPr>
          <a:xfrm>
            <a:off x="3910038" y="3368502"/>
            <a:ext cx="720000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TextBox 76">
            <a:extLst>
              <a:ext uri="{FF2B5EF4-FFF2-40B4-BE49-F238E27FC236}">
                <a16:creationId xmlns:a16="http://schemas.microsoft.com/office/drawing/2014/main" id="{06E457A2-CA5B-4B9A-8F29-55191EFA84E7}"/>
              </a:ext>
            </a:extLst>
          </p:cNvPr>
          <p:cNvSpPr txBox="1"/>
          <p:nvPr/>
        </p:nvSpPr>
        <p:spPr>
          <a:xfrm>
            <a:off x="721539" y="28691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網路架構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5EC7FD33-67E0-474A-A2A9-E0AE96A6870F}"/>
              </a:ext>
            </a:extLst>
          </p:cNvPr>
          <p:cNvSpPr txBox="1"/>
          <p:nvPr/>
        </p:nvSpPr>
        <p:spPr>
          <a:xfrm>
            <a:off x="721539" y="810133"/>
            <a:ext cx="299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Network Framework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CB2AF17-81B2-417C-A035-2F9A5855E6B1}"/>
              </a:ext>
            </a:extLst>
          </p:cNvPr>
          <p:cNvSpPr/>
          <p:nvPr/>
        </p:nvSpPr>
        <p:spPr bwMode="auto">
          <a:xfrm flipH="1">
            <a:off x="-1" y="-13281"/>
            <a:ext cx="669471" cy="1360658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1F497D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122994-91B6-4996-AF81-AC57D375DA43}"/>
              </a:ext>
            </a:extLst>
          </p:cNvPr>
          <p:cNvSpPr/>
          <p:nvPr/>
        </p:nvSpPr>
        <p:spPr>
          <a:xfrm>
            <a:off x="7134798" y="2698272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7748F98-8D4B-4FE6-AB5E-EF3CB258023A}"/>
              </a:ext>
            </a:extLst>
          </p:cNvPr>
          <p:cNvSpPr/>
          <p:nvPr/>
        </p:nvSpPr>
        <p:spPr>
          <a:xfrm>
            <a:off x="7287198" y="2850672"/>
            <a:ext cx="360000" cy="360000"/>
          </a:xfrm>
          <a:prstGeom prst="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F016465-88BC-4AA6-B14E-A66AED3A864B}"/>
              </a:ext>
            </a:extLst>
          </p:cNvPr>
          <p:cNvSpPr/>
          <p:nvPr/>
        </p:nvSpPr>
        <p:spPr>
          <a:xfrm>
            <a:off x="7439598" y="3003072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C04D11-7BC4-44A3-9022-0E307B3875D8}"/>
              </a:ext>
            </a:extLst>
          </p:cNvPr>
          <p:cNvSpPr/>
          <p:nvPr/>
        </p:nvSpPr>
        <p:spPr>
          <a:xfrm>
            <a:off x="7591998" y="3155472"/>
            <a:ext cx="360000" cy="360000"/>
          </a:xfrm>
          <a:prstGeom prst="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E1C2A24-5FED-47FD-AE1C-9B9B1ECF67A7}"/>
              </a:ext>
            </a:extLst>
          </p:cNvPr>
          <p:cNvSpPr/>
          <p:nvPr/>
        </p:nvSpPr>
        <p:spPr>
          <a:xfrm>
            <a:off x="7744398" y="3307872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BAC4274-75FC-44AA-9743-69421C3140ED}"/>
              </a:ext>
            </a:extLst>
          </p:cNvPr>
          <p:cNvSpPr/>
          <p:nvPr/>
        </p:nvSpPr>
        <p:spPr>
          <a:xfrm>
            <a:off x="7896798" y="3460272"/>
            <a:ext cx="360000" cy="360000"/>
          </a:xfrm>
          <a:prstGeom prst="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36EFF20-B442-45F0-833F-A6780611D5E5}"/>
              </a:ext>
            </a:extLst>
          </p:cNvPr>
          <p:cNvSpPr/>
          <p:nvPr/>
        </p:nvSpPr>
        <p:spPr>
          <a:xfrm>
            <a:off x="8049198" y="3612672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61026B1-E975-43A5-ADCF-D2945221F205}"/>
              </a:ext>
            </a:extLst>
          </p:cNvPr>
          <p:cNvSpPr/>
          <p:nvPr/>
        </p:nvSpPr>
        <p:spPr>
          <a:xfrm>
            <a:off x="8201598" y="3765072"/>
            <a:ext cx="360000" cy="360000"/>
          </a:xfrm>
          <a:prstGeom prst="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0F7FC03-1A4E-4355-9D83-616392174AD9}"/>
              </a:ext>
            </a:extLst>
          </p:cNvPr>
          <p:cNvSpPr/>
          <p:nvPr/>
        </p:nvSpPr>
        <p:spPr>
          <a:xfrm>
            <a:off x="8353998" y="3917472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10B5F6-EF04-45EE-BD84-52022CF368D8}"/>
              </a:ext>
            </a:extLst>
          </p:cNvPr>
          <p:cNvSpPr/>
          <p:nvPr/>
        </p:nvSpPr>
        <p:spPr>
          <a:xfrm>
            <a:off x="8506398" y="4069872"/>
            <a:ext cx="360000" cy="360000"/>
          </a:xfrm>
          <a:prstGeom prst="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1D87FA2-ED82-4599-8A4D-813465017A39}"/>
              </a:ext>
            </a:extLst>
          </p:cNvPr>
          <p:cNvSpPr/>
          <p:nvPr/>
        </p:nvSpPr>
        <p:spPr>
          <a:xfrm>
            <a:off x="8658798" y="4222272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1E2DC5-F372-4A7D-9710-2CFC9B7FFABF}"/>
              </a:ext>
            </a:extLst>
          </p:cNvPr>
          <p:cNvSpPr/>
          <p:nvPr/>
        </p:nvSpPr>
        <p:spPr>
          <a:xfrm>
            <a:off x="8811198" y="4374672"/>
            <a:ext cx="360000" cy="360000"/>
          </a:xfrm>
          <a:prstGeom prst="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3" name="直線接點 1032">
            <a:extLst>
              <a:ext uri="{FF2B5EF4-FFF2-40B4-BE49-F238E27FC236}">
                <a16:creationId xmlns:a16="http://schemas.microsoft.com/office/drawing/2014/main" id="{599EF932-A705-4C00-A32C-3BFE1DB38880}"/>
              </a:ext>
            </a:extLst>
          </p:cNvPr>
          <p:cNvCxnSpPr>
            <a:stCxn id="21" idx="3"/>
            <a:endCxn id="35" idx="1"/>
          </p:cNvCxnSpPr>
          <p:nvPr/>
        </p:nvCxnSpPr>
        <p:spPr>
          <a:xfrm>
            <a:off x="4934838" y="4033302"/>
            <a:ext cx="2264687" cy="521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直線接點 1036">
            <a:extLst>
              <a:ext uri="{FF2B5EF4-FFF2-40B4-BE49-F238E27FC236}">
                <a16:creationId xmlns:a16="http://schemas.microsoft.com/office/drawing/2014/main" id="{1018E6D4-6645-4A6C-8900-424C8314E307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4934838" y="4033302"/>
            <a:ext cx="1959887" cy="21657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直線接點 1038">
            <a:extLst>
              <a:ext uri="{FF2B5EF4-FFF2-40B4-BE49-F238E27FC236}">
                <a16:creationId xmlns:a16="http://schemas.microsoft.com/office/drawing/2014/main" id="{AF78CCF0-6DBD-4A3A-AC9D-0ED80C82AFAF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 flipV="1">
            <a:off x="4934838" y="3945072"/>
            <a:ext cx="1655087" cy="882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直線接點 1040">
            <a:extLst>
              <a:ext uri="{FF2B5EF4-FFF2-40B4-BE49-F238E27FC236}">
                <a16:creationId xmlns:a16="http://schemas.microsoft.com/office/drawing/2014/main" id="{45925267-DBB9-4164-84F4-C5B81DF28F75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4934838" y="3640272"/>
            <a:ext cx="1350287" cy="3930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直線接點 1042">
            <a:extLst>
              <a:ext uri="{FF2B5EF4-FFF2-40B4-BE49-F238E27FC236}">
                <a16:creationId xmlns:a16="http://schemas.microsoft.com/office/drawing/2014/main" id="{12651A14-8132-40AD-9CA6-E1B66C9AEF5A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V="1">
            <a:off x="4934838" y="3335472"/>
            <a:ext cx="1045487" cy="6978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直線接點 1044">
            <a:extLst>
              <a:ext uri="{FF2B5EF4-FFF2-40B4-BE49-F238E27FC236}">
                <a16:creationId xmlns:a16="http://schemas.microsoft.com/office/drawing/2014/main" id="{966FBE43-FA24-4032-AAE1-CA3364AC73B3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4934838" y="3030672"/>
            <a:ext cx="740687" cy="10026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8CA6731-C85D-4FC3-A924-9DF491D10467}"/>
              </a:ext>
            </a:extLst>
          </p:cNvPr>
          <p:cNvSpPr/>
          <p:nvPr/>
        </p:nvSpPr>
        <p:spPr>
          <a:xfrm>
            <a:off x="4062438" y="352090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53" name="直線接點 1052">
            <a:extLst>
              <a:ext uri="{FF2B5EF4-FFF2-40B4-BE49-F238E27FC236}">
                <a16:creationId xmlns:a16="http://schemas.microsoft.com/office/drawing/2014/main" id="{034F45C3-C2C6-4105-81D3-B48715082E82}"/>
              </a:ext>
            </a:extLst>
          </p:cNvPr>
          <p:cNvCxnSpPr>
            <a:endCxn id="22" idx="1"/>
          </p:cNvCxnSpPr>
          <p:nvPr/>
        </p:nvCxnSpPr>
        <p:spPr>
          <a:xfrm flipV="1">
            <a:off x="4879325" y="2878272"/>
            <a:ext cx="643800" cy="101438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5" name="直線接點 1054">
            <a:extLst>
              <a:ext uri="{FF2B5EF4-FFF2-40B4-BE49-F238E27FC236}">
                <a16:creationId xmlns:a16="http://schemas.microsoft.com/office/drawing/2014/main" id="{7A91DD1C-CFA1-4296-8296-A14EBE74115D}"/>
              </a:ext>
            </a:extLst>
          </p:cNvPr>
          <p:cNvCxnSpPr>
            <a:endCxn id="26" idx="1"/>
          </p:cNvCxnSpPr>
          <p:nvPr/>
        </p:nvCxnSpPr>
        <p:spPr>
          <a:xfrm flipV="1">
            <a:off x="4864833" y="3183072"/>
            <a:ext cx="963092" cy="7068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直線接點 1056">
            <a:extLst>
              <a:ext uri="{FF2B5EF4-FFF2-40B4-BE49-F238E27FC236}">
                <a16:creationId xmlns:a16="http://schemas.microsoft.com/office/drawing/2014/main" id="{8B93E688-4A52-45F2-9392-1A159969A19A}"/>
              </a:ext>
            </a:extLst>
          </p:cNvPr>
          <p:cNvCxnSpPr>
            <a:endCxn id="28" idx="1"/>
          </p:cNvCxnSpPr>
          <p:nvPr/>
        </p:nvCxnSpPr>
        <p:spPr>
          <a:xfrm flipV="1">
            <a:off x="4879325" y="3487872"/>
            <a:ext cx="1253400" cy="402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9" name="直線接點 1058">
            <a:extLst>
              <a:ext uri="{FF2B5EF4-FFF2-40B4-BE49-F238E27FC236}">
                <a16:creationId xmlns:a16="http://schemas.microsoft.com/office/drawing/2014/main" id="{31983B81-9A26-486A-88F2-669564774C35}"/>
              </a:ext>
            </a:extLst>
          </p:cNvPr>
          <p:cNvCxnSpPr>
            <a:endCxn id="30" idx="1"/>
          </p:cNvCxnSpPr>
          <p:nvPr/>
        </p:nvCxnSpPr>
        <p:spPr>
          <a:xfrm flipV="1">
            <a:off x="4917425" y="3792672"/>
            <a:ext cx="1520100" cy="97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直線接點 1060">
            <a:extLst>
              <a:ext uri="{FF2B5EF4-FFF2-40B4-BE49-F238E27FC236}">
                <a16:creationId xmlns:a16="http://schemas.microsoft.com/office/drawing/2014/main" id="{1BC319E7-F446-492A-8A04-C1A29D1C8765}"/>
              </a:ext>
            </a:extLst>
          </p:cNvPr>
          <p:cNvCxnSpPr>
            <a:endCxn id="32" idx="1"/>
          </p:cNvCxnSpPr>
          <p:nvPr/>
        </p:nvCxnSpPr>
        <p:spPr>
          <a:xfrm>
            <a:off x="4936475" y="3902787"/>
            <a:ext cx="1805850" cy="19468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3" name="直線接點 1062">
            <a:extLst>
              <a:ext uri="{FF2B5EF4-FFF2-40B4-BE49-F238E27FC236}">
                <a16:creationId xmlns:a16="http://schemas.microsoft.com/office/drawing/2014/main" id="{9FC7B6E1-90D0-4892-AA6B-88F4FE9EE75B}"/>
              </a:ext>
            </a:extLst>
          </p:cNvPr>
          <p:cNvCxnSpPr>
            <a:endCxn id="34" idx="1"/>
          </p:cNvCxnSpPr>
          <p:nvPr/>
        </p:nvCxnSpPr>
        <p:spPr>
          <a:xfrm>
            <a:off x="4933141" y="3910272"/>
            <a:ext cx="2113984" cy="492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42C1980-2614-4AD5-B2BF-5C2BF2CE3CFF}"/>
              </a:ext>
            </a:extLst>
          </p:cNvPr>
          <p:cNvSpPr/>
          <p:nvPr/>
        </p:nvSpPr>
        <p:spPr>
          <a:xfrm>
            <a:off x="4214838" y="3673302"/>
            <a:ext cx="720000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7" name="直線接點 1096">
            <a:extLst>
              <a:ext uri="{FF2B5EF4-FFF2-40B4-BE49-F238E27FC236}">
                <a16:creationId xmlns:a16="http://schemas.microsoft.com/office/drawing/2014/main" id="{3614B1CB-4E5F-485A-9DEC-F75D970D2125}"/>
              </a:ext>
            </a:extLst>
          </p:cNvPr>
          <p:cNvCxnSpPr>
            <a:stCxn id="35" idx="3"/>
            <a:endCxn id="47" idx="1"/>
          </p:cNvCxnSpPr>
          <p:nvPr/>
        </p:nvCxnSpPr>
        <p:spPr>
          <a:xfrm>
            <a:off x="7739525" y="4554672"/>
            <a:ext cx="107167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9" name="直線接點 1098">
            <a:extLst>
              <a:ext uri="{FF2B5EF4-FFF2-40B4-BE49-F238E27FC236}">
                <a16:creationId xmlns:a16="http://schemas.microsoft.com/office/drawing/2014/main" id="{E538E2CC-7566-49E7-B0FB-6595B8E38349}"/>
              </a:ext>
            </a:extLst>
          </p:cNvPr>
          <p:cNvCxnSpPr>
            <a:stCxn id="46" idx="1"/>
          </p:cNvCxnSpPr>
          <p:nvPr/>
        </p:nvCxnSpPr>
        <p:spPr>
          <a:xfrm flipH="1" flipV="1">
            <a:off x="6966430" y="4393302"/>
            <a:ext cx="1692368" cy="897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ADC2C5C2-2FBE-40A7-B285-7B043DD15C7A}"/>
              </a:ext>
            </a:extLst>
          </p:cNvPr>
          <p:cNvSpPr/>
          <p:nvPr/>
        </p:nvSpPr>
        <p:spPr>
          <a:xfrm>
            <a:off x="5523125" y="260827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1" name="直線接點 1100">
            <a:extLst>
              <a:ext uri="{FF2B5EF4-FFF2-40B4-BE49-F238E27FC236}">
                <a16:creationId xmlns:a16="http://schemas.microsoft.com/office/drawing/2014/main" id="{BF6888CA-ECA4-4B14-B9BA-0A4E4785A033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063125" y="2865072"/>
            <a:ext cx="1071673" cy="13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19F3323-FC67-45EB-AD96-A246A565C8A8}"/>
              </a:ext>
            </a:extLst>
          </p:cNvPr>
          <p:cNvSpPr/>
          <p:nvPr/>
        </p:nvSpPr>
        <p:spPr>
          <a:xfrm>
            <a:off x="5675525" y="2760672"/>
            <a:ext cx="54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3" name="直線接點 1102">
            <a:extLst>
              <a:ext uri="{FF2B5EF4-FFF2-40B4-BE49-F238E27FC236}">
                <a16:creationId xmlns:a16="http://schemas.microsoft.com/office/drawing/2014/main" id="{E0DE4163-C503-425F-A13A-3A3889D6507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209978" y="3030672"/>
            <a:ext cx="107722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CB1CB4E-7F10-4416-B952-F27837E3187D}"/>
              </a:ext>
            </a:extLst>
          </p:cNvPr>
          <p:cNvSpPr/>
          <p:nvPr/>
        </p:nvSpPr>
        <p:spPr>
          <a:xfrm>
            <a:off x="5827925" y="291307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5" name="直線接點 1104">
            <a:extLst>
              <a:ext uri="{FF2B5EF4-FFF2-40B4-BE49-F238E27FC236}">
                <a16:creationId xmlns:a16="http://schemas.microsoft.com/office/drawing/2014/main" id="{0BE54E70-2A89-4C84-93EF-ED84423C1C08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>
            <a:off x="6367925" y="3183072"/>
            <a:ext cx="107167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3F37F07-E5F2-40F7-80D4-39FACC806849}"/>
              </a:ext>
            </a:extLst>
          </p:cNvPr>
          <p:cNvSpPr/>
          <p:nvPr/>
        </p:nvSpPr>
        <p:spPr>
          <a:xfrm>
            <a:off x="5980325" y="3065472"/>
            <a:ext cx="54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8" name="直線接點 1107">
            <a:extLst>
              <a:ext uri="{FF2B5EF4-FFF2-40B4-BE49-F238E27FC236}">
                <a16:creationId xmlns:a16="http://schemas.microsoft.com/office/drawing/2014/main" id="{2B93EBD3-54C4-4AB3-8007-A0A164F5F96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367925" y="3335472"/>
            <a:ext cx="122407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B7A7948-84AD-4ED9-AAB2-DD58841A7C3B}"/>
              </a:ext>
            </a:extLst>
          </p:cNvPr>
          <p:cNvSpPr/>
          <p:nvPr/>
        </p:nvSpPr>
        <p:spPr>
          <a:xfrm>
            <a:off x="6132725" y="321787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10" name="直線接點 1109">
            <a:extLst>
              <a:ext uri="{FF2B5EF4-FFF2-40B4-BE49-F238E27FC236}">
                <a16:creationId xmlns:a16="http://schemas.microsoft.com/office/drawing/2014/main" id="{73E1DF18-E44A-46BD-B555-4F4E93BB0B76}"/>
              </a:ext>
            </a:extLst>
          </p:cNvPr>
          <p:cNvCxnSpPr>
            <a:stCxn id="28" idx="3"/>
            <a:endCxn id="40" idx="1"/>
          </p:cNvCxnSpPr>
          <p:nvPr/>
        </p:nvCxnSpPr>
        <p:spPr>
          <a:xfrm>
            <a:off x="6672725" y="3487872"/>
            <a:ext cx="107167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71D108F-5A26-430F-AB2C-AAA37FDA8851}"/>
              </a:ext>
            </a:extLst>
          </p:cNvPr>
          <p:cNvSpPr/>
          <p:nvPr/>
        </p:nvSpPr>
        <p:spPr>
          <a:xfrm>
            <a:off x="6285125" y="3370272"/>
            <a:ext cx="54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12" name="直線接點 1111">
            <a:extLst>
              <a:ext uri="{FF2B5EF4-FFF2-40B4-BE49-F238E27FC236}">
                <a16:creationId xmlns:a16="http://schemas.microsoft.com/office/drawing/2014/main" id="{20DAB7A4-1A30-4E39-8D2A-18074F6E6BC0}"/>
              </a:ext>
            </a:extLst>
          </p:cNvPr>
          <p:cNvCxnSpPr>
            <a:stCxn id="29" idx="3"/>
            <a:endCxn id="41" idx="1"/>
          </p:cNvCxnSpPr>
          <p:nvPr/>
        </p:nvCxnSpPr>
        <p:spPr>
          <a:xfrm>
            <a:off x="6825125" y="3640272"/>
            <a:ext cx="107167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A275122-AC66-44CC-B3A4-D3B28777EC21}"/>
              </a:ext>
            </a:extLst>
          </p:cNvPr>
          <p:cNvSpPr/>
          <p:nvPr/>
        </p:nvSpPr>
        <p:spPr>
          <a:xfrm>
            <a:off x="6437525" y="352267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14" name="直線接點 1113">
            <a:extLst>
              <a:ext uri="{FF2B5EF4-FFF2-40B4-BE49-F238E27FC236}">
                <a16:creationId xmlns:a16="http://schemas.microsoft.com/office/drawing/2014/main" id="{4B5D223C-1D32-4801-A214-75C88EE80235}"/>
              </a:ext>
            </a:extLst>
          </p:cNvPr>
          <p:cNvCxnSpPr>
            <a:stCxn id="30" idx="3"/>
            <a:endCxn id="42" idx="1"/>
          </p:cNvCxnSpPr>
          <p:nvPr/>
        </p:nvCxnSpPr>
        <p:spPr>
          <a:xfrm>
            <a:off x="6977525" y="3792672"/>
            <a:ext cx="107167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030FA44-7CD0-4B12-982F-A3262A475602}"/>
              </a:ext>
            </a:extLst>
          </p:cNvPr>
          <p:cNvSpPr/>
          <p:nvPr/>
        </p:nvSpPr>
        <p:spPr>
          <a:xfrm>
            <a:off x="6589925" y="3675072"/>
            <a:ext cx="54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16" name="直線接點 1115">
            <a:extLst>
              <a:ext uri="{FF2B5EF4-FFF2-40B4-BE49-F238E27FC236}">
                <a16:creationId xmlns:a16="http://schemas.microsoft.com/office/drawing/2014/main" id="{23A4DBC3-D000-4073-ADB0-274D8575077E}"/>
              </a:ext>
            </a:extLst>
          </p:cNvPr>
          <p:cNvCxnSpPr>
            <a:stCxn id="31" idx="3"/>
            <a:endCxn id="43" idx="1"/>
          </p:cNvCxnSpPr>
          <p:nvPr/>
        </p:nvCxnSpPr>
        <p:spPr>
          <a:xfrm>
            <a:off x="7129925" y="3945072"/>
            <a:ext cx="107167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283FFD68-563F-483A-9BCF-A69D3E3207F0}"/>
              </a:ext>
            </a:extLst>
          </p:cNvPr>
          <p:cNvSpPr/>
          <p:nvPr/>
        </p:nvSpPr>
        <p:spPr>
          <a:xfrm>
            <a:off x="6742325" y="382747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18" name="直線接點 1117">
            <a:extLst>
              <a:ext uri="{FF2B5EF4-FFF2-40B4-BE49-F238E27FC236}">
                <a16:creationId xmlns:a16="http://schemas.microsoft.com/office/drawing/2014/main" id="{08A5F975-BB09-4307-8E31-491ECB65466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129925" y="4097472"/>
            <a:ext cx="122407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B863E99-9EF6-45B1-B2FE-24C2E549EC11}"/>
              </a:ext>
            </a:extLst>
          </p:cNvPr>
          <p:cNvSpPr/>
          <p:nvPr/>
        </p:nvSpPr>
        <p:spPr>
          <a:xfrm>
            <a:off x="6894725" y="3979872"/>
            <a:ext cx="54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20" name="直線接點 1119">
            <a:extLst>
              <a:ext uri="{FF2B5EF4-FFF2-40B4-BE49-F238E27FC236}">
                <a16:creationId xmlns:a16="http://schemas.microsoft.com/office/drawing/2014/main" id="{4262B9C0-E0F3-4D3D-BF59-27BA01EBCD46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82325" y="4249872"/>
            <a:ext cx="122407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EF979803-FDCA-45B5-85F1-778736AFCC39}"/>
              </a:ext>
            </a:extLst>
          </p:cNvPr>
          <p:cNvSpPr/>
          <p:nvPr/>
        </p:nvSpPr>
        <p:spPr>
          <a:xfrm>
            <a:off x="7047125" y="413227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E71A0CC-1772-41F0-8E1A-BF4737393520}"/>
              </a:ext>
            </a:extLst>
          </p:cNvPr>
          <p:cNvSpPr/>
          <p:nvPr/>
        </p:nvSpPr>
        <p:spPr>
          <a:xfrm>
            <a:off x="7199525" y="4284672"/>
            <a:ext cx="54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99EB92-7419-480E-8EE2-AE32F8EC08D4}"/>
              </a:ext>
            </a:extLst>
          </p:cNvPr>
          <p:cNvSpPr/>
          <p:nvPr/>
        </p:nvSpPr>
        <p:spPr>
          <a:xfrm>
            <a:off x="1831118" y="3009102"/>
            <a:ext cx="1134000" cy="113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24" name="直線接點 1123">
            <a:extLst>
              <a:ext uri="{FF2B5EF4-FFF2-40B4-BE49-F238E27FC236}">
                <a16:creationId xmlns:a16="http://schemas.microsoft.com/office/drawing/2014/main" id="{7FDDE639-8FE4-46B9-AD60-98DFAAC2CFE1}"/>
              </a:ext>
            </a:extLst>
          </p:cNvPr>
          <p:cNvCxnSpPr>
            <a:endCxn id="18" idx="1"/>
          </p:cNvCxnSpPr>
          <p:nvPr/>
        </p:nvCxnSpPr>
        <p:spPr>
          <a:xfrm>
            <a:off x="2698598" y="3576102"/>
            <a:ext cx="10590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0" name="直線接點 1129">
            <a:extLst>
              <a:ext uri="{FF2B5EF4-FFF2-40B4-BE49-F238E27FC236}">
                <a16:creationId xmlns:a16="http://schemas.microsoft.com/office/drawing/2014/main" id="{1CB75661-226D-4215-B8DF-56132DED66CA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3269918" y="3880902"/>
            <a:ext cx="7925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3" name="直線接點 1132">
            <a:extLst>
              <a:ext uri="{FF2B5EF4-FFF2-40B4-BE49-F238E27FC236}">
                <a16:creationId xmlns:a16="http://schemas.microsoft.com/office/drawing/2014/main" id="{EC21C27A-1C44-4D45-8CFE-475145BB0EC1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3422318" y="4033302"/>
            <a:ext cx="7925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3DF43EB-2792-48FD-9085-2645B0050EA1}"/>
              </a:ext>
            </a:extLst>
          </p:cNvPr>
          <p:cNvSpPr/>
          <p:nvPr/>
        </p:nvSpPr>
        <p:spPr>
          <a:xfrm>
            <a:off x="1983518" y="3161502"/>
            <a:ext cx="1134000" cy="113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7" name="直線接點 1136">
            <a:extLst>
              <a:ext uri="{FF2B5EF4-FFF2-40B4-BE49-F238E27FC236}">
                <a16:creationId xmlns:a16="http://schemas.microsoft.com/office/drawing/2014/main" id="{DBE6D65A-C687-469B-BD65-CBDF0CA97915}"/>
              </a:ext>
            </a:extLst>
          </p:cNvPr>
          <p:cNvCxnSpPr>
            <a:endCxn id="19" idx="1"/>
          </p:cNvCxnSpPr>
          <p:nvPr/>
        </p:nvCxnSpPr>
        <p:spPr>
          <a:xfrm>
            <a:off x="2854246" y="3728502"/>
            <a:ext cx="10557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64C39E4-9B94-4D36-B185-E5EACC48E611}"/>
              </a:ext>
            </a:extLst>
          </p:cNvPr>
          <p:cNvSpPr/>
          <p:nvPr/>
        </p:nvSpPr>
        <p:spPr>
          <a:xfrm>
            <a:off x="2135918" y="3313902"/>
            <a:ext cx="1134000" cy="113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BD96C8B-9D87-448A-B267-ADC09C0A8383}"/>
              </a:ext>
            </a:extLst>
          </p:cNvPr>
          <p:cNvSpPr/>
          <p:nvPr/>
        </p:nvSpPr>
        <p:spPr>
          <a:xfrm>
            <a:off x="2288318" y="3466302"/>
            <a:ext cx="1134000" cy="113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226E8A71-1473-4359-BED6-6D645C996E1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532017" y="3576102"/>
            <a:ext cx="299101" cy="3165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F38F234C-C052-413F-BD1B-552EAC3515C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532017" y="3728502"/>
            <a:ext cx="451501" cy="1641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D8F7C03-0F72-473B-99E7-BBD13BF6EF5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532017" y="3880902"/>
            <a:ext cx="603901" cy="117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0C0E9726-100F-4B60-8BFD-816208698CF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32017" y="3892659"/>
            <a:ext cx="756301" cy="1406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3" name="矩形 1142">
            <a:extLst>
              <a:ext uri="{FF2B5EF4-FFF2-40B4-BE49-F238E27FC236}">
                <a16:creationId xmlns:a16="http://schemas.microsoft.com/office/drawing/2014/main" id="{B85844B1-BFE6-4E24-ACA9-1E9A82209E45}"/>
              </a:ext>
            </a:extLst>
          </p:cNvPr>
          <p:cNvSpPr/>
          <p:nvPr/>
        </p:nvSpPr>
        <p:spPr>
          <a:xfrm>
            <a:off x="1729507" y="2187528"/>
            <a:ext cx="7592719" cy="333375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BAD7500-291A-4189-ABDF-A6C18009F2ED}"/>
              </a:ext>
            </a:extLst>
          </p:cNvPr>
          <p:cNvSpPr/>
          <p:nvPr/>
        </p:nvSpPr>
        <p:spPr>
          <a:xfrm>
            <a:off x="9464213" y="2187527"/>
            <a:ext cx="1138120" cy="3333750"/>
          </a:xfrm>
          <a:prstGeom prst="rect">
            <a:avLst/>
          </a:prstGeom>
          <a:noFill/>
          <a:ln w="38100">
            <a:solidFill>
              <a:srgbClr val="0B76C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4" name="橢圓 1143">
            <a:extLst>
              <a:ext uri="{FF2B5EF4-FFF2-40B4-BE49-F238E27FC236}">
                <a16:creationId xmlns:a16="http://schemas.microsoft.com/office/drawing/2014/main" id="{73DAB06A-40F1-4F43-B190-804D6D905593}"/>
              </a:ext>
            </a:extLst>
          </p:cNvPr>
          <p:cNvSpPr/>
          <p:nvPr/>
        </p:nvSpPr>
        <p:spPr>
          <a:xfrm>
            <a:off x="9762541" y="2413416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橢圓 185">
            <a:extLst>
              <a:ext uri="{FF2B5EF4-FFF2-40B4-BE49-F238E27FC236}">
                <a16:creationId xmlns:a16="http://schemas.microsoft.com/office/drawing/2014/main" id="{E4A7BF18-1169-4B42-9B1D-83B9B9EEC908}"/>
              </a:ext>
            </a:extLst>
          </p:cNvPr>
          <p:cNvSpPr/>
          <p:nvPr/>
        </p:nvSpPr>
        <p:spPr>
          <a:xfrm>
            <a:off x="9762541" y="2639305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橢圓 186">
            <a:extLst>
              <a:ext uri="{FF2B5EF4-FFF2-40B4-BE49-F238E27FC236}">
                <a16:creationId xmlns:a16="http://schemas.microsoft.com/office/drawing/2014/main" id="{5D8B5527-F853-44A7-803B-57B99403150A}"/>
              </a:ext>
            </a:extLst>
          </p:cNvPr>
          <p:cNvSpPr/>
          <p:nvPr/>
        </p:nvSpPr>
        <p:spPr>
          <a:xfrm>
            <a:off x="9762541" y="2865072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橢圓 187">
            <a:extLst>
              <a:ext uri="{FF2B5EF4-FFF2-40B4-BE49-F238E27FC236}">
                <a16:creationId xmlns:a16="http://schemas.microsoft.com/office/drawing/2014/main" id="{63DE9707-C49D-4B22-9EF3-E9C136DAC4CD}"/>
              </a:ext>
            </a:extLst>
          </p:cNvPr>
          <p:cNvSpPr/>
          <p:nvPr/>
        </p:nvSpPr>
        <p:spPr>
          <a:xfrm>
            <a:off x="9762541" y="3088311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橢圓 188">
            <a:extLst>
              <a:ext uri="{FF2B5EF4-FFF2-40B4-BE49-F238E27FC236}">
                <a16:creationId xmlns:a16="http://schemas.microsoft.com/office/drawing/2014/main" id="{AACA913F-5275-486A-A732-FA46DF0D2B56}"/>
              </a:ext>
            </a:extLst>
          </p:cNvPr>
          <p:cNvSpPr/>
          <p:nvPr/>
        </p:nvSpPr>
        <p:spPr>
          <a:xfrm>
            <a:off x="9762541" y="4476384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橢圓 189">
            <a:extLst>
              <a:ext uri="{FF2B5EF4-FFF2-40B4-BE49-F238E27FC236}">
                <a16:creationId xmlns:a16="http://schemas.microsoft.com/office/drawing/2014/main" id="{96708487-32A0-4719-AD4F-7516772AF577}"/>
              </a:ext>
            </a:extLst>
          </p:cNvPr>
          <p:cNvSpPr/>
          <p:nvPr/>
        </p:nvSpPr>
        <p:spPr>
          <a:xfrm>
            <a:off x="9762541" y="4702273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橢圓 190">
            <a:extLst>
              <a:ext uri="{FF2B5EF4-FFF2-40B4-BE49-F238E27FC236}">
                <a16:creationId xmlns:a16="http://schemas.microsoft.com/office/drawing/2014/main" id="{36D968B0-E0B7-4431-82C2-AD4F0525CDB8}"/>
              </a:ext>
            </a:extLst>
          </p:cNvPr>
          <p:cNvSpPr/>
          <p:nvPr/>
        </p:nvSpPr>
        <p:spPr>
          <a:xfrm>
            <a:off x="9762541" y="4928040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橢圓 191">
            <a:extLst>
              <a:ext uri="{FF2B5EF4-FFF2-40B4-BE49-F238E27FC236}">
                <a16:creationId xmlns:a16="http://schemas.microsoft.com/office/drawing/2014/main" id="{1F928CE9-FFD0-454F-88CC-4BD09E179EDF}"/>
              </a:ext>
            </a:extLst>
          </p:cNvPr>
          <p:cNvSpPr/>
          <p:nvPr/>
        </p:nvSpPr>
        <p:spPr>
          <a:xfrm>
            <a:off x="9762541" y="5151279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46" name="直線接點 1145">
            <a:extLst>
              <a:ext uri="{FF2B5EF4-FFF2-40B4-BE49-F238E27FC236}">
                <a16:creationId xmlns:a16="http://schemas.microsoft.com/office/drawing/2014/main" id="{C1A6A428-EE4D-4E29-825C-5AC64F9EC47A}"/>
              </a:ext>
            </a:extLst>
          </p:cNvPr>
          <p:cNvCxnSpPr>
            <a:cxnSpLocks/>
          </p:cNvCxnSpPr>
          <p:nvPr/>
        </p:nvCxnSpPr>
        <p:spPr>
          <a:xfrm>
            <a:off x="9822501" y="3365952"/>
            <a:ext cx="0" cy="939000"/>
          </a:xfrm>
          <a:prstGeom prst="line">
            <a:avLst/>
          </a:prstGeom>
          <a:ln w="19050">
            <a:solidFill>
              <a:srgbClr val="0B76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橢圓 195">
            <a:extLst>
              <a:ext uri="{FF2B5EF4-FFF2-40B4-BE49-F238E27FC236}">
                <a16:creationId xmlns:a16="http://schemas.microsoft.com/office/drawing/2014/main" id="{91199746-78EC-41E3-A169-D3FECC472738}"/>
              </a:ext>
            </a:extLst>
          </p:cNvPr>
          <p:cNvSpPr/>
          <p:nvPr/>
        </p:nvSpPr>
        <p:spPr>
          <a:xfrm>
            <a:off x="10240749" y="3169200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橢圓 196">
            <a:extLst>
              <a:ext uri="{FF2B5EF4-FFF2-40B4-BE49-F238E27FC236}">
                <a16:creationId xmlns:a16="http://schemas.microsoft.com/office/drawing/2014/main" id="{DF8FDEF5-A95C-478E-B8F3-8FFAB1BA1333}"/>
              </a:ext>
            </a:extLst>
          </p:cNvPr>
          <p:cNvSpPr/>
          <p:nvPr/>
        </p:nvSpPr>
        <p:spPr>
          <a:xfrm>
            <a:off x="10240749" y="3392439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橢圓 197">
            <a:extLst>
              <a:ext uri="{FF2B5EF4-FFF2-40B4-BE49-F238E27FC236}">
                <a16:creationId xmlns:a16="http://schemas.microsoft.com/office/drawing/2014/main" id="{1BB264D4-6E44-40A0-95E1-5BE323292751}"/>
              </a:ext>
            </a:extLst>
          </p:cNvPr>
          <p:cNvSpPr/>
          <p:nvPr/>
        </p:nvSpPr>
        <p:spPr>
          <a:xfrm>
            <a:off x="10240749" y="4143102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橢圓 198">
            <a:extLst>
              <a:ext uri="{FF2B5EF4-FFF2-40B4-BE49-F238E27FC236}">
                <a16:creationId xmlns:a16="http://schemas.microsoft.com/office/drawing/2014/main" id="{54811E1E-5F35-413C-B3CA-254EEDB4A9D5}"/>
              </a:ext>
            </a:extLst>
          </p:cNvPr>
          <p:cNvSpPr/>
          <p:nvPr/>
        </p:nvSpPr>
        <p:spPr>
          <a:xfrm>
            <a:off x="10240749" y="4366341"/>
            <a:ext cx="119921" cy="119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4B49FE99-E92E-49D6-AC31-9776BB002A93}"/>
              </a:ext>
            </a:extLst>
          </p:cNvPr>
          <p:cNvCxnSpPr>
            <a:cxnSpLocks/>
          </p:cNvCxnSpPr>
          <p:nvPr/>
        </p:nvCxnSpPr>
        <p:spPr>
          <a:xfrm>
            <a:off x="10300709" y="3612672"/>
            <a:ext cx="0" cy="420630"/>
          </a:xfrm>
          <a:prstGeom prst="line">
            <a:avLst/>
          </a:prstGeom>
          <a:ln w="19050">
            <a:solidFill>
              <a:srgbClr val="0B76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3E3740F5-7E65-4CD6-8FF9-7B6DE99AE4C3}"/>
              </a:ext>
            </a:extLst>
          </p:cNvPr>
          <p:cNvCxnSpPr>
            <a:stCxn id="37" idx="0"/>
            <a:endCxn id="1144" idx="2"/>
          </p:cNvCxnSpPr>
          <p:nvPr/>
        </p:nvCxnSpPr>
        <p:spPr>
          <a:xfrm flipV="1">
            <a:off x="7467198" y="2473377"/>
            <a:ext cx="2295343" cy="3772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9E1FBD95-F5A0-4CD7-B0F3-262051DE5175}"/>
              </a:ext>
            </a:extLst>
          </p:cNvPr>
          <p:cNvCxnSpPr>
            <a:stCxn id="47" idx="3"/>
            <a:endCxn id="1144" idx="2"/>
          </p:cNvCxnSpPr>
          <p:nvPr/>
        </p:nvCxnSpPr>
        <p:spPr>
          <a:xfrm flipV="1">
            <a:off x="9171198" y="2473377"/>
            <a:ext cx="591343" cy="20812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D3982629-DEEA-4219-8E00-A789BF14B4E6}"/>
              </a:ext>
            </a:extLst>
          </p:cNvPr>
          <p:cNvCxnSpPr>
            <a:stCxn id="1144" idx="6"/>
            <a:endCxn id="196" idx="2"/>
          </p:cNvCxnSpPr>
          <p:nvPr/>
        </p:nvCxnSpPr>
        <p:spPr>
          <a:xfrm>
            <a:off x="9882462" y="2473377"/>
            <a:ext cx="358287" cy="75578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68C0E459-E49D-40B4-A4B1-37F6FFFFB4A8}"/>
              </a:ext>
            </a:extLst>
          </p:cNvPr>
          <p:cNvCxnSpPr>
            <a:stCxn id="192" idx="6"/>
            <a:endCxn id="196" idx="3"/>
          </p:cNvCxnSpPr>
          <p:nvPr/>
        </p:nvCxnSpPr>
        <p:spPr>
          <a:xfrm flipV="1">
            <a:off x="9882462" y="3271559"/>
            <a:ext cx="375849" cy="193968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62C57B35-0DA6-4720-AD61-EE02C4BB3B10}"/>
              </a:ext>
            </a:extLst>
          </p:cNvPr>
          <p:cNvCxnSpPr>
            <a:stCxn id="196" idx="6"/>
          </p:cNvCxnSpPr>
          <p:nvPr/>
        </p:nvCxnSpPr>
        <p:spPr>
          <a:xfrm>
            <a:off x="10360670" y="3229161"/>
            <a:ext cx="56358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5BDDD608-657D-49AC-BD7E-94FEB70D0DF5}"/>
              </a:ext>
            </a:extLst>
          </p:cNvPr>
          <p:cNvCxnSpPr>
            <a:stCxn id="197" idx="6"/>
          </p:cNvCxnSpPr>
          <p:nvPr/>
        </p:nvCxnSpPr>
        <p:spPr>
          <a:xfrm>
            <a:off x="10360670" y="3452400"/>
            <a:ext cx="563580" cy="78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1E30F80C-C4A1-4847-B71C-59FEE9888E69}"/>
              </a:ext>
            </a:extLst>
          </p:cNvPr>
          <p:cNvCxnSpPr>
            <a:stCxn id="198" idx="6"/>
          </p:cNvCxnSpPr>
          <p:nvPr/>
        </p:nvCxnSpPr>
        <p:spPr>
          <a:xfrm>
            <a:off x="10360670" y="4203063"/>
            <a:ext cx="563580" cy="1200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EEAD2C08-65E5-490D-92C8-8A80F216E693}"/>
              </a:ext>
            </a:extLst>
          </p:cNvPr>
          <p:cNvCxnSpPr>
            <a:cxnSpLocks/>
            <a:stCxn id="199" idx="6"/>
          </p:cNvCxnSpPr>
          <p:nvPr/>
        </p:nvCxnSpPr>
        <p:spPr>
          <a:xfrm>
            <a:off x="10360670" y="4426302"/>
            <a:ext cx="599950" cy="193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5AB70B47-0D79-477D-B6DB-826D860B7EC9}"/>
              </a:ext>
            </a:extLst>
          </p:cNvPr>
          <p:cNvSpPr txBox="1"/>
          <p:nvPr/>
        </p:nvSpPr>
        <p:spPr>
          <a:xfrm>
            <a:off x="4695641" y="5640648"/>
            <a:ext cx="199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Convolution Layers</a:t>
            </a:r>
            <a:endParaRPr lang="zh-TW" altLang="en-US" b="1" dirty="0"/>
          </a:p>
        </p:txBody>
      </p:sp>
      <p:sp>
        <p:nvSpPr>
          <p:cNvPr id="239" name="文字方塊 238">
            <a:extLst>
              <a:ext uri="{FF2B5EF4-FFF2-40B4-BE49-F238E27FC236}">
                <a16:creationId xmlns:a16="http://schemas.microsoft.com/office/drawing/2014/main" id="{80F19669-EEBF-4D36-98FA-F95543F18CD5}"/>
              </a:ext>
            </a:extLst>
          </p:cNvPr>
          <p:cNvSpPr txBox="1"/>
          <p:nvPr/>
        </p:nvSpPr>
        <p:spPr>
          <a:xfrm>
            <a:off x="9356861" y="5640648"/>
            <a:ext cx="142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Dense Layers</a:t>
            </a:r>
            <a:endParaRPr lang="zh-TW" altLang="en-US" b="1" dirty="0"/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39901FD3-E70A-403A-A013-894134D1BE7E}"/>
              </a:ext>
            </a:extLst>
          </p:cNvPr>
          <p:cNvSpPr txBox="1"/>
          <p:nvPr/>
        </p:nvSpPr>
        <p:spPr>
          <a:xfrm>
            <a:off x="206681" y="4822193"/>
            <a:ext cx="132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Input Image</a:t>
            </a:r>
            <a:endParaRPr lang="zh-TW" altLang="en-US" b="1" dirty="0"/>
          </a:p>
        </p:txBody>
      </p:sp>
      <p:sp>
        <p:nvSpPr>
          <p:cNvPr id="241" name="文字方塊 240">
            <a:extLst>
              <a:ext uri="{FF2B5EF4-FFF2-40B4-BE49-F238E27FC236}">
                <a16:creationId xmlns:a16="http://schemas.microsoft.com/office/drawing/2014/main" id="{FD335F57-326E-49E0-AD8F-FDD3DF157361}"/>
              </a:ext>
            </a:extLst>
          </p:cNvPr>
          <p:cNvSpPr txBox="1"/>
          <p:nvPr/>
        </p:nvSpPr>
        <p:spPr>
          <a:xfrm>
            <a:off x="10647303" y="5647995"/>
            <a:ext cx="15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Output Layer</a:t>
            </a:r>
            <a:endParaRPr lang="zh-TW" altLang="en-US" b="1" dirty="0"/>
          </a:p>
        </p:txBody>
      </p:sp>
      <p:pic>
        <p:nvPicPr>
          <p:cNvPr id="249" name="圖片 248">
            <a:extLst>
              <a:ext uri="{FF2B5EF4-FFF2-40B4-BE49-F238E27FC236}">
                <a16:creationId xmlns:a16="http://schemas.microsoft.com/office/drawing/2014/main" id="{35C90E71-903E-471D-B4FB-BEC96AC27E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426" y="4411462"/>
            <a:ext cx="537579" cy="537579"/>
          </a:xfrm>
          <a:prstGeom prst="rect">
            <a:avLst/>
          </a:prstGeom>
        </p:spPr>
      </p:pic>
      <p:pic>
        <p:nvPicPr>
          <p:cNvPr id="250" name="圖片 249">
            <a:extLst>
              <a:ext uri="{FF2B5EF4-FFF2-40B4-BE49-F238E27FC236}">
                <a16:creationId xmlns:a16="http://schemas.microsoft.com/office/drawing/2014/main" id="{AEBC2A04-43FD-48F0-9BFF-553B3A6593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99" y="2744370"/>
            <a:ext cx="545433" cy="545433"/>
          </a:xfrm>
          <a:prstGeom prst="rect">
            <a:avLst/>
          </a:prstGeom>
        </p:spPr>
      </p:pic>
      <p:pic>
        <p:nvPicPr>
          <p:cNvPr id="251" name="圖片 250">
            <a:extLst>
              <a:ext uri="{FF2B5EF4-FFF2-40B4-BE49-F238E27FC236}">
                <a16:creationId xmlns:a16="http://schemas.microsoft.com/office/drawing/2014/main" id="{92D0664C-DB82-4AB6-8974-247FF13889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666" y="3849522"/>
            <a:ext cx="561099" cy="561099"/>
          </a:xfrm>
          <a:prstGeom prst="rect">
            <a:avLst/>
          </a:prstGeom>
        </p:spPr>
      </p:pic>
      <p:pic>
        <p:nvPicPr>
          <p:cNvPr id="252" name="圖片 251">
            <a:extLst>
              <a:ext uri="{FF2B5EF4-FFF2-40B4-BE49-F238E27FC236}">
                <a16:creationId xmlns:a16="http://schemas.microsoft.com/office/drawing/2014/main" id="{FBD64FAE-F40E-49C2-87E9-1B18010B38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676" y="2164158"/>
            <a:ext cx="561079" cy="561079"/>
          </a:xfrm>
          <a:prstGeom prst="rect">
            <a:avLst/>
          </a:prstGeom>
        </p:spPr>
      </p:pic>
      <p:pic>
        <p:nvPicPr>
          <p:cNvPr id="253" name="圖片 252">
            <a:extLst>
              <a:ext uri="{FF2B5EF4-FFF2-40B4-BE49-F238E27FC236}">
                <a16:creationId xmlns:a16="http://schemas.microsoft.com/office/drawing/2014/main" id="{7277A51B-0DD9-4CC9-A654-ACF6E2EB68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87" y="4961302"/>
            <a:ext cx="553257" cy="553257"/>
          </a:xfrm>
          <a:prstGeom prst="rect">
            <a:avLst/>
          </a:prstGeom>
        </p:spPr>
      </p:pic>
      <p:pic>
        <p:nvPicPr>
          <p:cNvPr id="254" name="圖片 253">
            <a:extLst>
              <a:ext uri="{FF2B5EF4-FFF2-40B4-BE49-F238E27FC236}">
                <a16:creationId xmlns:a16="http://schemas.microsoft.com/office/drawing/2014/main" id="{5686929A-98EB-4BB4-B409-11D9654AA09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87" y="1613130"/>
            <a:ext cx="553257" cy="553257"/>
          </a:xfrm>
          <a:prstGeom prst="rect">
            <a:avLst/>
          </a:prstGeom>
        </p:spPr>
      </p:pic>
      <p:pic>
        <p:nvPicPr>
          <p:cNvPr id="255" name="圖片 254">
            <a:extLst>
              <a:ext uri="{FF2B5EF4-FFF2-40B4-BE49-F238E27FC236}">
                <a16:creationId xmlns:a16="http://schemas.microsoft.com/office/drawing/2014/main" id="{8AF5713E-AD70-404B-B7BE-7871142854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87" y="3292561"/>
            <a:ext cx="553257" cy="553257"/>
          </a:xfrm>
          <a:prstGeom prst="rect">
            <a:avLst/>
          </a:prstGeom>
        </p:spPr>
      </p:pic>
      <p:sp>
        <p:nvSpPr>
          <p:cNvPr id="256" name="文字方塊 255">
            <a:extLst>
              <a:ext uri="{FF2B5EF4-FFF2-40B4-BE49-F238E27FC236}">
                <a16:creationId xmlns:a16="http://schemas.microsoft.com/office/drawing/2014/main" id="{FDEADD6F-5ED3-4558-80D8-3AA3C715B281}"/>
              </a:ext>
            </a:extLst>
          </p:cNvPr>
          <p:cNvSpPr txBox="1"/>
          <p:nvPr/>
        </p:nvSpPr>
        <p:spPr>
          <a:xfrm>
            <a:off x="9188778" y="1787204"/>
            <a:ext cx="168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Fully Connected</a:t>
            </a:r>
            <a:endParaRPr lang="zh-TW" altLang="en-US" i="1" dirty="0"/>
          </a:p>
        </p:txBody>
      </p:sp>
      <p:pic>
        <p:nvPicPr>
          <p:cNvPr id="148" name="Picture 4" descr="ãfaceãçåçæå°çµæ">
            <a:extLst>
              <a:ext uri="{FF2B5EF4-FFF2-40B4-BE49-F238E27FC236}">
                <a16:creationId xmlns:a16="http://schemas.microsoft.com/office/drawing/2014/main" id="{F5EAE3BD-E145-487F-A76C-DD3C2B172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39" y="3115269"/>
            <a:ext cx="1240200" cy="15502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文字方塊 258">
            <a:extLst>
              <a:ext uri="{FF2B5EF4-FFF2-40B4-BE49-F238E27FC236}">
                <a16:creationId xmlns:a16="http://schemas.microsoft.com/office/drawing/2014/main" id="{67D6D44D-B040-4650-B0ED-21EDA1A57F24}"/>
              </a:ext>
            </a:extLst>
          </p:cNvPr>
          <p:cNvSpPr txBox="1"/>
          <p:nvPr/>
        </p:nvSpPr>
        <p:spPr>
          <a:xfrm>
            <a:off x="11863357" y="6355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44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FAC6FF23-6DAC-48D4-AC3E-0CF4A3AD5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79" y="1386879"/>
            <a:ext cx="6878141" cy="4356156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id="{C4DE698A-17FE-49C1-A981-5DC59B241D35}"/>
              </a:ext>
            </a:extLst>
          </p:cNvPr>
          <p:cNvSpPr txBox="1"/>
          <p:nvPr/>
        </p:nvSpPr>
        <p:spPr>
          <a:xfrm>
            <a:off x="721539" y="28691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網路架構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5524DF1B-CD02-4279-9791-CF1C6A6CE808}"/>
              </a:ext>
            </a:extLst>
          </p:cNvPr>
          <p:cNvSpPr txBox="1"/>
          <p:nvPr/>
        </p:nvSpPr>
        <p:spPr>
          <a:xfrm>
            <a:off x="721539" y="810133"/>
            <a:ext cx="299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Network Framework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B3888CAA-CC46-4995-9C33-3541B02366F9}"/>
              </a:ext>
            </a:extLst>
          </p:cNvPr>
          <p:cNvSpPr/>
          <p:nvPr/>
        </p:nvSpPr>
        <p:spPr bwMode="auto">
          <a:xfrm flipH="1">
            <a:off x="-1" y="-13281"/>
            <a:ext cx="669471" cy="1360658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1F497D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左中括弧 10">
            <a:extLst>
              <a:ext uri="{FF2B5EF4-FFF2-40B4-BE49-F238E27FC236}">
                <a16:creationId xmlns:a16="http://schemas.microsoft.com/office/drawing/2014/main" id="{CEDF9F7C-FF5C-4DD5-A1FC-D51BE54FCCF7}"/>
              </a:ext>
            </a:extLst>
          </p:cNvPr>
          <p:cNvSpPr/>
          <p:nvPr/>
        </p:nvSpPr>
        <p:spPr>
          <a:xfrm flipH="1">
            <a:off x="7693437" y="1747582"/>
            <a:ext cx="106483" cy="1970978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27DEEE-B9FD-49CC-805A-9EFFC1C65B7E}"/>
              </a:ext>
            </a:extLst>
          </p:cNvPr>
          <p:cNvSpPr/>
          <p:nvPr/>
        </p:nvSpPr>
        <p:spPr>
          <a:xfrm>
            <a:off x="7878437" y="2533016"/>
            <a:ext cx="1104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層捲積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6E3FC5F-F251-411F-91FF-7C2249170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39" y="5919670"/>
            <a:ext cx="6893381" cy="34709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E91D920-81AB-4A30-90C0-777215EA1BAD}"/>
              </a:ext>
            </a:extLst>
          </p:cNvPr>
          <p:cNvSpPr/>
          <p:nvPr/>
        </p:nvSpPr>
        <p:spPr>
          <a:xfrm>
            <a:off x="7878437" y="5743035"/>
            <a:ext cx="38631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Loss function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TW" sz="20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對七個情緒類別做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cross entropy</a:t>
            </a:r>
          </a:p>
        </p:txBody>
      </p:sp>
      <p:sp>
        <p:nvSpPr>
          <p:cNvPr id="15" name="左中括弧 14">
            <a:extLst>
              <a:ext uri="{FF2B5EF4-FFF2-40B4-BE49-F238E27FC236}">
                <a16:creationId xmlns:a16="http://schemas.microsoft.com/office/drawing/2014/main" id="{8C967159-3A99-4F04-B94E-36B692719211}"/>
              </a:ext>
            </a:extLst>
          </p:cNvPr>
          <p:cNvSpPr/>
          <p:nvPr/>
        </p:nvSpPr>
        <p:spPr>
          <a:xfrm flipH="1">
            <a:off x="7698231" y="3986756"/>
            <a:ext cx="101689" cy="1756279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D0C6B1-93E1-407B-BE3F-11A472E27C7C}"/>
              </a:ext>
            </a:extLst>
          </p:cNvPr>
          <p:cNvSpPr/>
          <p:nvPr/>
        </p:nvSpPr>
        <p:spPr>
          <a:xfrm>
            <a:off x="7883231" y="4510952"/>
            <a:ext cx="36583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Dense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層設計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128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→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64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→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 </a:t>
            </a:r>
          </a:p>
          <a:p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最後一層用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Sigmoid</a:t>
            </a:r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函數</a:t>
            </a:r>
            <a:r>
              <a:rPr lang="en-US" altLang="zh-TW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(0~1)</a:t>
            </a:r>
            <a:endParaRPr lang="zh-TW" altLang="en-US" sz="20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F69C3CB-2B58-4E13-BCF5-7A1B954E042E}"/>
              </a:ext>
            </a:extLst>
          </p:cNvPr>
          <p:cNvSpPr txBox="1"/>
          <p:nvPr/>
        </p:nvSpPr>
        <p:spPr>
          <a:xfrm>
            <a:off x="11863357" y="6355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425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6">
            <a:extLst>
              <a:ext uri="{FF2B5EF4-FFF2-40B4-BE49-F238E27FC236}">
                <a16:creationId xmlns:a16="http://schemas.microsoft.com/office/drawing/2014/main" id="{53D50D47-A797-4B7E-B384-79D67652E9D5}"/>
              </a:ext>
            </a:extLst>
          </p:cNvPr>
          <p:cNvSpPr txBox="1"/>
          <p:nvPr/>
        </p:nvSpPr>
        <p:spPr>
          <a:xfrm>
            <a:off x="721539" y="28691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網路架構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0BE8F7F7-9A26-488A-8362-D097F91E88F9}"/>
              </a:ext>
            </a:extLst>
          </p:cNvPr>
          <p:cNvSpPr txBox="1"/>
          <p:nvPr/>
        </p:nvSpPr>
        <p:spPr>
          <a:xfrm>
            <a:off x="721539" y="810133"/>
            <a:ext cx="299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Network Framework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2F8AC1D-E10B-41A7-83A4-20749D12CD9B}"/>
              </a:ext>
            </a:extLst>
          </p:cNvPr>
          <p:cNvSpPr/>
          <p:nvPr/>
        </p:nvSpPr>
        <p:spPr bwMode="auto">
          <a:xfrm flipH="1">
            <a:off x="-1" y="-13281"/>
            <a:ext cx="669471" cy="1360658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1F497D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ED46DD6-B98B-4CE3-85D7-38B359BA0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40" y="2099859"/>
            <a:ext cx="6395698" cy="4090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4055BCB-77CE-48F3-853A-E0EABF20F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718" y="128951"/>
            <a:ext cx="4816738" cy="660009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B5AD2F8-7D1D-4542-A827-DB2BDC1B1FDE}"/>
              </a:ext>
            </a:extLst>
          </p:cNvPr>
          <p:cNvSpPr/>
          <p:nvPr/>
        </p:nvSpPr>
        <p:spPr>
          <a:xfrm>
            <a:off x="721539" y="153340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印出模型概况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7545FF-99B9-4382-817E-223A19D77994}"/>
              </a:ext>
            </a:extLst>
          </p:cNvPr>
          <p:cNvSpPr txBox="1"/>
          <p:nvPr/>
        </p:nvSpPr>
        <p:spPr>
          <a:xfrm>
            <a:off x="11863357" y="6355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94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B9AF0D4-D97B-41F4-B2BA-E2C746533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3" y="1347377"/>
            <a:ext cx="11232853" cy="906859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458459DD-8F6E-48BA-A7C4-BFC845DEA8C6}"/>
              </a:ext>
            </a:extLst>
          </p:cNvPr>
          <p:cNvGrpSpPr/>
          <p:nvPr/>
        </p:nvGrpSpPr>
        <p:grpSpPr>
          <a:xfrm>
            <a:off x="479573" y="2254235"/>
            <a:ext cx="6449128" cy="4514209"/>
            <a:chOff x="479573" y="2254236"/>
            <a:chExt cx="7390272" cy="511803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68DBD12-7525-4C10-9E1A-8A6EC74D5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573" y="2254236"/>
              <a:ext cx="7390272" cy="2531444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2EF1A48-CD14-4775-B1C5-C5744B85B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573" y="4785680"/>
              <a:ext cx="7390272" cy="2586595"/>
            </a:xfrm>
            <a:prstGeom prst="rect">
              <a:avLst/>
            </a:prstGeom>
          </p:spPr>
        </p:pic>
      </p:grpSp>
      <p:sp>
        <p:nvSpPr>
          <p:cNvPr id="7" name="TextBox 76">
            <a:extLst>
              <a:ext uri="{FF2B5EF4-FFF2-40B4-BE49-F238E27FC236}">
                <a16:creationId xmlns:a16="http://schemas.microsoft.com/office/drawing/2014/main" id="{9356B86C-B9D4-4E7A-99AA-4CCA3AEC9C20}"/>
              </a:ext>
            </a:extLst>
          </p:cNvPr>
          <p:cNvSpPr txBox="1"/>
          <p:nvPr/>
        </p:nvSpPr>
        <p:spPr>
          <a:xfrm>
            <a:off x="721539" y="28691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模型訓練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D1913F85-9C82-4FA6-AB49-48F85642809A}"/>
              </a:ext>
            </a:extLst>
          </p:cNvPr>
          <p:cNvSpPr txBox="1"/>
          <p:nvPr/>
        </p:nvSpPr>
        <p:spPr>
          <a:xfrm>
            <a:off x="721539" y="810133"/>
            <a:ext cx="299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 Training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D9000C85-DD96-494D-9A8E-31CA6FB69B27}"/>
              </a:ext>
            </a:extLst>
          </p:cNvPr>
          <p:cNvSpPr/>
          <p:nvPr/>
        </p:nvSpPr>
        <p:spPr bwMode="auto">
          <a:xfrm flipH="1">
            <a:off x="-1" y="-13281"/>
            <a:ext cx="669471" cy="1360658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1F497D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5E2145-A98C-46A4-9914-ADA13D6D14A0}"/>
              </a:ext>
            </a:extLst>
          </p:cNvPr>
          <p:cNvSpPr/>
          <p:nvPr/>
        </p:nvSpPr>
        <p:spPr>
          <a:xfrm>
            <a:off x="7079531" y="2694090"/>
            <a:ext cx="4949072" cy="3585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優化器</a:t>
            </a:r>
            <a:r>
              <a:rPr lang="en-US" altLang="zh-TW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optimizer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4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ramsprop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endParaRPr lang="en-US" altLang="zh-TW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n-US" altLang="zh-CN" sz="1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model.fit_generator</a:t>
            </a:r>
            <a:endParaRPr lang="en-US" altLang="zh-CN" sz="1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CN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CN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的生成器，逐個生成資料的</a:t>
            </a:r>
            <a:r>
              <a:rPr lang="en-US" altLang="zh-CN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batch</a:t>
            </a:r>
            <a:r>
              <a:rPr lang="zh-CN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並進行訓練。</a:t>
            </a:r>
            <a:endParaRPr lang="en-US" altLang="zh-CN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CN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生成器與模型將並存執行以提高效率。</a:t>
            </a:r>
            <a:endParaRPr lang="en-US" altLang="zh-CN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endParaRPr lang="en-US" altLang="zh-TW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500"/>
              </a:lnSpc>
              <a:buFont typeface="+mj-lt"/>
              <a:buAutoNum type="arabicPeriod" startAt="3"/>
            </a:pP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所有訓練資料</a:t>
            </a:r>
            <a:r>
              <a:rPr lang="en-US" altLang="zh-TW" sz="14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forward+backward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後更新參數的過程，</a:t>
            </a:r>
            <a:r>
              <a:rPr lang="en-US" altLang="zh-TW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epochs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設置為</a:t>
            </a:r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endParaRPr lang="en-US" altLang="zh-TW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500"/>
              </a:lnSpc>
              <a:buFont typeface="+mj-lt"/>
              <a:buAutoNum type="arabicPeriod" startAt="4"/>
            </a:pPr>
            <a:r>
              <a:rPr lang="en-US" altLang="zh-TW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model.save_weights(</a:t>
            </a:r>
            <a:r>
              <a:rPr lang="en-US" altLang="zh-TW" sz="1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filepath</a:t>
            </a:r>
            <a:r>
              <a:rPr lang="en-US" altLang="zh-TW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ts val="2500"/>
              </a:lnSpc>
            </a:pP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將模型權重儲存到指定路徑，檔案類型是</a:t>
            </a:r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HDF5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6222619-0691-432C-97AE-A828A340BAC2}"/>
              </a:ext>
            </a:extLst>
          </p:cNvPr>
          <p:cNvSpPr txBox="1"/>
          <p:nvPr/>
        </p:nvSpPr>
        <p:spPr>
          <a:xfrm>
            <a:off x="11863357" y="6355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05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391</Words>
  <Application>Microsoft Office PowerPoint</Application>
  <PresentationFormat>寬螢幕</PresentationFormat>
  <Paragraphs>83</Paragraphs>
  <Slides>11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11</vt:i4>
      </vt:variant>
    </vt:vector>
  </HeadingPairs>
  <TitlesOfParts>
    <vt:vector size="25" baseType="lpstr">
      <vt:lpstr>等线</vt:lpstr>
      <vt:lpstr>微软雅黑</vt:lpstr>
      <vt:lpstr>Microsoft YaHei UI</vt:lpstr>
      <vt:lpstr>宋体</vt:lpstr>
      <vt:lpstr>方正兰亭粗黑_GBK</vt:lpstr>
      <vt:lpstr>方正正纤黑简体</vt:lpstr>
      <vt:lpstr>微軟正黑體</vt:lpstr>
      <vt:lpstr>新細明體</vt:lpstr>
      <vt:lpstr>Arial</vt:lpstr>
      <vt:lpstr>Calibri</vt:lpstr>
      <vt:lpstr>Calibri Light</vt:lpstr>
      <vt:lpstr>Office 主题</vt:lpstr>
      <vt:lpstr>1_Office 主题</vt:lpstr>
      <vt:lpstr>2_Office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期末專案 學習情緒辨識</dc:title>
  <dc:creator>邱靖詒</dc:creator>
  <cp:lastModifiedBy>靖詒 邱</cp:lastModifiedBy>
  <cp:revision>101</cp:revision>
  <dcterms:created xsi:type="dcterms:W3CDTF">2019-01-09T13:42:30Z</dcterms:created>
  <dcterms:modified xsi:type="dcterms:W3CDTF">2019-01-16T17:19:55Z</dcterms:modified>
</cp:coreProperties>
</file>