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23" d="100"/>
          <a:sy n="123" d="100"/>
        </p:scale>
        <p:origin x="114"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D38986-A1AF-490C-B394-F9CC41CC2A48}" type="datetimeFigureOut">
              <a:rPr lang="zh-TW" altLang="en-US" smtClean="0"/>
              <a:t>2021/4/27</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FF51DD-CE85-4555-9A22-7AE8762F06EE}" type="slidenum">
              <a:rPr lang="zh-TW" altLang="en-US" smtClean="0"/>
              <a:t>‹#›</a:t>
            </a:fld>
            <a:endParaRPr lang="zh-TW" altLang="en-US"/>
          </a:p>
        </p:txBody>
      </p:sp>
    </p:spTree>
    <p:extLst>
      <p:ext uri="{BB962C8B-B14F-4D97-AF65-F5344CB8AC3E}">
        <p14:creationId xmlns:p14="http://schemas.microsoft.com/office/powerpoint/2010/main" val="2345171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人</a:t>
            </a:r>
            <a:r>
              <a:rPr lang="en-US" altLang="zh-TW" dirty="0"/>
              <a:t>tag</a:t>
            </a:r>
            <a:r>
              <a:rPr lang="zh-TW" altLang="en-US" dirty="0"/>
              <a:t>的</a:t>
            </a:r>
            <a:r>
              <a:rPr lang="en-US" altLang="zh-TW" dirty="0"/>
              <a:t>data</a:t>
            </a:r>
            <a:r>
              <a:rPr lang="zh-TW" altLang="en-US" dirty="0"/>
              <a:t>太少，因此先用</a:t>
            </a:r>
            <a:r>
              <a:rPr lang="en-US" altLang="zh-TW" dirty="0" err="1"/>
              <a:t>sabaki</a:t>
            </a:r>
            <a:r>
              <a:rPr lang="zh-TW" altLang="en-US" dirty="0"/>
              <a:t>的</a:t>
            </a:r>
            <a:r>
              <a:rPr lang="en-US" altLang="zh-TW" dirty="0"/>
              <a:t>tag</a:t>
            </a:r>
            <a:r>
              <a:rPr lang="zh-TW" altLang="en-US" dirty="0"/>
              <a:t>做</a:t>
            </a:r>
            <a:r>
              <a:rPr lang="en-US" altLang="zh-TW" dirty="0"/>
              <a:t>pre-training</a:t>
            </a:r>
          </a:p>
          <a:p>
            <a:endParaRPr lang="en-US" altLang="zh-TW" dirty="0"/>
          </a:p>
          <a:p>
            <a:r>
              <a:rPr lang="en-US" dirty="0" err="1"/>
              <a:t>Sabaki</a:t>
            </a:r>
            <a:r>
              <a:rPr lang="zh-TW" altLang="en-US" dirty="0"/>
              <a:t>的</a:t>
            </a:r>
            <a:r>
              <a:rPr lang="en-US" altLang="zh-TW" dirty="0"/>
              <a:t>tag</a:t>
            </a:r>
            <a:r>
              <a:rPr lang="zh-TW" altLang="en-US" dirty="0"/>
              <a:t>要多少有多少</a:t>
            </a:r>
            <a:endParaRPr lang="en-US" dirty="0"/>
          </a:p>
        </p:txBody>
      </p:sp>
      <p:sp>
        <p:nvSpPr>
          <p:cNvPr id="4" name="投影片編號版面配置區 3"/>
          <p:cNvSpPr>
            <a:spLocks noGrp="1"/>
          </p:cNvSpPr>
          <p:nvPr>
            <p:ph type="sldNum" sz="quarter" idx="5"/>
          </p:nvPr>
        </p:nvSpPr>
        <p:spPr/>
        <p:txBody>
          <a:bodyPr/>
          <a:lstStyle/>
          <a:p>
            <a:fld id="{EE7DBCF5-DCDE-447E-85A0-51C3EC7E00E7}" type="slidenum">
              <a:rPr lang="en-US" smtClean="0"/>
              <a:t>12</a:t>
            </a:fld>
            <a:endParaRPr lang="en-US"/>
          </a:p>
        </p:txBody>
      </p:sp>
    </p:spTree>
    <p:extLst>
      <p:ext uri="{BB962C8B-B14F-4D97-AF65-F5344CB8AC3E}">
        <p14:creationId xmlns:p14="http://schemas.microsoft.com/office/powerpoint/2010/main" val="2415429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人</a:t>
            </a:r>
            <a:r>
              <a:rPr lang="en-US" altLang="zh-TW" dirty="0"/>
              <a:t>tag</a:t>
            </a:r>
            <a:r>
              <a:rPr lang="zh-TW" altLang="en-US" dirty="0"/>
              <a:t>的</a:t>
            </a:r>
            <a:r>
              <a:rPr lang="en-US" altLang="zh-TW" dirty="0"/>
              <a:t>data</a:t>
            </a:r>
            <a:r>
              <a:rPr lang="zh-TW" altLang="en-US" dirty="0"/>
              <a:t>太少，因此先用</a:t>
            </a:r>
            <a:r>
              <a:rPr lang="en-US" altLang="zh-TW" dirty="0" err="1"/>
              <a:t>sabaki</a:t>
            </a:r>
            <a:r>
              <a:rPr lang="zh-TW" altLang="en-US" dirty="0"/>
              <a:t>的</a:t>
            </a:r>
            <a:r>
              <a:rPr lang="en-US" altLang="zh-TW" dirty="0"/>
              <a:t>tag</a:t>
            </a:r>
            <a:r>
              <a:rPr lang="zh-TW" altLang="en-US" dirty="0"/>
              <a:t>做</a:t>
            </a:r>
            <a:r>
              <a:rPr lang="en-US" altLang="zh-TW" dirty="0"/>
              <a:t>pre-training</a:t>
            </a:r>
          </a:p>
          <a:p>
            <a:endParaRPr lang="en-US" altLang="zh-TW" dirty="0"/>
          </a:p>
          <a:p>
            <a:r>
              <a:rPr lang="en-US" dirty="0" err="1"/>
              <a:t>Sabaki</a:t>
            </a:r>
            <a:r>
              <a:rPr lang="zh-TW" altLang="en-US" dirty="0"/>
              <a:t>的</a:t>
            </a:r>
            <a:r>
              <a:rPr lang="en-US" altLang="zh-TW" dirty="0"/>
              <a:t>tag</a:t>
            </a:r>
            <a:r>
              <a:rPr lang="zh-TW" altLang="en-US" dirty="0"/>
              <a:t>要多少有多少</a:t>
            </a:r>
            <a:endParaRPr lang="en-US" dirty="0"/>
          </a:p>
        </p:txBody>
      </p:sp>
      <p:sp>
        <p:nvSpPr>
          <p:cNvPr id="4" name="投影片編號版面配置區 3"/>
          <p:cNvSpPr>
            <a:spLocks noGrp="1"/>
          </p:cNvSpPr>
          <p:nvPr>
            <p:ph type="sldNum" sz="quarter" idx="5"/>
          </p:nvPr>
        </p:nvSpPr>
        <p:spPr/>
        <p:txBody>
          <a:bodyPr/>
          <a:lstStyle/>
          <a:p>
            <a:fld id="{EE7DBCF5-DCDE-447E-85A0-51C3EC7E00E7}" type="slidenum">
              <a:rPr lang="en-US" smtClean="0"/>
              <a:t>13</a:t>
            </a:fld>
            <a:endParaRPr lang="en-US"/>
          </a:p>
        </p:txBody>
      </p:sp>
    </p:spTree>
    <p:extLst>
      <p:ext uri="{BB962C8B-B14F-4D97-AF65-F5344CB8AC3E}">
        <p14:creationId xmlns:p14="http://schemas.microsoft.com/office/powerpoint/2010/main" val="919896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人</a:t>
            </a:r>
            <a:r>
              <a:rPr lang="en-US" altLang="zh-TW" dirty="0"/>
              <a:t>tag</a:t>
            </a:r>
            <a:r>
              <a:rPr lang="zh-TW" altLang="en-US" dirty="0"/>
              <a:t>的</a:t>
            </a:r>
            <a:r>
              <a:rPr lang="en-US" altLang="zh-TW" dirty="0"/>
              <a:t>data</a:t>
            </a:r>
            <a:r>
              <a:rPr lang="zh-TW" altLang="en-US" dirty="0"/>
              <a:t>太少，因此先用</a:t>
            </a:r>
            <a:r>
              <a:rPr lang="en-US" altLang="zh-TW" dirty="0" err="1"/>
              <a:t>sabaki</a:t>
            </a:r>
            <a:r>
              <a:rPr lang="zh-TW" altLang="en-US" dirty="0"/>
              <a:t>的</a:t>
            </a:r>
            <a:r>
              <a:rPr lang="en-US" altLang="zh-TW" dirty="0"/>
              <a:t>tag</a:t>
            </a:r>
            <a:r>
              <a:rPr lang="zh-TW" altLang="en-US" dirty="0"/>
              <a:t>做</a:t>
            </a:r>
            <a:r>
              <a:rPr lang="en-US" altLang="zh-TW" dirty="0"/>
              <a:t>pre-training</a:t>
            </a:r>
          </a:p>
          <a:p>
            <a:endParaRPr lang="en-US" altLang="zh-TW" dirty="0"/>
          </a:p>
          <a:p>
            <a:r>
              <a:rPr lang="en-US" dirty="0" err="1"/>
              <a:t>Sabaki</a:t>
            </a:r>
            <a:r>
              <a:rPr lang="zh-TW" altLang="en-US" dirty="0"/>
              <a:t>的</a:t>
            </a:r>
            <a:r>
              <a:rPr lang="en-US" altLang="zh-TW" dirty="0"/>
              <a:t>tag</a:t>
            </a:r>
            <a:r>
              <a:rPr lang="zh-TW" altLang="en-US" dirty="0"/>
              <a:t>要多少有多少</a:t>
            </a:r>
            <a:endParaRPr lang="en-US" dirty="0"/>
          </a:p>
        </p:txBody>
      </p:sp>
      <p:sp>
        <p:nvSpPr>
          <p:cNvPr id="4" name="投影片編號版面配置區 3"/>
          <p:cNvSpPr>
            <a:spLocks noGrp="1"/>
          </p:cNvSpPr>
          <p:nvPr>
            <p:ph type="sldNum" sz="quarter" idx="5"/>
          </p:nvPr>
        </p:nvSpPr>
        <p:spPr/>
        <p:txBody>
          <a:bodyPr/>
          <a:lstStyle/>
          <a:p>
            <a:fld id="{EE7DBCF5-DCDE-447E-85A0-51C3EC7E00E7}" type="slidenum">
              <a:rPr lang="en-US" smtClean="0"/>
              <a:t>14</a:t>
            </a:fld>
            <a:endParaRPr lang="en-US"/>
          </a:p>
        </p:txBody>
      </p:sp>
    </p:spTree>
    <p:extLst>
      <p:ext uri="{BB962C8B-B14F-4D97-AF65-F5344CB8AC3E}">
        <p14:creationId xmlns:p14="http://schemas.microsoft.com/office/powerpoint/2010/main" val="2989676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人</a:t>
            </a:r>
            <a:r>
              <a:rPr lang="en-US" altLang="zh-TW" dirty="0"/>
              <a:t>tag</a:t>
            </a:r>
            <a:r>
              <a:rPr lang="zh-TW" altLang="en-US" dirty="0"/>
              <a:t>的</a:t>
            </a:r>
            <a:r>
              <a:rPr lang="en-US" altLang="zh-TW" dirty="0"/>
              <a:t>data</a:t>
            </a:r>
            <a:r>
              <a:rPr lang="zh-TW" altLang="en-US" dirty="0"/>
              <a:t>太少，因此先用</a:t>
            </a:r>
            <a:r>
              <a:rPr lang="en-US" altLang="zh-TW" dirty="0" err="1"/>
              <a:t>sabaki</a:t>
            </a:r>
            <a:r>
              <a:rPr lang="zh-TW" altLang="en-US" dirty="0"/>
              <a:t>的</a:t>
            </a:r>
            <a:r>
              <a:rPr lang="en-US" altLang="zh-TW" dirty="0"/>
              <a:t>tag</a:t>
            </a:r>
            <a:r>
              <a:rPr lang="zh-TW" altLang="en-US" dirty="0"/>
              <a:t>做</a:t>
            </a:r>
            <a:r>
              <a:rPr lang="en-US" altLang="zh-TW" dirty="0"/>
              <a:t>pre-training</a:t>
            </a:r>
          </a:p>
          <a:p>
            <a:endParaRPr lang="en-US" altLang="zh-TW" dirty="0"/>
          </a:p>
          <a:p>
            <a:r>
              <a:rPr lang="en-US" dirty="0" err="1"/>
              <a:t>Sabaki</a:t>
            </a:r>
            <a:r>
              <a:rPr lang="zh-TW" altLang="en-US" dirty="0"/>
              <a:t>的</a:t>
            </a:r>
            <a:r>
              <a:rPr lang="en-US" altLang="zh-TW" dirty="0"/>
              <a:t>tag</a:t>
            </a:r>
            <a:r>
              <a:rPr lang="zh-TW" altLang="en-US" dirty="0"/>
              <a:t>要多少有多少</a:t>
            </a:r>
            <a:endParaRPr lang="en-US" dirty="0"/>
          </a:p>
        </p:txBody>
      </p:sp>
      <p:sp>
        <p:nvSpPr>
          <p:cNvPr id="4" name="投影片編號版面配置區 3"/>
          <p:cNvSpPr>
            <a:spLocks noGrp="1"/>
          </p:cNvSpPr>
          <p:nvPr>
            <p:ph type="sldNum" sz="quarter" idx="5"/>
          </p:nvPr>
        </p:nvSpPr>
        <p:spPr/>
        <p:txBody>
          <a:bodyPr/>
          <a:lstStyle/>
          <a:p>
            <a:fld id="{EE7DBCF5-DCDE-447E-85A0-51C3EC7E00E7}" type="slidenum">
              <a:rPr lang="en-US" smtClean="0"/>
              <a:t>15</a:t>
            </a:fld>
            <a:endParaRPr lang="en-US"/>
          </a:p>
        </p:txBody>
      </p:sp>
    </p:spTree>
    <p:extLst>
      <p:ext uri="{BB962C8B-B14F-4D97-AF65-F5344CB8AC3E}">
        <p14:creationId xmlns:p14="http://schemas.microsoft.com/office/powerpoint/2010/main" val="4732613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人</a:t>
            </a:r>
            <a:r>
              <a:rPr lang="en-US" altLang="zh-TW" dirty="0"/>
              <a:t>tag</a:t>
            </a:r>
            <a:r>
              <a:rPr lang="zh-TW" altLang="en-US" dirty="0"/>
              <a:t>的</a:t>
            </a:r>
            <a:r>
              <a:rPr lang="en-US" altLang="zh-TW" dirty="0"/>
              <a:t>data</a:t>
            </a:r>
            <a:r>
              <a:rPr lang="zh-TW" altLang="en-US" dirty="0"/>
              <a:t>太少，因此先用</a:t>
            </a:r>
            <a:r>
              <a:rPr lang="en-US" altLang="zh-TW" dirty="0" err="1"/>
              <a:t>sabaki</a:t>
            </a:r>
            <a:r>
              <a:rPr lang="zh-TW" altLang="en-US" dirty="0"/>
              <a:t>的</a:t>
            </a:r>
            <a:r>
              <a:rPr lang="en-US" altLang="zh-TW" dirty="0"/>
              <a:t>tag</a:t>
            </a:r>
            <a:r>
              <a:rPr lang="zh-TW" altLang="en-US" dirty="0"/>
              <a:t>做</a:t>
            </a:r>
            <a:r>
              <a:rPr lang="en-US" altLang="zh-TW" dirty="0"/>
              <a:t>pre-training</a:t>
            </a:r>
          </a:p>
          <a:p>
            <a:endParaRPr lang="en-US" altLang="zh-TW" dirty="0"/>
          </a:p>
          <a:p>
            <a:r>
              <a:rPr lang="en-US" dirty="0" err="1"/>
              <a:t>Sabaki</a:t>
            </a:r>
            <a:r>
              <a:rPr lang="zh-TW" altLang="en-US" dirty="0"/>
              <a:t>的</a:t>
            </a:r>
            <a:r>
              <a:rPr lang="en-US" altLang="zh-TW" dirty="0"/>
              <a:t>tag</a:t>
            </a:r>
            <a:r>
              <a:rPr lang="zh-TW" altLang="en-US" dirty="0"/>
              <a:t>要多少有多少</a:t>
            </a:r>
            <a:endParaRPr lang="en-US" dirty="0"/>
          </a:p>
        </p:txBody>
      </p:sp>
      <p:sp>
        <p:nvSpPr>
          <p:cNvPr id="4" name="投影片編號版面配置區 3"/>
          <p:cNvSpPr>
            <a:spLocks noGrp="1"/>
          </p:cNvSpPr>
          <p:nvPr>
            <p:ph type="sldNum" sz="quarter" idx="5"/>
          </p:nvPr>
        </p:nvSpPr>
        <p:spPr/>
        <p:txBody>
          <a:bodyPr/>
          <a:lstStyle/>
          <a:p>
            <a:fld id="{EE7DBCF5-DCDE-447E-85A0-51C3EC7E00E7}" type="slidenum">
              <a:rPr lang="en-US" smtClean="0"/>
              <a:t>16</a:t>
            </a:fld>
            <a:endParaRPr lang="en-US"/>
          </a:p>
        </p:txBody>
      </p:sp>
    </p:spTree>
    <p:extLst>
      <p:ext uri="{BB962C8B-B14F-4D97-AF65-F5344CB8AC3E}">
        <p14:creationId xmlns:p14="http://schemas.microsoft.com/office/powerpoint/2010/main" val="4198719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人</a:t>
            </a:r>
            <a:r>
              <a:rPr lang="en-US" altLang="zh-TW" dirty="0"/>
              <a:t>tag</a:t>
            </a:r>
            <a:r>
              <a:rPr lang="zh-TW" altLang="en-US" dirty="0"/>
              <a:t>的</a:t>
            </a:r>
            <a:r>
              <a:rPr lang="en-US" altLang="zh-TW" dirty="0"/>
              <a:t>data</a:t>
            </a:r>
            <a:r>
              <a:rPr lang="zh-TW" altLang="en-US" dirty="0"/>
              <a:t>太少，因此先用</a:t>
            </a:r>
            <a:r>
              <a:rPr lang="en-US" altLang="zh-TW" dirty="0" err="1"/>
              <a:t>sabaki</a:t>
            </a:r>
            <a:r>
              <a:rPr lang="zh-TW" altLang="en-US" dirty="0"/>
              <a:t>的</a:t>
            </a:r>
            <a:r>
              <a:rPr lang="en-US" altLang="zh-TW" dirty="0"/>
              <a:t>tag</a:t>
            </a:r>
            <a:r>
              <a:rPr lang="zh-TW" altLang="en-US" dirty="0"/>
              <a:t>做</a:t>
            </a:r>
            <a:r>
              <a:rPr lang="en-US" altLang="zh-TW" dirty="0"/>
              <a:t>pre-training</a:t>
            </a:r>
          </a:p>
          <a:p>
            <a:endParaRPr lang="en-US" altLang="zh-TW" dirty="0"/>
          </a:p>
          <a:p>
            <a:r>
              <a:rPr lang="en-US" dirty="0" err="1"/>
              <a:t>Sabaki</a:t>
            </a:r>
            <a:r>
              <a:rPr lang="zh-TW" altLang="en-US" dirty="0"/>
              <a:t>的</a:t>
            </a:r>
            <a:r>
              <a:rPr lang="en-US" altLang="zh-TW" dirty="0"/>
              <a:t>tag</a:t>
            </a:r>
            <a:r>
              <a:rPr lang="zh-TW" altLang="en-US" dirty="0"/>
              <a:t>要多少有多少</a:t>
            </a:r>
            <a:endParaRPr lang="en-US" dirty="0"/>
          </a:p>
        </p:txBody>
      </p:sp>
      <p:sp>
        <p:nvSpPr>
          <p:cNvPr id="4" name="投影片編號版面配置區 3"/>
          <p:cNvSpPr>
            <a:spLocks noGrp="1"/>
          </p:cNvSpPr>
          <p:nvPr>
            <p:ph type="sldNum" sz="quarter" idx="5"/>
          </p:nvPr>
        </p:nvSpPr>
        <p:spPr/>
        <p:txBody>
          <a:bodyPr/>
          <a:lstStyle/>
          <a:p>
            <a:fld id="{EE7DBCF5-DCDE-447E-85A0-51C3EC7E00E7}" type="slidenum">
              <a:rPr lang="en-US" smtClean="0"/>
              <a:t>17</a:t>
            </a:fld>
            <a:endParaRPr lang="en-US"/>
          </a:p>
        </p:txBody>
      </p:sp>
    </p:spTree>
    <p:extLst>
      <p:ext uri="{BB962C8B-B14F-4D97-AF65-F5344CB8AC3E}">
        <p14:creationId xmlns:p14="http://schemas.microsoft.com/office/powerpoint/2010/main" val="31993164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人</a:t>
            </a:r>
            <a:r>
              <a:rPr lang="en-US" altLang="zh-TW" dirty="0"/>
              <a:t>tag</a:t>
            </a:r>
            <a:r>
              <a:rPr lang="zh-TW" altLang="en-US" dirty="0"/>
              <a:t>的</a:t>
            </a:r>
            <a:r>
              <a:rPr lang="en-US" altLang="zh-TW" dirty="0"/>
              <a:t>data</a:t>
            </a:r>
            <a:r>
              <a:rPr lang="zh-TW" altLang="en-US" dirty="0"/>
              <a:t>太少，因此先用</a:t>
            </a:r>
            <a:r>
              <a:rPr lang="en-US" altLang="zh-TW" dirty="0" err="1"/>
              <a:t>sabaki</a:t>
            </a:r>
            <a:r>
              <a:rPr lang="zh-TW" altLang="en-US" dirty="0"/>
              <a:t>的</a:t>
            </a:r>
            <a:r>
              <a:rPr lang="en-US" altLang="zh-TW" dirty="0"/>
              <a:t>tag</a:t>
            </a:r>
            <a:r>
              <a:rPr lang="zh-TW" altLang="en-US" dirty="0"/>
              <a:t>做</a:t>
            </a:r>
            <a:r>
              <a:rPr lang="en-US" altLang="zh-TW" dirty="0"/>
              <a:t>pre-training</a:t>
            </a:r>
          </a:p>
          <a:p>
            <a:endParaRPr lang="en-US" altLang="zh-TW" dirty="0"/>
          </a:p>
          <a:p>
            <a:r>
              <a:rPr lang="en-US" dirty="0" err="1"/>
              <a:t>Sabaki</a:t>
            </a:r>
            <a:r>
              <a:rPr lang="zh-TW" altLang="en-US" dirty="0"/>
              <a:t>的</a:t>
            </a:r>
            <a:r>
              <a:rPr lang="en-US" altLang="zh-TW" dirty="0"/>
              <a:t>tag</a:t>
            </a:r>
            <a:r>
              <a:rPr lang="zh-TW" altLang="en-US" dirty="0"/>
              <a:t>要多少有多少</a:t>
            </a:r>
            <a:endParaRPr lang="en-US" dirty="0"/>
          </a:p>
        </p:txBody>
      </p:sp>
      <p:sp>
        <p:nvSpPr>
          <p:cNvPr id="4" name="投影片編號版面配置區 3"/>
          <p:cNvSpPr>
            <a:spLocks noGrp="1"/>
          </p:cNvSpPr>
          <p:nvPr>
            <p:ph type="sldNum" sz="quarter" idx="5"/>
          </p:nvPr>
        </p:nvSpPr>
        <p:spPr/>
        <p:txBody>
          <a:bodyPr/>
          <a:lstStyle/>
          <a:p>
            <a:fld id="{EE7DBCF5-DCDE-447E-85A0-51C3EC7E00E7}" type="slidenum">
              <a:rPr lang="en-US" smtClean="0"/>
              <a:t>18</a:t>
            </a:fld>
            <a:endParaRPr lang="en-US"/>
          </a:p>
        </p:txBody>
      </p:sp>
    </p:spTree>
    <p:extLst>
      <p:ext uri="{BB962C8B-B14F-4D97-AF65-F5344CB8AC3E}">
        <p14:creationId xmlns:p14="http://schemas.microsoft.com/office/powerpoint/2010/main" val="134654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人</a:t>
            </a:r>
            <a:r>
              <a:rPr lang="en-US" altLang="zh-TW" dirty="0"/>
              <a:t>tag</a:t>
            </a:r>
            <a:r>
              <a:rPr lang="zh-TW" altLang="en-US" dirty="0"/>
              <a:t>的</a:t>
            </a:r>
            <a:r>
              <a:rPr lang="en-US" altLang="zh-TW" dirty="0"/>
              <a:t>data</a:t>
            </a:r>
            <a:r>
              <a:rPr lang="zh-TW" altLang="en-US" dirty="0"/>
              <a:t>太少，因此先用</a:t>
            </a:r>
            <a:r>
              <a:rPr lang="en-US" altLang="zh-TW" dirty="0" err="1"/>
              <a:t>sabaki</a:t>
            </a:r>
            <a:r>
              <a:rPr lang="zh-TW" altLang="en-US" dirty="0"/>
              <a:t>的</a:t>
            </a:r>
            <a:r>
              <a:rPr lang="en-US" altLang="zh-TW" dirty="0"/>
              <a:t>tag</a:t>
            </a:r>
            <a:r>
              <a:rPr lang="zh-TW" altLang="en-US" dirty="0"/>
              <a:t>做</a:t>
            </a:r>
            <a:r>
              <a:rPr lang="en-US" altLang="zh-TW" dirty="0"/>
              <a:t>pre-training</a:t>
            </a:r>
          </a:p>
          <a:p>
            <a:endParaRPr lang="en-US" altLang="zh-TW" dirty="0"/>
          </a:p>
          <a:p>
            <a:r>
              <a:rPr lang="en-US" dirty="0" err="1"/>
              <a:t>Sabaki</a:t>
            </a:r>
            <a:r>
              <a:rPr lang="zh-TW" altLang="en-US" dirty="0"/>
              <a:t>的</a:t>
            </a:r>
            <a:r>
              <a:rPr lang="en-US" altLang="zh-TW" dirty="0"/>
              <a:t>tag</a:t>
            </a:r>
            <a:r>
              <a:rPr lang="zh-TW" altLang="en-US" dirty="0"/>
              <a:t>要多少有多少</a:t>
            </a:r>
            <a:endParaRPr lang="en-US" dirty="0"/>
          </a:p>
        </p:txBody>
      </p:sp>
      <p:sp>
        <p:nvSpPr>
          <p:cNvPr id="4" name="投影片編號版面配置區 3"/>
          <p:cNvSpPr>
            <a:spLocks noGrp="1"/>
          </p:cNvSpPr>
          <p:nvPr>
            <p:ph type="sldNum" sz="quarter" idx="5"/>
          </p:nvPr>
        </p:nvSpPr>
        <p:spPr/>
        <p:txBody>
          <a:bodyPr/>
          <a:lstStyle/>
          <a:p>
            <a:fld id="{EE7DBCF5-DCDE-447E-85A0-51C3EC7E00E7}" type="slidenum">
              <a:rPr lang="en-US" smtClean="0"/>
              <a:t>19</a:t>
            </a:fld>
            <a:endParaRPr lang="en-US"/>
          </a:p>
        </p:txBody>
      </p:sp>
    </p:spTree>
    <p:extLst>
      <p:ext uri="{BB962C8B-B14F-4D97-AF65-F5344CB8AC3E}">
        <p14:creationId xmlns:p14="http://schemas.microsoft.com/office/powerpoint/2010/main" val="4123125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人</a:t>
            </a:r>
            <a:r>
              <a:rPr lang="en-US" altLang="zh-TW" dirty="0"/>
              <a:t>tag</a:t>
            </a:r>
            <a:r>
              <a:rPr lang="zh-TW" altLang="en-US" dirty="0"/>
              <a:t>的</a:t>
            </a:r>
            <a:r>
              <a:rPr lang="en-US" altLang="zh-TW" dirty="0"/>
              <a:t>data</a:t>
            </a:r>
            <a:r>
              <a:rPr lang="zh-TW" altLang="en-US" dirty="0"/>
              <a:t>太少，因此先用</a:t>
            </a:r>
            <a:r>
              <a:rPr lang="en-US" altLang="zh-TW" dirty="0" err="1"/>
              <a:t>sabaki</a:t>
            </a:r>
            <a:r>
              <a:rPr lang="zh-TW" altLang="en-US" dirty="0"/>
              <a:t>的</a:t>
            </a:r>
            <a:r>
              <a:rPr lang="en-US" altLang="zh-TW" dirty="0"/>
              <a:t>tag</a:t>
            </a:r>
            <a:r>
              <a:rPr lang="zh-TW" altLang="en-US" dirty="0"/>
              <a:t>做</a:t>
            </a:r>
            <a:r>
              <a:rPr lang="en-US" altLang="zh-TW" dirty="0"/>
              <a:t>pre-training</a:t>
            </a:r>
          </a:p>
          <a:p>
            <a:endParaRPr lang="en-US" altLang="zh-TW" dirty="0"/>
          </a:p>
          <a:p>
            <a:r>
              <a:rPr lang="en-US" dirty="0" err="1"/>
              <a:t>Sabaki</a:t>
            </a:r>
            <a:r>
              <a:rPr lang="zh-TW" altLang="en-US" dirty="0"/>
              <a:t>的</a:t>
            </a:r>
            <a:r>
              <a:rPr lang="en-US" altLang="zh-TW" dirty="0"/>
              <a:t>tag</a:t>
            </a:r>
            <a:r>
              <a:rPr lang="zh-TW" altLang="en-US" dirty="0"/>
              <a:t>要多少有多少</a:t>
            </a:r>
            <a:endParaRPr lang="en-US" dirty="0"/>
          </a:p>
        </p:txBody>
      </p:sp>
      <p:sp>
        <p:nvSpPr>
          <p:cNvPr id="4" name="投影片編號版面配置區 3"/>
          <p:cNvSpPr>
            <a:spLocks noGrp="1"/>
          </p:cNvSpPr>
          <p:nvPr>
            <p:ph type="sldNum" sz="quarter" idx="5"/>
          </p:nvPr>
        </p:nvSpPr>
        <p:spPr/>
        <p:txBody>
          <a:bodyPr/>
          <a:lstStyle/>
          <a:p>
            <a:fld id="{EE7DBCF5-DCDE-447E-85A0-51C3EC7E00E7}" type="slidenum">
              <a:rPr lang="en-US" smtClean="0"/>
              <a:t>20</a:t>
            </a:fld>
            <a:endParaRPr lang="en-US"/>
          </a:p>
        </p:txBody>
      </p:sp>
    </p:spTree>
    <p:extLst>
      <p:ext uri="{BB962C8B-B14F-4D97-AF65-F5344CB8AC3E}">
        <p14:creationId xmlns:p14="http://schemas.microsoft.com/office/powerpoint/2010/main" val="339020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C519E-AE6A-4757-9C9F-0FFC09AC6389}"/>
              </a:ext>
            </a:extLst>
          </p:cNvPr>
          <p:cNvSpPr>
            <a:spLocks noGrp="1"/>
          </p:cNvSpPr>
          <p:nvPr>
            <p:ph type="ctrTitle"/>
          </p:nvPr>
        </p:nvSpPr>
        <p:spPr>
          <a:xfrm>
            <a:off x="1524000" y="1122363"/>
            <a:ext cx="9144000" cy="2387600"/>
          </a:xfrm>
        </p:spPr>
        <p:txBody>
          <a:bodyPr anchor="b"/>
          <a:lstStyle>
            <a:lvl1pPr algn="ctr">
              <a:defRPr sz="6000"/>
            </a:lvl1pPr>
          </a:lstStyle>
          <a:p>
            <a:r>
              <a:rPr lang="en-US" altLang="zh-TW"/>
              <a:t>Click to edit Master title style</a:t>
            </a:r>
            <a:endParaRPr lang="zh-TW" altLang="en-US"/>
          </a:p>
        </p:txBody>
      </p:sp>
      <p:sp>
        <p:nvSpPr>
          <p:cNvPr id="3" name="Subtitle 2">
            <a:extLst>
              <a:ext uri="{FF2B5EF4-FFF2-40B4-BE49-F238E27FC236}">
                <a16:creationId xmlns:a16="http://schemas.microsoft.com/office/drawing/2014/main" id="{B72519DF-7713-45BB-ADED-E14247D402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TW"/>
              <a:t>Click to edit Master subtitle style</a:t>
            </a:r>
            <a:endParaRPr lang="zh-TW" altLang="en-US"/>
          </a:p>
        </p:txBody>
      </p:sp>
      <p:sp>
        <p:nvSpPr>
          <p:cNvPr id="4" name="Date Placeholder 3">
            <a:extLst>
              <a:ext uri="{FF2B5EF4-FFF2-40B4-BE49-F238E27FC236}">
                <a16:creationId xmlns:a16="http://schemas.microsoft.com/office/drawing/2014/main" id="{755F2EB0-38F8-40CA-897D-F3A1F24CE62D}"/>
              </a:ext>
            </a:extLst>
          </p:cNvPr>
          <p:cNvSpPr>
            <a:spLocks noGrp="1"/>
          </p:cNvSpPr>
          <p:nvPr>
            <p:ph type="dt" sz="half" idx="10"/>
          </p:nvPr>
        </p:nvSpPr>
        <p:spPr/>
        <p:txBody>
          <a:bodyPr/>
          <a:lstStyle/>
          <a:p>
            <a:fld id="{422FF921-03CA-4E57-91B7-DF7BF7E636AD}" type="datetimeFigureOut">
              <a:rPr lang="zh-TW" altLang="en-US" smtClean="0"/>
              <a:t>2021/4/27</a:t>
            </a:fld>
            <a:endParaRPr lang="zh-TW" altLang="en-US"/>
          </a:p>
        </p:txBody>
      </p:sp>
      <p:sp>
        <p:nvSpPr>
          <p:cNvPr id="5" name="Footer Placeholder 4">
            <a:extLst>
              <a:ext uri="{FF2B5EF4-FFF2-40B4-BE49-F238E27FC236}">
                <a16:creationId xmlns:a16="http://schemas.microsoft.com/office/drawing/2014/main" id="{339B75F1-AB26-4408-B840-956043A8E4C1}"/>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DF1E935D-57A1-4AAB-A915-5CC3670DD52E}"/>
              </a:ext>
            </a:extLst>
          </p:cNvPr>
          <p:cNvSpPr>
            <a:spLocks noGrp="1"/>
          </p:cNvSpPr>
          <p:nvPr>
            <p:ph type="sldNum" sz="quarter" idx="12"/>
          </p:nvPr>
        </p:nvSpPr>
        <p:spPr/>
        <p:txBody>
          <a:bodyPr/>
          <a:lstStyle/>
          <a:p>
            <a:fld id="{34F0ADB6-0101-489E-A526-FAE4E73AB802}" type="slidenum">
              <a:rPr lang="zh-TW" altLang="en-US" smtClean="0"/>
              <a:t>‹#›</a:t>
            </a:fld>
            <a:endParaRPr lang="zh-TW" altLang="en-US"/>
          </a:p>
        </p:txBody>
      </p:sp>
    </p:spTree>
    <p:extLst>
      <p:ext uri="{BB962C8B-B14F-4D97-AF65-F5344CB8AC3E}">
        <p14:creationId xmlns:p14="http://schemas.microsoft.com/office/powerpoint/2010/main" val="148212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26417-D04B-4F1D-B05F-1382B74D1064}"/>
              </a:ext>
            </a:extLst>
          </p:cNvPr>
          <p:cNvSpPr>
            <a:spLocks noGrp="1"/>
          </p:cNvSpPr>
          <p:nvPr>
            <p:ph type="title"/>
          </p:nvPr>
        </p:nvSpPr>
        <p:spPr/>
        <p:txBody>
          <a:bodyPr/>
          <a:lstStyle/>
          <a:p>
            <a:r>
              <a:rPr lang="en-US" altLang="zh-TW"/>
              <a:t>Click to edit Master title style</a:t>
            </a:r>
            <a:endParaRPr lang="zh-TW" altLang="en-US"/>
          </a:p>
        </p:txBody>
      </p:sp>
      <p:sp>
        <p:nvSpPr>
          <p:cNvPr id="3" name="Vertical Text Placeholder 2">
            <a:extLst>
              <a:ext uri="{FF2B5EF4-FFF2-40B4-BE49-F238E27FC236}">
                <a16:creationId xmlns:a16="http://schemas.microsoft.com/office/drawing/2014/main" id="{048FB86E-DE52-4863-974B-04C4BC4E93A7}"/>
              </a:ext>
            </a:extLst>
          </p:cNvPr>
          <p:cNvSpPr>
            <a:spLocks noGrp="1"/>
          </p:cNvSpPr>
          <p:nvPr>
            <p:ph type="body" orient="vert" idx="1"/>
          </p:nvPr>
        </p:nvSpPr>
        <p:spPr/>
        <p:txBody>
          <a:bodyPr vert="eaVert"/>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a:extLst>
              <a:ext uri="{FF2B5EF4-FFF2-40B4-BE49-F238E27FC236}">
                <a16:creationId xmlns:a16="http://schemas.microsoft.com/office/drawing/2014/main" id="{B9DE3D72-5A55-4F34-A9D7-9B2A24AD4181}"/>
              </a:ext>
            </a:extLst>
          </p:cNvPr>
          <p:cNvSpPr>
            <a:spLocks noGrp="1"/>
          </p:cNvSpPr>
          <p:nvPr>
            <p:ph type="dt" sz="half" idx="10"/>
          </p:nvPr>
        </p:nvSpPr>
        <p:spPr/>
        <p:txBody>
          <a:bodyPr/>
          <a:lstStyle/>
          <a:p>
            <a:fld id="{422FF921-03CA-4E57-91B7-DF7BF7E636AD}" type="datetimeFigureOut">
              <a:rPr lang="zh-TW" altLang="en-US" smtClean="0"/>
              <a:t>2021/4/27</a:t>
            </a:fld>
            <a:endParaRPr lang="zh-TW" altLang="en-US"/>
          </a:p>
        </p:txBody>
      </p:sp>
      <p:sp>
        <p:nvSpPr>
          <p:cNvPr id="5" name="Footer Placeholder 4">
            <a:extLst>
              <a:ext uri="{FF2B5EF4-FFF2-40B4-BE49-F238E27FC236}">
                <a16:creationId xmlns:a16="http://schemas.microsoft.com/office/drawing/2014/main" id="{5E3651E0-272F-4C36-9F72-7199030CD6DD}"/>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B523446B-8F82-4FAE-A58F-318E578AAAE8}"/>
              </a:ext>
            </a:extLst>
          </p:cNvPr>
          <p:cNvSpPr>
            <a:spLocks noGrp="1"/>
          </p:cNvSpPr>
          <p:nvPr>
            <p:ph type="sldNum" sz="quarter" idx="12"/>
          </p:nvPr>
        </p:nvSpPr>
        <p:spPr/>
        <p:txBody>
          <a:bodyPr/>
          <a:lstStyle/>
          <a:p>
            <a:fld id="{34F0ADB6-0101-489E-A526-FAE4E73AB802}" type="slidenum">
              <a:rPr lang="zh-TW" altLang="en-US" smtClean="0"/>
              <a:t>‹#›</a:t>
            </a:fld>
            <a:endParaRPr lang="zh-TW" altLang="en-US"/>
          </a:p>
        </p:txBody>
      </p:sp>
    </p:spTree>
    <p:extLst>
      <p:ext uri="{BB962C8B-B14F-4D97-AF65-F5344CB8AC3E}">
        <p14:creationId xmlns:p14="http://schemas.microsoft.com/office/powerpoint/2010/main" val="2180544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130C6F-8979-4360-A61A-92BBE75E50A7}"/>
              </a:ext>
            </a:extLst>
          </p:cNvPr>
          <p:cNvSpPr>
            <a:spLocks noGrp="1"/>
          </p:cNvSpPr>
          <p:nvPr>
            <p:ph type="title" orient="vert"/>
          </p:nvPr>
        </p:nvSpPr>
        <p:spPr>
          <a:xfrm>
            <a:off x="8724900" y="365125"/>
            <a:ext cx="2628900" cy="5811838"/>
          </a:xfrm>
        </p:spPr>
        <p:txBody>
          <a:bodyPr vert="eaVert"/>
          <a:lstStyle/>
          <a:p>
            <a:r>
              <a:rPr lang="en-US" altLang="zh-TW"/>
              <a:t>Click to edit Master title style</a:t>
            </a:r>
            <a:endParaRPr lang="zh-TW" altLang="en-US"/>
          </a:p>
        </p:txBody>
      </p:sp>
      <p:sp>
        <p:nvSpPr>
          <p:cNvPr id="3" name="Vertical Text Placeholder 2">
            <a:extLst>
              <a:ext uri="{FF2B5EF4-FFF2-40B4-BE49-F238E27FC236}">
                <a16:creationId xmlns:a16="http://schemas.microsoft.com/office/drawing/2014/main" id="{2BACA738-D1C3-4F2E-909B-E9811F500841}"/>
              </a:ext>
            </a:extLst>
          </p:cNvPr>
          <p:cNvSpPr>
            <a:spLocks noGrp="1"/>
          </p:cNvSpPr>
          <p:nvPr>
            <p:ph type="body" orient="vert" idx="1"/>
          </p:nvPr>
        </p:nvSpPr>
        <p:spPr>
          <a:xfrm>
            <a:off x="838200" y="365125"/>
            <a:ext cx="7734300" cy="5811838"/>
          </a:xfrm>
        </p:spPr>
        <p:txBody>
          <a:bodyPr vert="eaVert"/>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a:extLst>
              <a:ext uri="{FF2B5EF4-FFF2-40B4-BE49-F238E27FC236}">
                <a16:creationId xmlns:a16="http://schemas.microsoft.com/office/drawing/2014/main" id="{D8D309DC-864A-4B0A-8109-802ADAC0D448}"/>
              </a:ext>
            </a:extLst>
          </p:cNvPr>
          <p:cNvSpPr>
            <a:spLocks noGrp="1"/>
          </p:cNvSpPr>
          <p:nvPr>
            <p:ph type="dt" sz="half" idx="10"/>
          </p:nvPr>
        </p:nvSpPr>
        <p:spPr/>
        <p:txBody>
          <a:bodyPr/>
          <a:lstStyle/>
          <a:p>
            <a:fld id="{422FF921-03CA-4E57-91B7-DF7BF7E636AD}" type="datetimeFigureOut">
              <a:rPr lang="zh-TW" altLang="en-US" smtClean="0"/>
              <a:t>2021/4/27</a:t>
            </a:fld>
            <a:endParaRPr lang="zh-TW" altLang="en-US"/>
          </a:p>
        </p:txBody>
      </p:sp>
      <p:sp>
        <p:nvSpPr>
          <p:cNvPr id="5" name="Footer Placeholder 4">
            <a:extLst>
              <a:ext uri="{FF2B5EF4-FFF2-40B4-BE49-F238E27FC236}">
                <a16:creationId xmlns:a16="http://schemas.microsoft.com/office/drawing/2014/main" id="{368B1E3E-995F-42C8-ACBC-D3134FBDD81E}"/>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76A8EC36-0F05-444B-A776-D1F94CC247E3}"/>
              </a:ext>
            </a:extLst>
          </p:cNvPr>
          <p:cNvSpPr>
            <a:spLocks noGrp="1"/>
          </p:cNvSpPr>
          <p:nvPr>
            <p:ph type="sldNum" sz="quarter" idx="12"/>
          </p:nvPr>
        </p:nvSpPr>
        <p:spPr/>
        <p:txBody>
          <a:bodyPr/>
          <a:lstStyle/>
          <a:p>
            <a:fld id="{34F0ADB6-0101-489E-A526-FAE4E73AB802}" type="slidenum">
              <a:rPr lang="zh-TW" altLang="en-US" smtClean="0"/>
              <a:t>‹#›</a:t>
            </a:fld>
            <a:endParaRPr lang="zh-TW" altLang="en-US"/>
          </a:p>
        </p:txBody>
      </p:sp>
    </p:spTree>
    <p:extLst>
      <p:ext uri="{BB962C8B-B14F-4D97-AF65-F5344CB8AC3E}">
        <p14:creationId xmlns:p14="http://schemas.microsoft.com/office/powerpoint/2010/main" val="2797929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E30C1-0118-45CB-B79F-2D1FF2F27B89}"/>
              </a:ext>
            </a:extLst>
          </p:cNvPr>
          <p:cNvSpPr>
            <a:spLocks noGrp="1"/>
          </p:cNvSpPr>
          <p:nvPr>
            <p:ph type="title"/>
          </p:nvPr>
        </p:nvSpPr>
        <p:spPr/>
        <p:txBody>
          <a:bodyPr/>
          <a:lstStyle/>
          <a:p>
            <a:r>
              <a:rPr lang="en-US" altLang="zh-TW"/>
              <a:t>Click to edit Master title style</a:t>
            </a:r>
            <a:endParaRPr lang="zh-TW" altLang="en-US"/>
          </a:p>
        </p:txBody>
      </p:sp>
      <p:sp>
        <p:nvSpPr>
          <p:cNvPr id="3" name="Content Placeholder 2">
            <a:extLst>
              <a:ext uri="{FF2B5EF4-FFF2-40B4-BE49-F238E27FC236}">
                <a16:creationId xmlns:a16="http://schemas.microsoft.com/office/drawing/2014/main" id="{0C283E19-DB04-433A-A671-CA7E38A08A09}"/>
              </a:ext>
            </a:extLst>
          </p:cNvPr>
          <p:cNvSpPr>
            <a:spLocks noGrp="1"/>
          </p:cNvSpPr>
          <p:nvPr>
            <p:ph idx="1"/>
          </p:nvPr>
        </p:nvSpPr>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a:extLst>
              <a:ext uri="{FF2B5EF4-FFF2-40B4-BE49-F238E27FC236}">
                <a16:creationId xmlns:a16="http://schemas.microsoft.com/office/drawing/2014/main" id="{3DCBCC78-07C5-4FF5-9E01-5CCFDCAB1D38}"/>
              </a:ext>
            </a:extLst>
          </p:cNvPr>
          <p:cNvSpPr>
            <a:spLocks noGrp="1"/>
          </p:cNvSpPr>
          <p:nvPr>
            <p:ph type="dt" sz="half" idx="10"/>
          </p:nvPr>
        </p:nvSpPr>
        <p:spPr/>
        <p:txBody>
          <a:bodyPr/>
          <a:lstStyle/>
          <a:p>
            <a:fld id="{422FF921-03CA-4E57-91B7-DF7BF7E636AD}" type="datetimeFigureOut">
              <a:rPr lang="zh-TW" altLang="en-US" smtClean="0"/>
              <a:t>2021/4/27</a:t>
            </a:fld>
            <a:endParaRPr lang="zh-TW" altLang="en-US"/>
          </a:p>
        </p:txBody>
      </p:sp>
      <p:sp>
        <p:nvSpPr>
          <p:cNvPr id="5" name="Footer Placeholder 4">
            <a:extLst>
              <a:ext uri="{FF2B5EF4-FFF2-40B4-BE49-F238E27FC236}">
                <a16:creationId xmlns:a16="http://schemas.microsoft.com/office/drawing/2014/main" id="{60FBF68A-7411-46BB-888B-2EFF5814E3D9}"/>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3C9B68F6-DAD4-46B5-91A2-97FB9E13FDFC}"/>
              </a:ext>
            </a:extLst>
          </p:cNvPr>
          <p:cNvSpPr>
            <a:spLocks noGrp="1"/>
          </p:cNvSpPr>
          <p:nvPr>
            <p:ph type="sldNum" sz="quarter" idx="12"/>
          </p:nvPr>
        </p:nvSpPr>
        <p:spPr/>
        <p:txBody>
          <a:bodyPr/>
          <a:lstStyle/>
          <a:p>
            <a:fld id="{34F0ADB6-0101-489E-A526-FAE4E73AB802}" type="slidenum">
              <a:rPr lang="zh-TW" altLang="en-US" smtClean="0"/>
              <a:t>‹#›</a:t>
            </a:fld>
            <a:endParaRPr lang="zh-TW" altLang="en-US"/>
          </a:p>
        </p:txBody>
      </p:sp>
    </p:spTree>
    <p:extLst>
      <p:ext uri="{BB962C8B-B14F-4D97-AF65-F5344CB8AC3E}">
        <p14:creationId xmlns:p14="http://schemas.microsoft.com/office/powerpoint/2010/main" val="1480937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D2EF2-F6DF-48C7-921A-C06DBF558F45}"/>
              </a:ext>
            </a:extLst>
          </p:cNvPr>
          <p:cNvSpPr>
            <a:spLocks noGrp="1"/>
          </p:cNvSpPr>
          <p:nvPr>
            <p:ph type="title"/>
          </p:nvPr>
        </p:nvSpPr>
        <p:spPr>
          <a:xfrm>
            <a:off x="831850" y="1709738"/>
            <a:ext cx="10515600" cy="2852737"/>
          </a:xfrm>
        </p:spPr>
        <p:txBody>
          <a:bodyPr anchor="b"/>
          <a:lstStyle>
            <a:lvl1pPr>
              <a:defRPr sz="6000"/>
            </a:lvl1pPr>
          </a:lstStyle>
          <a:p>
            <a:r>
              <a:rPr lang="en-US" altLang="zh-TW"/>
              <a:t>Click to edit Master title style</a:t>
            </a:r>
            <a:endParaRPr lang="zh-TW" altLang="en-US"/>
          </a:p>
        </p:txBody>
      </p:sp>
      <p:sp>
        <p:nvSpPr>
          <p:cNvPr id="3" name="Text Placeholder 2">
            <a:extLst>
              <a:ext uri="{FF2B5EF4-FFF2-40B4-BE49-F238E27FC236}">
                <a16:creationId xmlns:a16="http://schemas.microsoft.com/office/drawing/2014/main" id="{AF5C23C3-21C2-4F25-9ECD-1E558840C3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TW"/>
              <a:t>Click to edit Master text styles</a:t>
            </a:r>
          </a:p>
        </p:txBody>
      </p:sp>
      <p:sp>
        <p:nvSpPr>
          <p:cNvPr id="4" name="Date Placeholder 3">
            <a:extLst>
              <a:ext uri="{FF2B5EF4-FFF2-40B4-BE49-F238E27FC236}">
                <a16:creationId xmlns:a16="http://schemas.microsoft.com/office/drawing/2014/main" id="{931168D0-7768-4903-B98A-D3F8B98F8261}"/>
              </a:ext>
            </a:extLst>
          </p:cNvPr>
          <p:cNvSpPr>
            <a:spLocks noGrp="1"/>
          </p:cNvSpPr>
          <p:nvPr>
            <p:ph type="dt" sz="half" idx="10"/>
          </p:nvPr>
        </p:nvSpPr>
        <p:spPr/>
        <p:txBody>
          <a:bodyPr/>
          <a:lstStyle/>
          <a:p>
            <a:fld id="{422FF921-03CA-4E57-91B7-DF7BF7E636AD}" type="datetimeFigureOut">
              <a:rPr lang="zh-TW" altLang="en-US" smtClean="0"/>
              <a:t>2021/4/27</a:t>
            </a:fld>
            <a:endParaRPr lang="zh-TW" altLang="en-US"/>
          </a:p>
        </p:txBody>
      </p:sp>
      <p:sp>
        <p:nvSpPr>
          <p:cNvPr id="5" name="Footer Placeholder 4">
            <a:extLst>
              <a:ext uri="{FF2B5EF4-FFF2-40B4-BE49-F238E27FC236}">
                <a16:creationId xmlns:a16="http://schemas.microsoft.com/office/drawing/2014/main" id="{1F1D7B04-DF0F-4DC1-9D41-A76AFE9AC186}"/>
              </a:ext>
            </a:extLst>
          </p:cNvPr>
          <p:cNvSpPr>
            <a:spLocks noGrp="1"/>
          </p:cNvSpPr>
          <p:nvPr>
            <p:ph type="ftr" sz="quarter" idx="11"/>
          </p:nvPr>
        </p:nvSpPr>
        <p:spPr/>
        <p:txBody>
          <a:bodyPr/>
          <a:lstStyle/>
          <a:p>
            <a:endParaRPr lang="zh-TW" altLang="en-US"/>
          </a:p>
        </p:txBody>
      </p:sp>
      <p:sp>
        <p:nvSpPr>
          <p:cNvPr id="6" name="Slide Number Placeholder 5">
            <a:extLst>
              <a:ext uri="{FF2B5EF4-FFF2-40B4-BE49-F238E27FC236}">
                <a16:creationId xmlns:a16="http://schemas.microsoft.com/office/drawing/2014/main" id="{56E20345-4A4C-407A-BBE4-866E1158B820}"/>
              </a:ext>
            </a:extLst>
          </p:cNvPr>
          <p:cNvSpPr>
            <a:spLocks noGrp="1"/>
          </p:cNvSpPr>
          <p:nvPr>
            <p:ph type="sldNum" sz="quarter" idx="12"/>
          </p:nvPr>
        </p:nvSpPr>
        <p:spPr/>
        <p:txBody>
          <a:bodyPr/>
          <a:lstStyle/>
          <a:p>
            <a:fld id="{34F0ADB6-0101-489E-A526-FAE4E73AB802}" type="slidenum">
              <a:rPr lang="zh-TW" altLang="en-US" smtClean="0"/>
              <a:t>‹#›</a:t>
            </a:fld>
            <a:endParaRPr lang="zh-TW" altLang="en-US"/>
          </a:p>
        </p:txBody>
      </p:sp>
    </p:spTree>
    <p:extLst>
      <p:ext uri="{BB962C8B-B14F-4D97-AF65-F5344CB8AC3E}">
        <p14:creationId xmlns:p14="http://schemas.microsoft.com/office/powerpoint/2010/main" val="164560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22871-0392-4877-B375-44FED9598B4A}"/>
              </a:ext>
            </a:extLst>
          </p:cNvPr>
          <p:cNvSpPr>
            <a:spLocks noGrp="1"/>
          </p:cNvSpPr>
          <p:nvPr>
            <p:ph type="title"/>
          </p:nvPr>
        </p:nvSpPr>
        <p:spPr/>
        <p:txBody>
          <a:bodyPr/>
          <a:lstStyle/>
          <a:p>
            <a:r>
              <a:rPr lang="en-US" altLang="zh-TW"/>
              <a:t>Click to edit Master title style</a:t>
            </a:r>
            <a:endParaRPr lang="zh-TW" altLang="en-US"/>
          </a:p>
        </p:txBody>
      </p:sp>
      <p:sp>
        <p:nvSpPr>
          <p:cNvPr id="3" name="Content Placeholder 2">
            <a:extLst>
              <a:ext uri="{FF2B5EF4-FFF2-40B4-BE49-F238E27FC236}">
                <a16:creationId xmlns:a16="http://schemas.microsoft.com/office/drawing/2014/main" id="{DA820DAC-4ACD-4DFF-B311-F7830BE1AEDD}"/>
              </a:ext>
            </a:extLst>
          </p:cNvPr>
          <p:cNvSpPr>
            <a:spLocks noGrp="1"/>
          </p:cNvSpPr>
          <p:nvPr>
            <p:ph sz="half" idx="1"/>
          </p:nvPr>
        </p:nvSpPr>
        <p:spPr>
          <a:xfrm>
            <a:off x="838200" y="1825625"/>
            <a:ext cx="5181600" cy="4351338"/>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Content Placeholder 3">
            <a:extLst>
              <a:ext uri="{FF2B5EF4-FFF2-40B4-BE49-F238E27FC236}">
                <a16:creationId xmlns:a16="http://schemas.microsoft.com/office/drawing/2014/main" id="{B843CAE1-777D-4EBB-9413-D248E303022B}"/>
              </a:ext>
            </a:extLst>
          </p:cNvPr>
          <p:cNvSpPr>
            <a:spLocks noGrp="1"/>
          </p:cNvSpPr>
          <p:nvPr>
            <p:ph sz="half" idx="2"/>
          </p:nvPr>
        </p:nvSpPr>
        <p:spPr>
          <a:xfrm>
            <a:off x="6172200" y="1825625"/>
            <a:ext cx="5181600" cy="4351338"/>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5" name="Date Placeholder 4">
            <a:extLst>
              <a:ext uri="{FF2B5EF4-FFF2-40B4-BE49-F238E27FC236}">
                <a16:creationId xmlns:a16="http://schemas.microsoft.com/office/drawing/2014/main" id="{917C8A5A-903A-4EBB-B2C8-47CD990A2F55}"/>
              </a:ext>
            </a:extLst>
          </p:cNvPr>
          <p:cNvSpPr>
            <a:spLocks noGrp="1"/>
          </p:cNvSpPr>
          <p:nvPr>
            <p:ph type="dt" sz="half" idx="10"/>
          </p:nvPr>
        </p:nvSpPr>
        <p:spPr/>
        <p:txBody>
          <a:bodyPr/>
          <a:lstStyle/>
          <a:p>
            <a:fld id="{422FF921-03CA-4E57-91B7-DF7BF7E636AD}" type="datetimeFigureOut">
              <a:rPr lang="zh-TW" altLang="en-US" smtClean="0"/>
              <a:t>2021/4/27</a:t>
            </a:fld>
            <a:endParaRPr lang="zh-TW" altLang="en-US"/>
          </a:p>
        </p:txBody>
      </p:sp>
      <p:sp>
        <p:nvSpPr>
          <p:cNvPr id="6" name="Footer Placeholder 5">
            <a:extLst>
              <a:ext uri="{FF2B5EF4-FFF2-40B4-BE49-F238E27FC236}">
                <a16:creationId xmlns:a16="http://schemas.microsoft.com/office/drawing/2014/main" id="{BBA05790-54B9-4897-944B-A8194298064B}"/>
              </a:ext>
            </a:extLst>
          </p:cNvPr>
          <p:cNvSpPr>
            <a:spLocks noGrp="1"/>
          </p:cNvSpPr>
          <p:nvPr>
            <p:ph type="ftr" sz="quarter" idx="11"/>
          </p:nvPr>
        </p:nvSpPr>
        <p:spPr/>
        <p:txBody>
          <a:bodyPr/>
          <a:lstStyle/>
          <a:p>
            <a:endParaRPr lang="zh-TW" altLang="en-US"/>
          </a:p>
        </p:txBody>
      </p:sp>
      <p:sp>
        <p:nvSpPr>
          <p:cNvPr id="7" name="Slide Number Placeholder 6">
            <a:extLst>
              <a:ext uri="{FF2B5EF4-FFF2-40B4-BE49-F238E27FC236}">
                <a16:creationId xmlns:a16="http://schemas.microsoft.com/office/drawing/2014/main" id="{9F5FFA3A-1C38-4ECB-B160-966DE59F9762}"/>
              </a:ext>
            </a:extLst>
          </p:cNvPr>
          <p:cNvSpPr>
            <a:spLocks noGrp="1"/>
          </p:cNvSpPr>
          <p:nvPr>
            <p:ph type="sldNum" sz="quarter" idx="12"/>
          </p:nvPr>
        </p:nvSpPr>
        <p:spPr/>
        <p:txBody>
          <a:bodyPr/>
          <a:lstStyle/>
          <a:p>
            <a:fld id="{34F0ADB6-0101-489E-A526-FAE4E73AB802}" type="slidenum">
              <a:rPr lang="zh-TW" altLang="en-US" smtClean="0"/>
              <a:t>‹#›</a:t>
            </a:fld>
            <a:endParaRPr lang="zh-TW" altLang="en-US"/>
          </a:p>
        </p:txBody>
      </p:sp>
    </p:spTree>
    <p:extLst>
      <p:ext uri="{BB962C8B-B14F-4D97-AF65-F5344CB8AC3E}">
        <p14:creationId xmlns:p14="http://schemas.microsoft.com/office/powerpoint/2010/main" val="2270947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6BE17-CE68-448E-AB1F-6E9CD0E9B90C}"/>
              </a:ext>
            </a:extLst>
          </p:cNvPr>
          <p:cNvSpPr>
            <a:spLocks noGrp="1"/>
          </p:cNvSpPr>
          <p:nvPr>
            <p:ph type="title"/>
          </p:nvPr>
        </p:nvSpPr>
        <p:spPr>
          <a:xfrm>
            <a:off x="839788" y="365125"/>
            <a:ext cx="10515600" cy="1325563"/>
          </a:xfrm>
        </p:spPr>
        <p:txBody>
          <a:bodyPr/>
          <a:lstStyle/>
          <a:p>
            <a:r>
              <a:rPr lang="en-US" altLang="zh-TW"/>
              <a:t>Click to edit Master title style</a:t>
            </a:r>
            <a:endParaRPr lang="zh-TW" altLang="en-US"/>
          </a:p>
        </p:txBody>
      </p:sp>
      <p:sp>
        <p:nvSpPr>
          <p:cNvPr id="3" name="Text Placeholder 2">
            <a:extLst>
              <a:ext uri="{FF2B5EF4-FFF2-40B4-BE49-F238E27FC236}">
                <a16:creationId xmlns:a16="http://schemas.microsoft.com/office/drawing/2014/main" id="{D2E448AC-57DA-439C-89D3-4550049ED3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Click to edit Master text styles</a:t>
            </a:r>
          </a:p>
        </p:txBody>
      </p:sp>
      <p:sp>
        <p:nvSpPr>
          <p:cNvPr id="4" name="Content Placeholder 3">
            <a:extLst>
              <a:ext uri="{FF2B5EF4-FFF2-40B4-BE49-F238E27FC236}">
                <a16:creationId xmlns:a16="http://schemas.microsoft.com/office/drawing/2014/main" id="{1EB4FD59-151A-4C14-A836-F092D49BF1AE}"/>
              </a:ext>
            </a:extLst>
          </p:cNvPr>
          <p:cNvSpPr>
            <a:spLocks noGrp="1"/>
          </p:cNvSpPr>
          <p:nvPr>
            <p:ph sz="half" idx="2"/>
          </p:nvPr>
        </p:nvSpPr>
        <p:spPr>
          <a:xfrm>
            <a:off x="839788" y="2505075"/>
            <a:ext cx="5157787" cy="3684588"/>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5" name="Text Placeholder 4">
            <a:extLst>
              <a:ext uri="{FF2B5EF4-FFF2-40B4-BE49-F238E27FC236}">
                <a16:creationId xmlns:a16="http://schemas.microsoft.com/office/drawing/2014/main" id="{1D04B002-730B-4C28-9698-E6027DB6C0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a:t>Click to edit Master text styles</a:t>
            </a:r>
          </a:p>
        </p:txBody>
      </p:sp>
      <p:sp>
        <p:nvSpPr>
          <p:cNvPr id="6" name="Content Placeholder 5">
            <a:extLst>
              <a:ext uri="{FF2B5EF4-FFF2-40B4-BE49-F238E27FC236}">
                <a16:creationId xmlns:a16="http://schemas.microsoft.com/office/drawing/2014/main" id="{1915CFFE-4DBD-4F41-84E3-4F6F255F5984}"/>
              </a:ext>
            </a:extLst>
          </p:cNvPr>
          <p:cNvSpPr>
            <a:spLocks noGrp="1"/>
          </p:cNvSpPr>
          <p:nvPr>
            <p:ph sz="quarter" idx="4"/>
          </p:nvPr>
        </p:nvSpPr>
        <p:spPr>
          <a:xfrm>
            <a:off x="6172200" y="2505075"/>
            <a:ext cx="5183188" cy="3684588"/>
          </a:xfrm>
        </p:spPr>
        <p:txBody>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7" name="Date Placeholder 6">
            <a:extLst>
              <a:ext uri="{FF2B5EF4-FFF2-40B4-BE49-F238E27FC236}">
                <a16:creationId xmlns:a16="http://schemas.microsoft.com/office/drawing/2014/main" id="{79452D80-5C87-4E01-9D45-268982CFF3EC}"/>
              </a:ext>
            </a:extLst>
          </p:cNvPr>
          <p:cNvSpPr>
            <a:spLocks noGrp="1"/>
          </p:cNvSpPr>
          <p:nvPr>
            <p:ph type="dt" sz="half" idx="10"/>
          </p:nvPr>
        </p:nvSpPr>
        <p:spPr/>
        <p:txBody>
          <a:bodyPr/>
          <a:lstStyle/>
          <a:p>
            <a:fld id="{422FF921-03CA-4E57-91B7-DF7BF7E636AD}" type="datetimeFigureOut">
              <a:rPr lang="zh-TW" altLang="en-US" smtClean="0"/>
              <a:t>2021/4/27</a:t>
            </a:fld>
            <a:endParaRPr lang="zh-TW" altLang="en-US"/>
          </a:p>
        </p:txBody>
      </p:sp>
      <p:sp>
        <p:nvSpPr>
          <p:cNvPr id="8" name="Footer Placeholder 7">
            <a:extLst>
              <a:ext uri="{FF2B5EF4-FFF2-40B4-BE49-F238E27FC236}">
                <a16:creationId xmlns:a16="http://schemas.microsoft.com/office/drawing/2014/main" id="{8B1B29A0-432B-4A7E-9E8B-5C7D833FFC6F}"/>
              </a:ext>
            </a:extLst>
          </p:cNvPr>
          <p:cNvSpPr>
            <a:spLocks noGrp="1"/>
          </p:cNvSpPr>
          <p:nvPr>
            <p:ph type="ftr" sz="quarter" idx="11"/>
          </p:nvPr>
        </p:nvSpPr>
        <p:spPr/>
        <p:txBody>
          <a:bodyPr/>
          <a:lstStyle/>
          <a:p>
            <a:endParaRPr lang="zh-TW" altLang="en-US"/>
          </a:p>
        </p:txBody>
      </p:sp>
      <p:sp>
        <p:nvSpPr>
          <p:cNvPr id="9" name="Slide Number Placeholder 8">
            <a:extLst>
              <a:ext uri="{FF2B5EF4-FFF2-40B4-BE49-F238E27FC236}">
                <a16:creationId xmlns:a16="http://schemas.microsoft.com/office/drawing/2014/main" id="{279CB618-3072-47D4-BFED-807ED5231222}"/>
              </a:ext>
            </a:extLst>
          </p:cNvPr>
          <p:cNvSpPr>
            <a:spLocks noGrp="1"/>
          </p:cNvSpPr>
          <p:nvPr>
            <p:ph type="sldNum" sz="quarter" idx="12"/>
          </p:nvPr>
        </p:nvSpPr>
        <p:spPr/>
        <p:txBody>
          <a:bodyPr/>
          <a:lstStyle/>
          <a:p>
            <a:fld id="{34F0ADB6-0101-489E-A526-FAE4E73AB802}" type="slidenum">
              <a:rPr lang="zh-TW" altLang="en-US" smtClean="0"/>
              <a:t>‹#›</a:t>
            </a:fld>
            <a:endParaRPr lang="zh-TW" altLang="en-US"/>
          </a:p>
        </p:txBody>
      </p:sp>
    </p:spTree>
    <p:extLst>
      <p:ext uri="{BB962C8B-B14F-4D97-AF65-F5344CB8AC3E}">
        <p14:creationId xmlns:p14="http://schemas.microsoft.com/office/powerpoint/2010/main" val="1327630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A5AE4-D696-43A3-8344-B7082ADA35AC}"/>
              </a:ext>
            </a:extLst>
          </p:cNvPr>
          <p:cNvSpPr>
            <a:spLocks noGrp="1"/>
          </p:cNvSpPr>
          <p:nvPr>
            <p:ph type="title"/>
          </p:nvPr>
        </p:nvSpPr>
        <p:spPr/>
        <p:txBody>
          <a:bodyPr/>
          <a:lstStyle/>
          <a:p>
            <a:r>
              <a:rPr lang="en-US" altLang="zh-TW"/>
              <a:t>Click to edit Master title style</a:t>
            </a:r>
            <a:endParaRPr lang="zh-TW" altLang="en-US"/>
          </a:p>
        </p:txBody>
      </p:sp>
      <p:sp>
        <p:nvSpPr>
          <p:cNvPr id="3" name="Date Placeholder 2">
            <a:extLst>
              <a:ext uri="{FF2B5EF4-FFF2-40B4-BE49-F238E27FC236}">
                <a16:creationId xmlns:a16="http://schemas.microsoft.com/office/drawing/2014/main" id="{EBAFFB2B-97D7-4EC4-9149-8CBDF0B98D5C}"/>
              </a:ext>
            </a:extLst>
          </p:cNvPr>
          <p:cNvSpPr>
            <a:spLocks noGrp="1"/>
          </p:cNvSpPr>
          <p:nvPr>
            <p:ph type="dt" sz="half" idx="10"/>
          </p:nvPr>
        </p:nvSpPr>
        <p:spPr/>
        <p:txBody>
          <a:bodyPr/>
          <a:lstStyle/>
          <a:p>
            <a:fld id="{422FF921-03CA-4E57-91B7-DF7BF7E636AD}" type="datetimeFigureOut">
              <a:rPr lang="zh-TW" altLang="en-US" smtClean="0"/>
              <a:t>2021/4/27</a:t>
            </a:fld>
            <a:endParaRPr lang="zh-TW" altLang="en-US"/>
          </a:p>
        </p:txBody>
      </p:sp>
      <p:sp>
        <p:nvSpPr>
          <p:cNvPr id="4" name="Footer Placeholder 3">
            <a:extLst>
              <a:ext uri="{FF2B5EF4-FFF2-40B4-BE49-F238E27FC236}">
                <a16:creationId xmlns:a16="http://schemas.microsoft.com/office/drawing/2014/main" id="{CFE597E6-478F-425D-9372-45990063F0E6}"/>
              </a:ext>
            </a:extLst>
          </p:cNvPr>
          <p:cNvSpPr>
            <a:spLocks noGrp="1"/>
          </p:cNvSpPr>
          <p:nvPr>
            <p:ph type="ftr" sz="quarter" idx="11"/>
          </p:nvPr>
        </p:nvSpPr>
        <p:spPr/>
        <p:txBody>
          <a:bodyPr/>
          <a:lstStyle/>
          <a:p>
            <a:endParaRPr lang="zh-TW" altLang="en-US"/>
          </a:p>
        </p:txBody>
      </p:sp>
      <p:sp>
        <p:nvSpPr>
          <p:cNvPr id="5" name="Slide Number Placeholder 4">
            <a:extLst>
              <a:ext uri="{FF2B5EF4-FFF2-40B4-BE49-F238E27FC236}">
                <a16:creationId xmlns:a16="http://schemas.microsoft.com/office/drawing/2014/main" id="{DCF6F48D-B208-4A03-82CC-96FA870B51DC}"/>
              </a:ext>
            </a:extLst>
          </p:cNvPr>
          <p:cNvSpPr>
            <a:spLocks noGrp="1"/>
          </p:cNvSpPr>
          <p:nvPr>
            <p:ph type="sldNum" sz="quarter" idx="12"/>
          </p:nvPr>
        </p:nvSpPr>
        <p:spPr/>
        <p:txBody>
          <a:bodyPr/>
          <a:lstStyle/>
          <a:p>
            <a:fld id="{34F0ADB6-0101-489E-A526-FAE4E73AB802}" type="slidenum">
              <a:rPr lang="zh-TW" altLang="en-US" smtClean="0"/>
              <a:t>‹#›</a:t>
            </a:fld>
            <a:endParaRPr lang="zh-TW" altLang="en-US"/>
          </a:p>
        </p:txBody>
      </p:sp>
    </p:spTree>
    <p:extLst>
      <p:ext uri="{BB962C8B-B14F-4D97-AF65-F5344CB8AC3E}">
        <p14:creationId xmlns:p14="http://schemas.microsoft.com/office/powerpoint/2010/main" val="894784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221597-EE9C-466F-A02F-EF8876FC3D64}"/>
              </a:ext>
            </a:extLst>
          </p:cNvPr>
          <p:cNvSpPr>
            <a:spLocks noGrp="1"/>
          </p:cNvSpPr>
          <p:nvPr>
            <p:ph type="dt" sz="half" idx="10"/>
          </p:nvPr>
        </p:nvSpPr>
        <p:spPr/>
        <p:txBody>
          <a:bodyPr/>
          <a:lstStyle/>
          <a:p>
            <a:fld id="{422FF921-03CA-4E57-91B7-DF7BF7E636AD}" type="datetimeFigureOut">
              <a:rPr lang="zh-TW" altLang="en-US" smtClean="0"/>
              <a:t>2021/4/27</a:t>
            </a:fld>
            <a:endParaRPr lang="zh-TW" altLang="en-US"/>
          </a:p>
        </p:txBody>
      </p:sp>
      <p:sp>
        <p:nvSpPr>
          <p:cNvPr id="3" name="Footer Placeholder 2">
            <a:extLst>
              <a:ext uri="{FF2B5EF4-FFF2-40B4-BE49-F238E27FC236}">
                <a16:creationId xmlns:a16="http://schemas.microsoft.com/office/drawing/2014/main" id="{D67EB505-38C9-4671-AB2D-6F14F8C664A8}"/>
              </a:ext>
            </a:extLst>
          </p:cNvPr>
          <p:cNvSpPr>
            <a:spLocks noGrp="1"/>
          </p:cNvSpPr>
          <p:nvPr>
            <p:ph type="ftr" sz="quarter" idx="11"/>
          </p:nvPr>
        </p:nvSpPr>
        <p:spPr/>
        <p:txBody>
          <a:bodyPr/>
          <a:lstStyle/>
          <a:p>
            <a:endParaRPr lang="zh-TW" altLang="en-US"/>
          </a:p>
        </p:txBody>
      </p:sp>
      <p:sp>
        <p:nvSpPr>
          <p:cNvPr id="4" name="Slide Number Placeholder 3">
            <a:extLst>
              <a:ext uri="{FF2B5EF4-FFF2-40B4-BE49-F238E27FC236}">
                <a16:creationId xmlns:a16="http://schemas.microsoft.com/office/drawing/2014/main" id="{3EFA16EF-2281-4E7C-A892-9BEA800D69E0}"/>
              </a:ext>
            </a:extLst>
          </p:cNvPr>
          <p:cNvSpPr>
            <a:spLocks noGrp="1"/>
          </p:cNvSpPr>
          <p:nvPr>
            <p:ph type="sldNum" sz="quarter" idx="12"/>
          </p:nvPr>
        </p:nvSpPr>
        <p:spPr/>
        <p:txBody>
          <a:bodyPr/>
          <a:lstStyle/>
          <a:p>
            <a:fld id="{34F0ADB6-0101-489E-A526-FAE4E73AB802}" type="slidenum">
              <a:rPr lang="zh-TW" altLang="en-US" smtClean="0"/>
              <a:t>‹#›</a:t>
            </a:fld>
            <a:endParaRPr lang="zh-TW" altLang="en-US"/>
          </a:p>
        </p:txBody>
      </p:sp>
    </p:spTree>
    <p:extLst>
      <p:ext uri="{BB962C8B-B14F-4D97-AF65-F5344CB8AC3E}">
        <p14:creationId xmlns:p14="http://schemas.microsoft.com/office/powerpoint/2010/main" val="3180674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5F529-F9E6-465C-B1A4-F9FC89279A06}"/>
              </a:ext>
            </a:extLst>
          </p:cNvPr>
          <p:cNvSpPr>
            <a:spLocks noGrp="1"/>
          </p:cNvSpPr>
          <p:nvPr>
            <p:ph type="title"/>
          </p:nvPr>
        </p:nvSpPr>
        <p:spPr>
          <a:xfrm>
            <a:off x="839788" y="457200"/>
            <a:ext cx="3932237" cy="1600200"/>
          </a:xfrm>
        </p:spPr>
        <p:txBody>
          <a:bodyPr anchor="b"/>
          <a:lstStyle>
            <a:lvl1pPr>
              <a:defRPr sz="3200"/>
            </a:lvl1pPr>
          </a:lstStyle>
          <a:p>
            <a:r>
              <a:rPr lang="en-US" altLang="zh-TW"/>
              <a:t>Click to edit Master title style</a:t>
            </a:r>
            <a:endParaRPr lang="zh-TW" altLang="en-US"/>
          </a:p>
        </p:txBody>
      </p:sp>
      <p:sp>
        <p:nvSpPr>
          <p:cNvPr id="3" name="Content Placeholder 2">
            <a:extLst>
              <a:ext uri="{FF2B5EF4-FFF2-40B4-BE49-F238E27FC236}">
                <a16:creationId xmlns:a16="http://schemas.microsoft.com/office/drawing/2014/main" id="{B053E85A-7422-4C6A-B86A-09A4E07A49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Text Placeholder 3">
            <a:extLst>
              <a:ext uri="{FF2B5EF4-FFF2-40B4-BE49-F238E27FC236}">
                <a16:creationId xmlns:a16="http://schemas.microsoft.com/office/drawing/2014/main" id="{F85FF402-6D8A-47EA-A272-F6A578F98A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TW"/>
              <a:t>Click to edit Master text styles</a:t>
            </a:r>
          </a:p>
        </p:txBody>
      </p:sp>
      <p:sp>
        <p:nvSpPr>
          <p:cNvPr id="5" name="Date Placeholder 4">
            <a:extLst>
              <a:ext uri="{FF2B5EF4-FFF2-40B4-BE49-F238E27FC236}">
                <a16:creationId xmlns:a16="http://schemas.microsoft.com/office/drawing/2014/main" id="{73FA4B42-D072-4A04-A7B2-8CEAE3258A6D}"/>
              </a:ext>
            </a:extLst>
          </p:cNvPr>
          <p:cNvSpPr>
            <a:spLocks noGrp="1"/>
          </p:cNvSpPr>
          <p:nvPr>
            <p:ph type="dt" sz="half" idx="10"/>
          </p:nvPr>
        </p:nvSpPr>
        <p:spPr/>
        <p:txBody>
          <a:bodyPr/>
          <a:lstStyle/>
          <a:p>
            <a:fld id="{422FF921-03CA-4E57-91B7-DF7BF7E636AD}" type="datetimeFigureOut">
              <a:rPr lang="zh-TW" altLang="en-US" smtClean="0"/>
              <a:t>2021/4/27</a:t>
            </a:fld>
            <a:endParaRPr lang="zh-TW" altLang="en-US"/>
          </a:p>
        </p:txBody>
      </p:sp>
      <p:sp>
        <p:nvSpPr>
          <p:cNvPr id="6" name="Footer Placeholder 5">
            <a:extLst>
              <a:ext uri="{FF2B5EF4-FFF2-40B4-BE49-F238E27FC236}">
                <a16:creationId xmlns:a16="http://schemas.microsoft.com/office/drawing/2014/main" id="{8D12852D-DD29-4725-B46E-2235C5511D22}"/>
              </a:ext>
            </a:extLst>
          </p:cNvPr>
          <p:cNvSpPr>
            <a:spLocks noGrp="1"/>
          </p:cNvSpPr>
          <p:nvPr>
            <p:ph type="ftr" sz="quarter" idx="11"/>
          </p:nvPr>
        </p:nvSpPr>
        <p:spPr/>
        <p:txBody>
          <a:bodyPr/>
          <a:lstStyle/>
          <a:p>
            <a:endParaRPr lang="zh-TW" altLang="en-US"/>
          </a:p>
        </p:txBody>
      </p:sp>
      <p:sp>
        <p:nvSpPr>
          <p:cNvPr id="7" name="Slide Number Placeholder 6">
            <a:extLst>
              <a:ext uri="{FF2B5EF4-FFF2-40B4-BE49-F238E27FC236}">
                <a16:creationId xmlns:a16="http://schemas.microsoft.com/office/drawing/2014/main" id="{8DC1C0B4-6929-4BA8-9A98-F0D1D86B69AA}"/>
              </a:ext>
            </a:extLst>
          </p:cNvPr>
          <p:cNvSpPr>
            <a:spLocks noGrp="1"/>
          </p:cNvSpPr>
          <p:nvPr>
            <p:ph type="sldNum" sz="quarter" idx="12"/>
          </p:nvPr>
        </p:nvSpPr>
        <p:spPr/>
        <p:txBody>
          <a:bodyPr/>
          <a:lstStyle/>
          <a:p>
            <a:fld id="{34F0ADB6-0101-489E-A526-FAE4E73AB802}" type="slidenum">
              <a:rPr lang="zh-TW" altLang="en-US" smtClean="0"/>
              <a:t>‹#›</a:t>
            </a:fld>
            <a:endParaRPr lang="zh-TW" altLang="en-US"/>
          </a:p>
        </p:txBody>
      </p:sp>
    </p:spTree>
    <p:extLst>
      <p:ext uri="{BB962C8B-B14F-4D97-AF65-F5344CB8AC3E}">
        <p14:creationId xmlns:p14="http://schemas.microsoft.com/office/powerpoint/2010/main" val="2401643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4A992-AFC3-4D2E-8A6F-74B1585AE80C}"/>
              </a:ext>
            </a:extLst>
          </p:cNvPr>
          <p:cNvSpPr>
            <a:spLocks noGrp="1"/>
          </p:cNvSpPr>
          <p:nvPr>
            <p:ph type="title"/>
          </p:nvPr>
        </p:nvSpPr>
        <p:spPr>
          <a:xfrm>
            <a:off x="839788" y="457200"/>
            <a:ext cx="3932237" cy="1600200"/>
          </a:xfrm>
        </p:spPr>
        <p:txBody>
          <a:bodyPr anchor="b"/>
          <a:lstStyle>
            <a:lvl1pPr>
              <a:defRPr sz="3200"/>
            </a:lvl1pPr>
          </a:lstStyle>
          <a:p>
            <a:r>
              <a:rPr lang="en-US" altLang="zh-TW"/>
              <a:t>Click to edit Master title style</a:t>
            </a:r>
            <a:endParaRPr lang="zh-TW" altLang="en-US"/>
          </a:p>
        </p:txBody>
      </p:sp>
      <p:sp>
        <p:nvSpPr>
          <p:cNvPr id="3" name="Picture Placeholder 2">
            <a:extLst>
              <a:ext uri="{FF2B5EF4-FFF2-40B4-BE49-F238E27FC236}">
                <a16:creationId xmlns:a16="http://schemas.microsoft.com/office/drawing/2014/main" id="{246F9A92-E296-4310-A9C4-E06E11ADD5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Text Placeholder 3">
            <a:extLst>
              <a:ext uri="{FF2B5EF4-FFF2-40B4-BE49-F238E27FC236}">
                <a16:creationId xmlns:a16="http://schemas.microsoft.com/office/drawing/2014/main" id="{3815B8D5-20AC-44FB-9098-88C378E35C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TW"/>
              <a:t>Click to edit Master text styles</a:t>
            </a:r>
          </a:p>
        </p:txBody>
      </p:sp>
      <p:sp>
        <p:nvSpPr>
          <p:cNvPr id="5" name="Date Placeholder 4">
            <a:extLst>
              <a:ext uri="{FF2B5EF4-FFF2-40B4-BE49-F238E27FC236}">
                <a16:creationId xmlns:a16="http://schemas.microsoft.com/office/drawing/2014/main" id="{2199B276-E162-4770-98BF-B38112FD0BD0}"/>
              </a:ext>
            </a:extLst>
          </p:cNvPr>
          <p:cNvSpPr>
            <a:spLocks noGrp="1"/>
          </p:cNvSpPr>
          <p:nvPr>
            <p:ph type="dt" sz="half" idx="10"/>
          </p:nvPr>
        </p:nvSpPr>
        <p:spPr/>
        <p:txBody>
          <a:bodyPr/>
          <a:lstStyle/>
          <a:p>
            <a:fld id="{422FF921-03CA-4E57-91B7-DF7BF7E636AD}" type="datetimeFigureOut">
              <a:rPr lang="zh-TW" altLang="en-US" smtClean="0"/>
              <a:t>2021/4/27</a:t>
            </a:fld>
            <a:endParaRPr lang="zh-TW" altLang="en-US"/>
          </a:p>
        </p:txBody>
      </p:sp>
      <p:sp>
        <p:nvSpPr>
          <p:cNvPr id="6" name="Footer Placeholder 5">
            <a:extLst>
              <a:ext uri="{FF2B5EF4-FFF2-40B4-BE49-F238E27FC236}">
                <a16:creationId xmlns:a16="http://schemas.microsoft.com/office/drawing/2014/main" id="{499BA5DE-A2EB-4E33-8D20-8E2932684F3C}"/>
              </a:ext>
            </a:extLst>
          </p:cNvPr>
          <p:cNvSpPr>
            <a:spLocks noGrp="1"/>
          </p:cNvSpPr>
          <p:nvPr>
            <p:ph type="ftr" sz="quarter" idx="11"/>
          </p:nvPr>
        </p:nvSpPr>
        <p:spPr/>
        <p:txBody>
          <a:bodyPr/>
          <a:lstStyle/>
          <a:p>
            <a:endParaRPr lang="zh-TW" altLang="en-US"/>
          </a:p>
        </p:txBody>
      </p:sp>
      <p:sp>
        <p:nvSpPr>
          <p:cNvPr id="7" name="Slide Number Placeholder 6">
            <a:extLst>
              <a:ext uri="{FF2B5EF4-FFF2-40B4-BE49-F238E27FC236}">
                <a16:creationId xmlns:a16="http://schemas.microsoft.com/office/drawing/2014/main" id="{56AEDF30-0FE3-4482-8C6B-56813B3EE446}"/>
              </a:ext>
            </a:extLst>
          </p:cNvPr>
          <p:cNvSpPr>
            <a:spLocks noGrp="1"/>
          </p:cNvSpPr>
          <p:nvPr>
            <p:ph type="sldNum" sz="quarter" idx="12"/>
          </p:nvPr>
        </p:nvSpPr>
        <p:spPr/>
        <p:txBody>
          <a:bodyPr/>
          <a:lstStyle/>
          <a:p>
            <a:fld id="{34F0ADB6-0101-489E-A526-FAE4E73AB802}" type="slidenum">
              <a:rPr lang="zh-TW" altLang="en-US" smtClean="0"/>
              <a:t>‹#›</a:t>
            </a:fld>
            <a:endParaRPr lang="zh-TW" altLang="en-US"/>
          </a:p>
        </p:txBody>
      </p:sp>
    </p:spTree>
    <p:extLst>
      <p:ext uri="{BB962C8B-B14F-4D97-AF65-F5344CB8AC3E}">
        <p14:creationId xmlns:p14="http://schemas.microsoft.com/office/powerpoint/2010/main" val="1116663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A1B720-CD94-4C88-B50C-A6B9A8F449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TW"/>
              <a:t>Click to edit Master title style</a:t>
            </a:r>
            <a:endParaRPr lang="zh-TW" altLang="en-US"/>
          </a:p>
        </p:txBody>
      </p:sp>
      <p:sp>
        <p:nvSpPr>
          <p:cNvPr id="3" name="Text Placeholder 2">
            <a:extLst>
              <a:ext uri="{FF2B5EF4-FFF2-40B4-BE49-F238E27FC236}">
                <a16:creationId xmlns:a16="http://schemas.microsoft.com/office/drawing/2014/main" id="{9BCFEB89-0375-4B51-BD22-6934E2D5CC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4" name="Date Placeholder 3">
            <a:extLst>
              <a:ext uri="{FF2B5EF4-FFF2-40B4-BE49-F238E27FC236}">
                <a16:creationId xmlns:a16="http://schemas.microsoft.com/office/drawing/2014/main" id="{F5FFE8C7-47FB-4DC0-A207-C6530C9959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2FF921-03CA-4E57-91B7-DF7BF7E636AD}" type="datetimeFigureOut">
              <a:rPr lang="zh-TW" altLang="en-US" smtClean="0"/>
              <a:t>2021/4/27</a:t>
            </a:fld>
            <a:endParaRPr lang="zh-TW" altLang="en-US"/>
          </a:p>
        </p:txBody>
      </p:sp>
      <p:sp>
        <p:nvSpPr>
          <p:cNvPr id="5" name="Footer Placeholder 4">
            <a:extLst>
              <a:ext uri="{FF2B5EF4-FFF2-40B4-BE49-F238E27FC236}">
                <a16:creationId xmlns:a16="http://schemas.microsoft.com/office/drawing/2014/main" id="{F2682419-E3BB-491C-AFD8-11A3470794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a:extLst>
              <a:ext uri="{FF2B5EF4-FFF2-40B4-BE49-F238E27FC236}">
                <a16:creationId xmlns:a16="http://schemas.microsoft.com/office/drawing/2014/main" id="{22B3086D-1BBE-4816-A3B7-07FFD4E41E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F0ADB6-0101-489E-A526-FAE4E73AB802}" type="slidenum">
              <a:rPr lang="zh-TW" altLang="en-US" smtClean="0"/>
              <a:t>‹#›</a:t>
            </a:fld>
            <a:endParaRPr lang="zh-TW" altLang="en-US"/>
          </a:p>
        </p:txBody>
      </p:sp>
    </p:spTree>
    <p:extLst>
      <p:ext uri="{BB962C8B-B14F-4D97-AF65-F5344CB8AC3E}">
        <p14:creationId xmlns:p14="http://schemas.microsoft.com/office/powerpoint/2010/main" val="21971005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josephjsf2.github.io/hackerrank,/algorithm/2020/02/03/huffman-tree.html"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3B1BA-DDD5-4FAE-AA56-35B470D6AA8A}"/>
              </a:ext>
            </a:extLst>
          </p:cNvPr>
          <p:cNvSpPr>
            <a:spLocks noGrp="1"/>
          </p:cNvSpPr>
          <p:nvPr>
            <p:ph type="ctrTitle"/>
          </p:nvPr>
        </p:nvSpPr>
        <p:spPr/>
        <p:txBody>
          <a:bodyPr/>
          <a:lstStyle/>
          <a:p>
            <a:r>
              <a:rPr lang="en-US" altLang="zh-TW" dirty="0">
                <a:latin typeface="Times New Roman" panose="02020603050405020304" pitchFamily="18" charset="0"/>
                <a:cs typeface="Times New Roman" panose="02020603050405020304" pitchFamily="18" charset="0"/>
              </a:rPr>
              <a:t>Huffman Coding</a:t>
            </a:r>
            <a:endParaRPr lang="zh-TW" alt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AEA091A-8C44-44BA-952B-9B850564DB61}"/>
              </a:ext>
            </a:extLst>
          </p:cNvPr>
          <p:cNvSpPr>
            <a:spLocks noGrp="1"/>
          </p:cNvSpPr>
          <p:nvPr>
            <p:ph type="subTitle" idx="1"/>
          </p:nvPr>
        </p:nvSpPr>
        <p:spPr/>
        <p:txBody>
          <a:bodyPr/>
          <a:lstStyle/>
          <a:p>
            <a:r>
              <a:rPr lang="en-US" altLang="zh-TW" dirty="0">
                <a:latin typeface="Times New Roman" panose="02020603050405020304" pitchFamily="18" charset="0"/>
                <a:cs typeface="Times New Roman" panose="02020603050405020304" pitchFamily="18" charset="0"/>
              </a:rPr>
              <a:t>Prepared by Abidullah Khan</a:t>
            </a: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54963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3B1BA-DDD5-4FAE-AA56-35B470D6AA8A}"/>
              </a:ext>
            </a:extLst>
          </p:cNvPr>
          <p:cNvSpPr>
            <a:spLocks noGrp="1"/>
          </p:cNvSpPr>
          <p:nvPr>
            <p:ph type="ctrTitle"/>
          </p:nvPr>
        </p:nvSpPr>
        <p:spPr>
          <a:xfrm>
            <a:off x="1524000" y="1122363"/>
            <a:ext cx="9144000" cy="799202"/>
          </a:xfrm>
        </p:spPr>
        <p:txBody>
          <a:bodyPr>
            <a:noAutofit/>
          </a:bodyPr>
          <a:lstStyle/>
          <a:p>
            <a:pPr algn="l"/>
            <a:r>
              <a:rPr lang="en-US" altLang="zh-TW" sz="2800" dirty="0">
                <a:latin typeface="Times New Roman" panose="02020603050405020304" pitchFamily="18" charset="0"/>
                <a:cs typeface="Times New Roman" panose="02020603050405020304" pitchFamily="18" charset="0"/>
              </a:rPr>
              <a:t>Huffman Coding Algorithm</a:t>
            </a:r>
            <a:endParaRPr lang="zh-TW" altLang="en-US" sz="2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AEA091A-8C44-44BA-952B-9B850564DB61}"/>
              </a:ext>
            </a:extLst>
          </p:cNvPr>
          <p:cNvSpPr>
            <a:spLocks noGrp="1"/>
          </p:cNvSpPr>
          <p:nvPr>
            <p:ph type="subTitle" idx="1"/>
          </p:nvPr>
        </p:nvSpPr>
        <p:spPr>
          <a:xfrm>
            <a:off x="1524000" y="2040835"/>
            <a:ext cx="9144000" cy="4479235"/>
          </a:xfrm>
        </p:spPr>
        <p:txBody>
          <a:bodyPr>
            <a:normAutofit/>
          </a:bodyPr>
          <a:lstStyle/>
          <a:p>
            <a:pPr marL="342900" indent="-342900" algn="l">
              <a:buFont typeface="+mj-lt"/>
              <a:buAutoNum type="arabicPeriod"/>
            </a:pPr>
            <a:r>
              <a:rPr lang="en-US" altLang="zh-TW" sz="1600" dirty="0">
                <a:latin typeface="Times New Roman" panose="02020603050405020304" pitchFamily="18" charset="0"/>
                <a:cs typeface="Times New Roman" panose="02020603050405020304" pitchFamily="18" charset="0"/>
              </a:rPr>
              <a:t>Create a priority queue Q consisting of each unique character.</a:t>
            </a:r>
          </a:p>
          <a:p>
            <a:pPr marL="342900" indent="-342900" algn="l">
              <a:buFont typeface="+mj-lt"/>
              <a:buAutoNum type="arabicPeriod"/>
            </a:pPr>
            <a:r>
              <a:rPr lang="en-US" altLang="zh-TW" sz="1600" dirty="0">
                <a:latin typeface="Times New Roman" panose="02020603050405020304" pitchFamily="18" charset="0"/>
                <a:cs typeface="Times New Roman" panose="02020603050405020304" pitchFamily="18" charset="0"/>
              </a:rPr>
              <a:t>Sort them in ascending order of their frequencies.</a:t>
            </a:r>
          </a:p>
          <a:p>
            <a:pPr marL="342900" indent="-342900" algn="l">
              <a:buFont typeface="+mj-lt"/>
              <a:buAutoNum type="arabicPeriod"/>
            </a:pPr>
            <a:r>
              <a:rPr lang="en-US" altLang="zh-TW" sz="1600" dirty="0">
                <a:latin typeface="Times New Roman" panose="02020603050405020304" pitchFamily="18" charset="0"/>
                <a:cs typeface="Times New Roman" panose="02020603050405020304" pitchFamily="18" charset="0"/>
              </a:rPr>
              <a:t>For all the unique characters:</a:t>
            </a:r>
          </a:p>
          <a:p>
            <a:pPr marL="342900" indent="-342900" algn="l">
              <a:buFont typeface="+mj-lt"/>
              <a:buAutoNum type="arabicPeriod"/>
            </a:pPr>
            <a:r>
              <a:rPr lang="en-US" altLang="zh-TW" sz="1600" dirty="0">
                <a:latin typeface="Times New Roman" panose="02020603050405020304" pitchFamily="18" charset="0"/>
                <a:cs typeface="Times New Roman" panose="02020603050405020304" pitchFamily="18" charset="0"/>
              </a:rPr>
              <a:t>Create a </a:t>
            </a:r>
            <a:r>
              <a:rPr lang="en-US" altLang="zh-TW" sz="1600" b="1" dirty="0">
                <a:latin typeface="Times New Roman" panose="02020603050405020304" pitchFamily="18" charset="0"/>
                <a:cs typeface="Times New Roman" panose="02020603050405020304" pitchFamily="18" charset="0"/>
              </a:rPr>
              <a:t>newNode</a:t>
            </a:r>
          </a:p>
          <a:p>
            <a:pPr marL="342900" indent="-342900" algn="l">
              <a:buFont typeface="+mj-lt"/>
              <a:buAutoNum type="arabicPeriod"/>
            </a:pPr>
            <a:r>
              <a:rPr lang="en-US" altLang="zh-TW" sz="1600" dirty="0">
                <a:latin typeface="Times New Roman" panose="02020603050405020304" pitchFamily="18" charset="0"/>
                <a:cs typeface="Times New Roman" panose="02020603050405020304" pitchFamily="18" charset="0"/>
              </a:rPr>
              <a:t>Extract the most minimum value from Q and assign it to </a:t>
            </a:r>
            <a:r>
              <a:rPr lang="en-US" altLang="zh-TW" sz="1600" b="1" dirty="0">
                <a:latin typeface="Times New Roman" panose="02020603050405020304" pitchFamily="18" charset="0"/>
                <a:cs typeface="Times New Roman" panose="02020603050405020304" pitchFamily="18" charset="0"/>
              </a:rPr>
              <a:t>leftChild</a:t>
            </a:r>
            <a:r>
              <a:rPr lang="en-US" altLang="zh-TW" sz="1600" dirty="0">
                <a:latin typeface="Times New Roman" panose="02020603050405020304" pitchFamily="18" charset="0"/>
                <a:cs typeface="Times New Roman" panose="02020603050405020304" pitchFamily="18" charset="0"/>
              </a:rPr>
              <a:t> of </a:t>
            </a:r>
            <a:r>
              <a:rPr lang="en-US" altLang="zh-TW" sz="1600" b="1" dirty="0">
                <a:latin typeface="Times New Roman" panose="02020603050405020304" pitchFamily="18" charset="0"/>
                <a:cs typeface="Times New Roman" panose="02020603050405020304" pitchFamily="18" charset="0"/>
              </a:rPr>
              <a:t>newNode</a:t>
            </a:r>
          </a:p>
          <a:p>
            <a:pPr marL="342900" indent="-342900" algn="l">
              <a:buFont typeface="+mj-lt"/>
              <a:buAutoNum type="arabicPeriod"/>
            </a:pPr>
            <a:r>
              <a:rPr lang="en-US" altLang="zh-TW" sz="1600" dirty="0">
                <a:latin typeface="Times New Roman" panose="02020603050405020304" pitchFamily="18" charset="0"/>
                <a:cs typeface="Times New Roman" panose="02020603050405020304" pitchFamily="18" charset="0"/>
              </a:rPr>
              <a:t>Extract the second minimum value from Q and assign it to </a:t>
            </a:r>
            <a:r>
              <a:rPr lang="en-US" altLang="zh-TW" sz="1600" b="1" dirty="0">
                <a:latin typeface="Times New Roman" panose="02020603050405020304" pitchFamily="18" charset="0"/>
                <a:cs typeface="Times New Roman" panose="02020603050405020304" pitchFamily="18" charset="0"/>
              </a:rPr>
              <a:t>rightChild</a:t>
            </a:r>
            <a:r>
              <a:rPr lang="en-US" altLang="zh-TW" sz="1600" dirty="0">
                <a:latin typeface="Times New Roman" panose="02020603050405020304" pitchFamily="18" charset="0"/>
                <a:cs typeface="Times New Roman" panose="02020603050405020304" pitchFamily="18" charset="0"/>
              </a:rPr>
              <a:t> of </a:t>
            </a:r>
            <a:r>
              <a:rPr lang="en-US" altLang="zh-TW" sz="1600" b="1" dirty="0">
                <a:latin typeface="Times New Roman" panose="02020603050405020304" pitchFamily="18" charset="0"/>
                <a:cs typeface="Times New Roman" panose="02020603050405020304" pitchFamily="18" charset="0"/>
              </a:rPr>
              <a:t>newNode</a:t>
            </a:r>
          </a:p>
          <a:p>
            <a:pPr marL="342900" indent="-342900" algn="l">
              <a:buFont typeface="+mj-lt"/>
              <a:buAutoNum type="arabicPeriod"/>
            </a:pPr>
            <a:r>
              <a:rPr lang="en-US" altLang="zh-TW" sz="1600" dirty="0">
                <a:latin typeface="Times New Roman" panose="02020603050405020304" pitchFamily="18" charset="0"/>
                <a:cs typeface="Times New Roman" panose="02020603050405020304" pitchFamily="18" charset="0"/>
              </a:rPr>
              <a:t>Calculate the sum of these two minimum values and assign it to the value of </a:t>
            </a:r>
            <a:r>
              <a:rPr lang="en-US" altLang="zh-TW" sz="1600" b="1" dirty="0">
                <a:latin typeface="Times New Roman" panose="02020603050405020304" pitchFamily="18" charset="0"/>
                <a:cs typeface="Times New Roman" panose="02020603050405020304" pitchFamily="18" charset="0"/>
              </a:rPr>
              <a:t>newNode</a:t>
            </a:r>
          </a:p>
          <a:p>
            <a:pPr marL="342900" indent="-342900" algn="l">
              <a:buFont typeface="+mj-lt"/>
              <a:buAutoNum type="arabicPeriod"/>
            </a:pPr>
            <a:r>
              <a:rPr lang="en-US" altLang="zh-TW" sz="1600" dirty="0">
                <a:latin typeface="Times New Roman" panose="02020603050405020304" pitchFamily="18" charset="0"/>
                <a:cs typeface="Times New Roman" panose="02020603050405020304" pitchFamily="18" charset="0"/>
              </a:rPr>
              <a:t>Insert this </a:t>
            </a:r>
            <a:r>
              <a:rPr lang="en-US" altLang="zh-TW" sz="1600" b="1" dirty="0">
                <a:latin typeface="Times New Roman" panose="02020603050405020304" pitchFamily="18" charset="0"/>
                <a:cs typeface="Times New Roman" panose="02020603050405020304" pitchFamily="18" charset="0"/>
              </a:rPr>
              <a:t>newNode</a:t>
            </a:r>
            <a:r>
              <a:rPr lang="en-US" altLang="zh-TW" sz="1600" dirty="0">
                <a:latin typeface="Times New Roman" panose="02020603050405020304" pitchFamily="18" charset="0"/>
                <a:cs typeface="Times New Roman" panose="02020603050405020304" pitchFamily="18" charset="0"/>
              </a:rPr>
              <a:t> into the tree</a:t>
            </a:r>
          </a:p>
          <a:p>
            <a:pPr marL="342900" indent="-342900" algn="l">
              <a:buFont typeface="+mj-lt"/>
              <a:buAutoNum type="arabicPeriod"/>
            </a:pPr>
            <a:r>
              <a:rPr lang="en-US" altLang="zh-TW" sz="1600" dirty="0">
                <a:latin typeface="Times New Roman" panose="02020603050405020304" pitchFamily="18" charset="0"/>
                <a:cs typeface="Times New Roman" panose="02020603050405020304" pitchFamily="18" charset="0"/>
              </a:rPr>
              <a:t>Return </a:t>
            </a:r>
            <a:r>
              <a:rPr lang="en-US" altLang="zh-TW" sz="1600" b="1" dirty="0">
                <a:latin typeface="Times New Roman" panose="02020603050405020304" pitchFamily="18" charset="0"/>
                <a:cs typeface="Times New Roman" panose="02020603050405020304" pitchFamily="18" charset="0"/>
              </a:rPr>
              <a:t>rootNode</a:t>
            </a:r>
            <a:endParaRPr lang="zh-TW" altLang="en-US"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9744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A9566E-7C64-4408-9D9E-64A4D37F10DA}"/>
              </a:ext>
            </a:extLst>
          </p:cNvPr>
          <p:cNvSpPr>
            <a:spLocks noGrp="1"/>
          </p:cNvSpPr>
          <p:nvPr>
            <p:ph type="ctrTitle"/>
          </p:nvPr>
        </p:nvSpPr>
        <p:spPr>
          <a:xfrm>
            <a:off x="1524000" y="550863"/>
            <a:ext cx="9144000" cy="2878137"/>
          </a:xfrm>
        </p:spPr>
        <p:txBody>
          <a:bodyPr>
            <a:normAutofit/>
          </a:bodyPr>
          <a:lstStyle/>
          <a:p>
            <a:r>
              <a:rPr lang="en-US" altLang="zh-TW" sz="6600" b="1" dirty="0"/>
              <a:t>Program Assignment 2</a:t>
            </a:r>
            <a:endParaRPr lang="en-US" sz="6600" b="1" dirty="0"/>
          </a:p>
        </p:txBody>
      </p:sp>
      <p:sp>
        <p:nvSpPr>
          <p:cNvPr id="3" name="副標題 2">
            <a:extLst>
              <a:ext uri="{FF2B5EF4-FFF2-40B4-BE49-F238E27FC236}">
                <a16:creationId xmlns:a16="http://schemas.microsoft.com/office/drawing/2014/main" id="{A5D05240-9A6C-45D7-AF34-3EE89951DFC0}"/>
              </a:ext>
            </a:extLst>
          </p:cNvPr>
          <p:cNvSpPr>
            <a:spLocks noGrp="1"/>
          </p:cNvSpPr>
          <p:nvPr>
            <p:ph type="subTitle" idx="1"/>
          </p:nvPr>
        </p:nvSpPr>
        <p:spPr>
          <a:xfrm>
            <a:off x="1819275" y="3870542"/>
            <a:ext cx="8553450" cy="1090196"/>
          </a:xfrm>
        </p:spPr>
        <p:txBody>
          <a:bodyPr>
            <a:normAutofit/>
          </a:bodyPr>
          <a:lstStyle/>
          <a:p>
            <a:r>
              <a:rPr lang="en-US" altLang="zh-TW" sz="3200" dirty="0"/>
              <a:t>Apr. 27, 2021</a:t>
            </a:r>
          </a:p>
          <a:p>
            <a:endParaRPr lang="en-US" altLang="zh-TW" sz="3200" dirty="0"/>
          </a:p>
          <a:p>
            <a:endParaRPr lang="en-US" altLang="zh-TW" sz="3200" dirty="0"/>
          </a:p>
          <a:p>
            <a:pPr algn="r"/>
            <a:endParaRPr lang="en-US" altLang="zh-TW" sz="2000" dirty="0"/>
          </a:p>
        </p:txBody>
      </p:sp>
    </p:spTree>
    <p:extLst>
      <p:ext uri="{BB962C8B-B14F-4D97-AF65-F5344CB8AC3E}">
        <p14:creationId xmlns:p14="http://schemas.microsoft.com/office/powerpoint/2010/main" val="240683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A9566E-7C64-4408-9D9E-64A4D37F10DA}"/>
              </a:ext>
            </a:extLst>
          </p:cNvPr>
          <p:cNvSpPr>
            <a:spLocks noGrp="1"/>
          </p:cNvSpPr>
          <p:nvPr>
            <p:ph type="ctrTitle"/>
          </p:nvPr>
        </p:nvSpPr>
        <p:spPr>
          <a:xfrm>
            <a:off x="123825" y="387351"/>
            <a:ext cx="9144000" cy="920750"/>
          </a:xfrm>
        </p:spPr>
        <p:txBody>
          <a:bodyPr>
            <a:normAutofit/>
          </a:bodyPr>
          <a:lstStyle/>
          <a:p>
            <a:pPr algn="l"/>
            <a:r>
              <a:rPr lang="en-US" sz="4000" b="1" u="sng" dirty="0"/>
              <a:t>Property of Huffman coding</a:t>
            </a:r>
          </a:p>
        </p:txBody>
      </p:sp>
      <p:sp>
        <p:nvSpPr>
          <p:cNvPr id="3" name="副標題 2">
            <a:extLst>
              <a:ext uri="{FF2B5EF4-FFF2-40B4-BE49-F238E27FC236}">
                <a16:creationId xmlns:a16="http://schemas.microsoft.com/office/drawing/2014/main" id="{A5D05240-9A6C-45D7-AF34-3EE89951DFC0}"/>
              </a:ext>
            </a:extLst>
          </p:cNvPr>
          <p:cNvSpPr>
            <a:spLocks noGrp="1"/>
          </p:cNvSpPr>
          <p:nvPr>
            <p:ph type="subTitle" idx="1"/>
          </p:nvPr>
        </p:nvSpPr>
        <p:spPr>
          <a:xfrm>
            <a:off x="123825" y="1585913"/>
            <a:ext cx="8298815" cy="5056186"/>
          </a:xfrm>
        </p:spPr>
        <p:txBody>
          <a:bodyPr>
            <a:normAutofit/>
          </a:bodyPr>
          <a:lstStyle/>
          <a:p>
            <a:pPr marL="457200" indent="-457200" algn="l">
              <a:buFont typeface="Arial" panose="020B0604020202020204" pitchFamily="34" charset="0"/>
              <a:buChar char="•"/>
            </a:pPr>
            <a:r>
              <a:rPr lang="en-US" dirty="0"/>
              <a:t>Huffman Tree is not unique.</a:t>
            </a:r>
          </a:p>
          <a:p>
            <a:pPr marL="914400" lvl="1" indent="-457200" algn="l">
              <a:buFont typeface="Arial" panose="020B0604020202020204" pitchFamily="34" charset="0"/>
              <a:buChar char="•"/>
            </a:pPr>
            <a:r>
              <a:rPr lang="en-US" sz="2400" dirty="0"/>
              <a:t>There are not only one encoding way.</a:t>
            </a:r>
          </a:p>
          <a:p>
            <a:pPr algn="l"/>
            <a:r>
              <a:rPr lang="en-US" sz="2800" dirty="0"/>
              <a:t> </a:t>
            </a:r>
          </a:p>
        </p:txBody>
      </p:sp>
      <p:sp>
        <p:nvSpPr>
          <p:cNvPr id="16" name="Oval 16">
            <a:extLst>
              <a:ext uri="{FF2B5EF4-FFF2-40B4-BE49-F238E27FC236}">
                <a16:creationId xmlns:a16="http://schemas.microsoft.com/office/drawing/2014/main" id="{AEB5F54A-462C-4843-A9D3-B2F66F70C387}"/>
              </a:ext>
            </a:extLst>
          </p:cNvPr>
          <p:cNvSpPr/>
          <p:nvPr/>
        </p:nvSpPr>
        <p:spPr>
          <a:xfrm>
            <a:off x="2443189" y="5846969"/>
            <a:ext cx="530087" cy="530087"/>
          </a:xfrm>
          <a:prstGeom prst="ellipse">
            <a:avLst/>
          </a:prstGeom>
          <a:solidFill>
            <a:srgbClr val="E3A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TW" sz="3200" dirty="0">
                <a:latin typeface="微软雅黑" panose="020B0503020204020204" pitchFamily="34" charset="-122"/>
                <a:ea typeface="微软雅黑" panose="020B0503020204020204" pitchFamily="34" charset="-122"/>
              </a:rPr>
              <a:t>B</a:t>
            </a:r>
            <a:endParaRPr lang="en-US" sz="3200" dirty="0">
              <a:latin typeface="微软雅黑" panose="020B0503020204020204" pitchFamily="34" charset="-122"/>
              <a:ea typeface="微软雅黑" panose="020B0503020204020204" pitchFamily="34" charset="-122"/>
            </a:endParaRPr>
          </a:p>
        </p:txBody>
      </p:sp>
      <p:sp>
        <p:nvSpPr>
          <p:cNvPr id="18" name="Oval 16">
            <a:extLst>
              <a:ext uri="{FF2B5EF4-FFF2-40B4-BE49-F238E27FC236}">
                <a16:creationId xmlns:a16="http://schemas.microsoft.com/office/drawing/2014/main" id="{F3F07C4C-8319-4ED3-A740-7E40089ADD31}"/>
              </a:ext>
            </a:extLst>
          </p:cNvPr>
          <p:cNvSpPr/>
          <p:nvPr/>
        </p:nvSpPr>
        <p:spPr>
          <a:xfrm>
            <a:off x="818625" y="5820491"/>
            <a:ext cx="530087" cy="530087"/>
          </a:xfrm>
          <a:prstGeom prst="ellipse">
            <a:avLst/>
          </a:prstGeom>
          <a:solidFill>
            <a:srgbClr val="E3A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sz="3200" dirty="0">
                <a:latin typeface="微软雅黑" panose="020B0503020204020204" pitchFamily="34" charset="-122"/>
                <a:ea typeface="微软雅黑" panose="020B0503020204020204" pitchFamily="34" charset="-122"/>
              </a:rPr>
              <a:t>A</a:t>
            </a:r>
          </a:p>
        </p:txBody>
      </p:sp>
      <p:sp>
        <p:nvSpPr>
          <p:cNvPr id="20" name="Oval 16">
            <a:extLst>
              <a:ext uri="{FF2B5EF4-FFF2-40B4-BE49-F238E27FC236}">
                <a16:creationId xmlns:a16="http://schemas.microsoft.com/office/drawing/2014/main" id="{19D528E5-1E38-4018-9ED8-859EDB55A344}"/>
              </a:ext>
            </a:extLst>
          </p:cNvPr>
          <p:cNvSpPr/>
          <p:nvPr/>
        </p:nvSpPr>
        <p:spPr>
          <a:xfrm>
            <a:off x="3373376" y="4326846"/>
            <a:ext cx="530087" cy="530087"/>
          </a:xfrm>
          <a:prstGeom prst="ellipse">
            <a:avLst/>
          </a:prstGeom>
          <a:solidFill>
            <a:srgbClr val="E3A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sz="3200" dirty="0">
                <a:latin typeface="微软雅黑" panose="020B0503020204020204" pitchFamily="34" charset="-122"/>
                <a:ea typeface="微软雅黑" panose="020B0503020204020204" pitchFamily="34" charset="-122"/>
              </a:rPr>
              <a:t>C</a:t>
            </a:r>
          </a:p>
        </p:txBody>
      </p:sp>
      <p:sp>
        <p:nvSpPr>
          <p:cNvPr id="21" name="Rectangle 15">
            <a:extLst>
              <a:ext uri="{FF2B5EF4-FFF2-40B4-BE49-F238E27FC236}">
                <a16:creationId xmlns:a16="http://schemas.microsoft.com/office/drawing/2014/main" id="{FC28F653-5FA3-4B9D-A1C6-45786ACFF5F4}"/>
              </a:ext>
            </a:extLst>
          </p:cNvPr>
          <p:cNvSpPr/>
          <p:nvPr/>
        </p:nvSpPr>
        <p:spPr>
          <a:xfrm>
            <a:off x="1633084" y="4306813"/>
            <a:ext cx="530087" cy="5300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sz="3200" dirty="0">
                <a:latin typeface="微软雅黑" panose="020B0503020204020204" pitchFamily="34" charset="-122"/>
                <a:ea typeface="微软雅黑" panose="020B0503020204020204" pitchFamily="34" charset="-122"/>
              </a:rPr>
              <a:t>2</a:t>
            </a:r>
          </a:p>
        </p:txBody>
      </p:sp>
      <p:cxnSp>
        <p:nvCxnSpPr>
          <p:cNvPr id="6" name="直線接點 5">
            <a:extLst>
              <a:ext uri="{FF2B5EF4-FFF2-40B4-BE49-F238E27FC236}">
                <a16:creationId xmlns:a16="http://schemas.microsoft.com/office/drawing/2014/main" id="{A41C1964-F0CA-4965-9D24-0028DF0AE419}"/>
              </a:ext>
            </a:extLst>
          </p:cNvPr>
          <p:cNvCxnSpPr>
            <a:cxnSpLocks/>
            <a:stCxn id="21" idx="2"/>
            <a:endCxn id="18" idx="0"/>
          </p:cNvCxnSpPr>
          <p:nvPr/>
        </p:nvCxnSpPr>
        <p:spPr>
          <a:xfrm flipH="1">
            <a:off x="1083669" y="4836900"/>
            <a:ext cx="814459" cy="983591"/>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24" name="直線接點 23">
            <a:extLst>
              <a:ext uri="{FF2B5EF4-FFF2-40B4-BE49-F238E27FC236}">
                <a16:creationId xmlns:a16="http://schemas.microsoft.com/office/drawing/2014/main" id="{943D9F4F-C527-4327-8D92-076358D153EC}"/>
              </a:ext>
            </a:extLst>
          </p:cNvPr>
          <p:cNvCxnSpPr>
            <a:cxnSpLocks/>
            <a:stCxn id="21" idx="2"/>
            <a:endCxn id="16" idx="0"/>
          </p:cNvCxnSpPr>
          <p:nvPr/>
        </p:nvCxnSpPr>
        <p:spPr>
          <a:xfrm>
            <a:off x="1898128" y="4836900"/>
            <a:ext cx="810105" cy="101006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29" name="Rectangle 15">
            <a:extLst>
              <a:ext uri="{FF2B5EF4-FFF2-40B4-BE49-F238E27FC236}">
                <a16:creationId xmlns:a16="http://schemas.microsoft.com/office/drawing/2014/main" id="{8CCCB9DC-4157-42D6-8BFD-95CE96812BB0}"/>
              </a:ext>
            </a:extLst>
          </p:cNvPr>
          <p:cNvSpPr/>
          <p:nvPr/>
        </p:nvSpPr>
        <p:spPr>
          <a:xfrm>
            <a:off x="2603049" y="2893625"/>
            <a:ext cx="530087" cy="5300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sz="3200" dirty="0">
                <a:latin typeface="微软雅黑" panose="020B0503020204020204" pitchFamily="34" charset="-122"/>
                <a:ea typeface="微软雅黑" panose="020B0503020204020204" pitchFamily="34" charset="-122"/>
              </a:rPr>
              <a:t>3</a:t>
            </a:r>
          </a:p>
        </p:txBody>
      </p:sp>
      <p:cxnSp>
        <p:nvCxnSpPr>
          <p:cNvPr id="31" name="直線接點 30">
            <a:extLst>
              <a:ext uri="{FF2B5EF4-FFF2-40B4-BE49-F238E27FC236}">
                <a16:creationId xmlns:a16="http://schemas.microsoft.com/office/drawing/2014/main" id="{8EE28AF7-7812-44B2-9437-8D75AB904570}"/>
              </a:ext>
            </a:extLst>
          </p:cNvPr>
          <p:cNvCxnSpPr>
            <a:cxnSpLocks/>
            <a:stCxn id="29" idx="2"/>
            <a:endCxn id="20" idx="0"/>
          </p:cNvCxnSpPr>
          <p:nvPr/>
        </p:nvCxnSpPr>
        <p:spPr>
          <a:xfrm>
            <a:off x="2868093" y="3423712"/>
            <a:ext cx="770327" cy="90313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2" name="直線接點 31">
            <a:extLst>
              <a:ext uri="{FF2B5EF4-FFF2-40B4-BE49-F238E27FC236}">
                <a16:creationId xmlns:a16="http://schemas.microsoft.com/office/drawing/2014/main" id="{BE1B4398-5E71-4033-99AF-9AC9344CB34D}"/>
              </a:ext>
            </a:extLst>
          </p:cNvPr>
          <p:cNvCxnSpPr>
            <a:cxnSpLocks/>
            <a:stCxn id="29" idx="2"/>
            <a:endCxn id="21" idx="0"/>
          </p:cNvCxnSpPr>
          <p:nvPr/>
        </p:nvCxnSpPr>
        <p:spPr>
          <a:xfrm flipH="1">
            <a:off x="1898128" y="3423712"/>
            <a:ext cx="969965" cy="883101"/>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36" name="TextBox 43">
            <a:extLst>
              <a:ext uri="{FF2B5EF4-FFF2-40B4-BE49-F238E27FC236}">
                <a16:creationId xmlns:a16="http://schemas.microsoft.com/office/drawing/2014/main" id="{CD6DBEC0-BD3D-4D51-9413-62CB08EC6177}"/>
              </a:ext>
            </a:extLst>
          </p:cNvPr>
          <p:cNvSpPr txBox="1"/>
          <p:nvPr/>
        </p:nvSpPr>
        <p:spPr>
          <a:xfrm>
            <a:off x="1285966" y="6102733"/>
            <a:ext cx="365806" cy="525657"/>
          </a:xfrm>
          <a:prstGeom prst="rect">
            <a:avLst/>
          </a:prstGeom>
          <a:noFill/>
        </p:spPr>
        <p:txBody>
          <a:bodyPr wrap="none" rtlCol="0">
            <a:spAutoFit/>
          </a:bodyPr>
          <a:lstStyle/>
          <a:p>
            <a:pPr>
              <a:lnSpc>
                <a:spcPct val="130000"/>
              </a:lnSpc>
              <a:spcBef>
                <a:spcPts val="600"/>
              </a:spcBef>
            </a:pPr>
            <a:r>
              <a:rPr lang="en-US" sz="2400" kern="0" dirty="0">
                <a:solidFill>
                  <a:srgbClr val="FF0000"/>
                </a:solidFill>
                <a:latin typeface="微软雅黑" panose="020B0503020204020204" pitchFamily="34" charset="-122"/>
                <a:ea typeface="微软雅黑" panose="020B0503020204020204" pitchFamily="34" charset="-122"/>
                <a:cs typeface="+mn-ea"/>
                <a:sym typeface="+mn-lt"/>
              </a:rPr>
              <a:t>1</a:t>
            </a:r>
          </a:p>
        </p:txBody>
      </p:sp>
      <p:sp>
        <p:nvSpPr>
          <p:cNvPr id="37" name="TextBox 43">
            <a:extLst>
              <a:ext uri="{FF2B5EF4-FFF2-40B4-BE49-F238E27FC236}">
                <a16:creationId xmlns:a16="http://schemas.microsoft.com/office/drawing/2014/main" id="{A865D1CF-3D75-4D05-906E-05AC4DCAA49B}"/>
              </a:ext>
            </a:extLst>
          </p:cNvPr>
          <p:cNvSpPr txBox="1"/>
          <p:nvPr/>
        </p:nvSpPr>
        <p:spPr>
          <a:xfrm>
            <a:off x="2973276" y="6093814"/>
            <a:ext cx="319721" cy="535487"/>
          </a:xfrm>
          <a:prstGeom prst="rect">
            <a:avLst/>
          </a:prstGeom>
          <a:noFill/>
        </p:spPr>
        <p:txBody>
          <a:bodyPr wrap="square" rtlCol="0">
            <a:spAutoFit/>
          </a:bodyPr>
          <a:lstStyle/>
          <a:p>
            <a:pPr>
              <a:lnSpc>
                <a:spcPct val="130000"/>
              </a:lnSpc>
              <a:spcBef>
                <a:spcPts val="600"/>
              </a:spcBef>
            </a:pPr>
            <a:r>
              <a:rPr lang="en-US" sz="2400" kern="0" dirty="0">
                <a:solidFill>
                  <a:srgbClr val="FF0000"/>
                </a:solidFill>
                <a:latin typeface="微软雅黑" panose="020B0503020204020204" pitchFamily="34" charset="-122"/>
                <a:ea typeface="微软雅黑" panose="020B0503020204020204" pitchFamily="34" charset="-122"/>
                <a:cs typeface="+mn-ea"/>
                <a:sym typeface="+mn-lt"/>
              </a:rPr>
              <a:t>1</a:t>
            </a:r>
          </a:p>
        </p:txBody>
      </p:sp>
      <p:sp>
        <p:nvSpPr>
          <p:cNvPr id="38" name="TextBox 43">
            <a:extLst>
              <a:ext uri="{FF2B5EF4-FFF2-40B4-BE49-F238E27FC236}">
                <a16:creationId xmlns:a16="http://schemas.microsoft.com/office/drawing/2014/main" id="{B5800A18-16E0-456F-B53D-7298704FEC52}"/>
              </a:ext>
            </a:extLst>
          </p:cNvPr>
          <p:cNvSpPr txBox="1"/>
          <p:nvPr/>
        </p:nvSpPr>
        <p:spPr>
          <a:xfrm>
            <a:off x="3861539" y="4574071"/>
            <a:ext cx="365806" cy="525657"/>
          </a:xfrm>
          <a:prstGeom prst="rect">
            <a:avLst/>
          </a:prstGeom>
          <a:noFill/>
        </p:spPr>
        <p:txBody>
          <a:bodyPr wrap="none" rtlCol="0">
            <a:spAutoFit/>
          </a:bodyPr>
          <a:lstStyle/>
          <a:p>
            <a:pPr>
              <a:lnSpc>
                <a:spcPct val="130000"/>
              </a:lnSpc>
              <a:spcBef>
                <a:spcPts val="600"/>
              </a:spcBef>
            </a:pPr>
            <a:r>
              <a:rPr lang="en-US" sz="2400" kern="0" dirty="0">
                <a:solidFill>
                  <a:srgbClr val="FF0000"/>
                </a:solidFill>
                <a:latin typeface="微软雅黑" panose="020B0503020204020204" pitchFamily="34" charset="-122"/>
                <a:ea typeface="微软雅黑" panose="020B0503020204020204" pitchFamily="34" charset="-122"/>
                <a:cs typeface="+mn-ea"/>
                <a:sym typeface="+mn-lt"/>
              </a:rPr>
              <a:t>1</a:t>
            </a:r>
          </a:p>
        </p:txBody>
      </p:sp>
      <p:sp>
        <p:nvSpPr>
          <p:cNvPr id="39" name="TextBox 43">
            <a:extLst>
              <a:ext uri="{FF2B5EF4-FFF2-40B4-BE49-F238E27FC236}">
                <a16:creationId xmlns:a16="http://schemas.microsoft.com/office/drawing/2014/main" id="{08A8E338-6A45-4780-B2B3-F179BCBCAEE4}"/>
              </a:ext>
            </a:extLst>
          </p:cNvPr>
          <p:cNvSpPr txBox="1"/>
          <p:nvPr/>
        </p:nvSpPr>
        <p:spPr>
          <a:xfrm>
            <a:off x="2397791" y="4922989"/>
            <a:ext cx="365806" cy="525657"/>
          </a:xfrm>
          <a:prstGeom prst="rect">
            <a:avLst/>
          </a:prstGeom>
          <a:noFill/>
        </p:spPr>
        <p:txBody>
          <a:bodyPr wrap="none" rtlCol="0">
            <a:spAutoFit/>
          </a:bodyPr>
          <a:lstStyle/>
          <a:p>
            <a:pPr>
              <a:lnSpc>
                <a:spcPct val="130000"/>
              </a:lnSpc>
              <a:spcBef>
                <a:spcPts val="600"/>
              </a:spcBef>
            </a:pPr>
            <a:r>
              <a:rPr lang="en-US" sz="2400" kern="0" dirty="0">
                <a:latin typeface="微软雅黑" panose="020B0503020204020204" pitchFamily="34" charset="-122"/>
                <a:ea typeface="微软雅黑" panose="020B0503020204020204" pitchFamily="34" charset="-122"/>
                <a:cs typeface="+mn-ea"/>
                <a:sym typeface="+mn-lt"/>
              </a:rPr>
              <a:t>1</a:t>
            </a:r>
          </a:p>
        </p:txBody>
      </p:sp>
      <p:sp>
        <p:nvSpPr>
          <p:cNvPr id="40" name="TextBox 43">
            <a:extLst>
              <a:ext uri="{FF2B5EF4-FFF2-40B4-BE49-F238E27FC236}">
                <a16:creationId xmlns:a16="http://schemas.microsoft.com/office/drawing/2014/main" id="{A39D0917-0C19-4F79-8C4A-9B276D5541E2}"/>
              </a:ext>
            </a:extLst>
          </p:cNvPr>
          <p:cNvSpPr txBox="1"/>
          <p:nvPr/>
        </p:nvSpPr>
        <p:spPr>
          <a:xfrm>
            <a:off x="1032659" y="4951408"/>
            <a:ext cx="365806" cy="525657"/>
          </a:xfrm>
          <a:prstGeom prst="rect">
            <a:avLst/>
          </a:prstGeom>
          <a:noFill/>
        </p:spPr>
        <p:txBody>
          <a:bodyPr wrap="none" rtlCol="0">
            <a:spAutoFit/>
          </a:bodyPr>
          <a:lstStyle/>
          <a:p>
            <a:pPr>
              <a:lnSpc>
                <a:spcPct val="130000"/>
              </a:lnSpc>
              <a:spcBef>
                <a:spcPts val="600"/>
              </a:spcBef>
            </a:pPr>
            <a:r>
              <a:rPr lang="en-US" sz="2400" kern="0" dirty="0">
                <a:latin typeface="微软雅黑" panose="020B0503020204020204" pitchFamily="34" charset="-122"/>
                <a:ea typeface="微软雅黑" panose="020B0503020204020204" pitchFamily="34" charset="-122"/>
                <a:cs typeface="+mn-ea"/>
                <a:sym typeface="+mn-lt"/>
              </a:rPr>
              <a:t>0</a:t>
            </a:r>
          </a:p>
        </p:txBody>
      </p:sp>
      <p:sp>
        <p:nvSpPr>
          <p:cNvPr id="41" name="TextBox 43">
            <a:extLst>
              <a:ext uri="{FF2B5EF4-FFF2-40B4-BE49-F238E27FC236}">
                <a16:creationId xmlns:a16="http://schemas.microsoft.com/office/drawing/2014/main" id="{E424DD66-2AD7-4A10-8210-53AF1F34E0BE}"/>
              </a:ext>
            </a:extLst>
          </p:cNvPr>
          <p:cNvSpPr txBox="1"/>
          <p:nvPr/>
        </p:nvSpPr>
        <p:spPr>
          <a:xfrm>
            <a:off x="3324230" y="3533930"/>
            <a:ext cx="365806" cy="525657"/>
          </a:xfrm>
          <a:prstGeom prst="rect">
            <a:avLst/>
          </a:prstGeom>
          <a:noFill/>
        </p:spPr>
        <p:txBody>
          <a:bodyPr wrap="none" rtlCol="0">
            <a:spAutoFit/>
          </a:bodyPr>
          <a:lstStyle/>
          <a:p>
            <a:pPr>
              <a:lnSpc>
                <a:spcPct val="130000"/>
              </a:lnSpc>
              <a:spcBef>
                <a:spcPts val="600"/>
              </a:spcBef>
            </a:pPr>
            <a:r>
              <a:rPr lang="en-US" sz="2400" kern="0" dirty="0">
                <a:latin typeface="微软雅黑" panose="020B0503020204020204" pitchFamily="34" charset="-122"/>
                <a:ea typeface="微软雅黑" panose="020B0503020204020204" pitchFamily="34" charset="-122"/>
                <a:cs typeface="+mn-ea"/>
                <a:sym typeface="+mn-lt"/>
              </a:rPr>
              <a:t>1</a:t>
            </a:r>
          </a:p>
        </p:txBody>
      </p:sp>
      <p:sp>
        <p:nvSpPr>
          <p:cNvPr id="42" name="TextBox 43">
            <a:extLst>
              <a:ext uri="{FF2B5EF4-FFF2-40B4-BE49-F238E27FC236}">
                <a16:creationId xmlns:a16="http://schemas.microsoft.com/office/drawing/2014/main" id="{07FC910B-C176-4C70-B5FF-7D337C423EA0}"/>
              </a:ext>
            </a:extLst>
          </p:cNvPr>
          <p:cNvSpPr txBox="1"/>
          <p:nvPr/>
        </p:nvSpPr>
        <p:spPr>
          <a:xfrm>
            <a:off x="1982390" y="3435233"/>
            <a:ext cx="365806" cy="525657"/>
          </a:xfrm>
          <a:prstGeom prst="rect">
            <a:avLst/>
          </a:prstGeom>
          <a:noFill/>
        </p:spPr>
        <p:txBody>
          <a:bodyPr wrap="none" rtlCol="0">
            <a:spAutoFit/>
          </a:bodyPr>
          <a:lstStyle/>
          <a:p>
            <a:pPr>
              <a:lnSpc>
                <a:spcPct val="130000"/>
              </a:lnSpc>
              <a:spcBef>
                <a:spcPts val="600"/>
              </a:spcBef>
            </a:pPr>
            <a:r>
              <a:rPr lang="en-US" sz="2400" kern="0" dirty="0">
                <a:latin typeface="微软雅黑" panose="020B0503020204020204" pitchFamily="34" charset="-122"/>
                <a:ea typeface="微软雅黑" panose="020B0503020204020204" pitchFamily="34" charset="-122"/>
                <a:cs typeface="+mn-ea"/>
                <a:sym typeface="+mn-lt"/>
              </a:rPr>
              <a:t>0</a:t>
            </a:r>
          </a:p>
        </p:txBody>
      </p:sp>
      <p:sp>
        <p:nvSpPr>
          <p:cNvPr id="43" name="TextBox 43">
            <a:extLst>
              <a:ext uri="{FF2B5EF4-FFF2-40B4-BE49-F238E27FC236}">
                <a16:creationId xmlns:a16="http://schemas.microsoft.com/office/drawing/2014/main" id="{09E1AE92-8FD0-4960-B243-A7A414544285}"/>
              </a:ext>
            </a:extLst>
          </p:cNvPr>
          <p:cNvSpPr txBox="1"/>
          <p:nvPr/>
        </p:nvSpPr>
        <p:spPr>
          <a:xfrm>
            <a:off x="4748411" y="4009729"/>
            <a:ext cx="1806915" cy="1639808"/>
          </a:xfrm>
          <a:prstGeom prst="rect">
            <a:avLst/>
          </a:prstGeom>
          <a:noFill/>
        </p:spPr>
        <p:txBody>
          <a:bodyPr wrap="square" rtlCol="0">
            <a:spAutoFit/>
          </a:bodyPr>
          <a:lstStyle/>
          <a:p>
            <a:pPr>
              <a:lnSpc>
                <a:spcPct val="130000"/>
              </a:lnSpc>
              <a:spcBef>
                <a:spcPts val="600"/>
              </a:spcBef>
            </a:pPr>
            <a:r>
              <a:rPr lang="en-US" sz="2400" kern="0" dirty="0">
                <a:solidFill>
                  <a:schemeClr val="bg2">
                    <a:lumMod val="25000"/>
                  </a:schemeClr>
                </a:solidFill>
                <a:latin typeface="微软雅黑" panose="020B0503020204020204" pitchFamily="34" charset="-122"/>
                <a:ea typeface="微软雅黑" panose="020B0503020204020204" pitchFamily="34" charset="-122"/>
                <a:cs typeface="+mn-ea"/>
                <a:sym typeface="+mn-lt"/>
              </a:rPr>
              <a:t>A: 00</a:t>
            </a:r>
          </a:p>
          <a:p>
            <a:pPr>
              <a:lnSpc>
                <a:spcPct val="130000"/>
              </a:lnSpc>
              <a:spcBef>
                <a:spcPts val="600"/>
              </a:spcBef>
            </a:pPr>
            <a:r>
              <a:rPr lang="en-US" sz="2400" kern="0" dirty="0">
                <a:solidFill>
                  <a:schemeClr val="bg2">
                    <a:lumMod val="25000"/>
                  </a:schemeClr>
                </a:solidFill>
                <a:latin typeface="微软雅黑" panose="020B0503020204020204" pitchFamily="34" charset="-122"/>
                <a:ea typeface="微软雅黑" panose="020B0503020204020204" pitchFamily="34" charset="-122"/>
                <a:cs typeface="+mn-ea"/>
                <a:sym typeface="+mn-lt"/>
              </a:rPr>
              <a:t>B: 01</a:t>
            </a:r>
          </a:p>
          <a:p>
            <a:pPr>
              <a:lnSpc>
                <a:spcPct val="130000"/>
              </a:lnSpc>
              <a:spcBef>
                <a:spcPts val="600"/>
              </a:spcBef>
            </a:pPr>
            <a:r>
              <a:rPr lang="en-US" sz="2400" kern="0" dirty="0">
                <a:solidFill>
                  <a:schemeClr val="bg2">
                    <a:lumMod val="25000"/>
                  </a:schemeClr>
                </a:solidFill>
                <a:latin typeface="微软雅黑" panose="020B0503020204020204" pitchFamily="34" charset="-122"/>
                <a:ea typeface="微软雅黑" panose="020B0503020204020204" pitchFamily="34" charset="-122"/>
                <a:cs typeface="+mn-ea"/>
                <a:sym typeface="+mn-lt"/>
              </a:rPr>
              <a:t>C: 1</a:t>
            </a:r>
          </a:p>
        </p:txBody>
      </p:sp>
      <p:sp>
        <p:nvSpPr>
          <p:cNvPr id="44" name="Oval 16">
            <a:extLst>
              <a:ext uri="{FF2B5EF4-FFF2-40B4-BE49-F238E27FC236}">
                <a16:creationId xmlns:a16="http://schemas.microsoft.com/office/drawing/2014/main" id="{69EF33D1-AD95-4E90-80C6-BFAEC0CA02CA}"/>
              </a:ext>
            </a:extLst>
          </p:cNvPr>
          <p:cNvSpPr/>
          <p:nvPr/>
        </p:nvSpPr>
        <p:spPr>
          <a:xfrm>
            <a:off x="8071373" y="5924397"/>
            <a:ext cx="530087" cy="530087"/>
          </a:xfrm>
          <a:prstGeom prst="ellipse">
            <a:avLst/>
          </a:prstGeom>
          <a:solidFill>
            <a:srgbClr val="E3A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TW" sz="3200" dirty="0">
                <a:latin typeface="微软雅黑" panose="020B0503020204020204" pitchFamily="34" charset="-122"/>
                <a:ea typeface="微软雅黑" panose="020B0503020204020204" pitchFamily="34" charset="-122"/>
              </a:rPr>
              <a:t>B</a:t>
            </a:r>
            <a:endParaRPr lang="en-US" sz="3200" dirty="0">
              <a:latin typeface="微软雅黑" panose="020B0503020204020204" pitchFamily="34" charset="-122"/>
              <a:ea typeface="微软雅黑" panose="020B0503020204020204" pitchFamily="34" charset="-122"/>
            </a:endParaRPr>
          </a:p>
        </p:txBody>
      </p:sp>
      <p:sp>
        <p:nvSpPr>
          <p:cNvPr id="45" name="Oval 16">
            <a:extLst>
              <a:ext uri="{FF2B5EF4-FFF2-40B4-BE49-F238E27FC236}">
                <a16:creationId xmlns:a16="http://schemas.microsoft.com/office/drawing/2014/main" id="{45FBC765-107E-46F8-832A-964CCA16212E}"/>
              </a:ext>
            </a:extLst>
          </p:cNvPr>
          <p:cNvSpPr/>
          <p:nvPr/>
        </p:nvSpPr>
        <p:spPr>
          <a:xfrm>
            <a:off x="7125126" y="4312499"/>
            <a:ext cx="530087" cy="530087"/>
          </a:xfrm>
          <a:prstGeom prst="ellipse">
            <a:avLst/>
          </a:prstGeom>
          <a:solidFill>
            <a:srgbClr val="E3A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sz="3200" dirty="0">
                <a:latin typeface="微软雅黑" panose="020B0503020204020204" pitchFamily="34" charset="-122"/>
                <a:ea typeface="微软雅黑" panose="020B0503020204020204" pitchFamily="34" charset="-122"/>
              </a:rPr>
              <a:t>A</a:t>
            </a:r>
          </a:p>
        </p:txBody>
      </p:sp>
      <p:sp>
        <p:nvSpPr>
          <p:cNvPr id="46" name="Oval 16">
            <a:extLst>
              <a:ext uri="{FF2B5EF4-FFF2-40B4-BE49-F238E27FC236}">
                <a16:creationId xmlns:a16="http://schemas.microsoft.com/office/drawing/2014/main" id="{508C48B6-554A-441D-A158-C45E0D9A700D}"/>
              </a:ext>
            </a:extLst>
          </p:cNvPr>
          <p:cNvSpPr/>
          <p:nvPr/>
        </p:nvSpPr>
        <p:spPr>
          <a:xfrm>
            <a:off x="9638257" y="5915705"/>
            <a:ext cx="530087" cy="530087"/>
          </a:xfrm>
          <a:prstGeom prst="ellipse">
            <a:avLst/>
          </a:prstGeom>
          <a:solidFill>
            <a:srgbClr val="E3A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sz="3200" dirty="0">
                <a:latin typeface="微软雅黑" panose="020B0503020204020204" pitchFamily="34" charset="-122"/>
                <a:ea typeface="微软雅黑" panose="020B0503020204020204" pitchFamily="34" charset="-122"/>
              </a:rPr>
              <a:t>C</a:t>
            </a:r>
          </a:p>
        </p:txBody>
      </p:sp>
      <p:sp>
        <p:nvSpPr>
          <p:cNvPr id="47" name="Rectangle 15">
            <a:extLst>
              <a:ext uri="{FF2B5EF4-FFF2-40B4-BE49-F238E27FC236}">
                <a16:creationId xmlns:a16="http://schemas.microsoft.com/office/drawing/2014/main" id="{B0F35B70-B50C-4B8E-B9CA-FA6040483F12}"/>
              </a:ext>
            </a:extLst>
          </p:cNvPr>
          <p:cNvSpPr/>
          <p:nvPr/>
        </p:nvSpPr>
        <p:spPr>
          <a:xfrm>
            <a:off x="8149776" y="2893624"/>
            <a:ext cx="530087" cy="5300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sz="3200" dirty="0">
                <a:latin typeface="微软雅黑" panose="020B0503020204020204" pitchFamily="34" charset="-122"/>
                <a:ea typeface="微软雅黑" panose="020B0503020204020204" pitchFamily="34" charset="-122"/>
              </a:rPr>
              <a:t>3</a:t>
            </a:r>
          </a:p>
        </p:txBody>
      </p:sp>
      <p:cxnSp>
        <p:nvCxnSpPr>
          <p:cNvPr id="48" name="直線接點 47">
            <a:extLst>
              <a:ext uri="{FF2B5EF4-FFF2-40B4-BE49-F238E27FC236}">
                <a16:creationId xmlns:a16="http://schemas.microsoft.com/office/drawing/2014/main" id="{1DD85D60-4DA9-410F-8629-938D32776777}"/>
              </a:ext>
            </a:extLst>
          </p:cNvPr>
          <p:cNvCxnSpPr>
            <a:cxnSpLocks/>
            <a:stCxn id="47" idx="2"/>
            <a:endCxn id="45" idx="0"/>
          </p:cNvCxnSpPr>
          <p:nvPr/>
        </p:nvCxnSpPr>
        <p:spPr>
          <a:xfrm flipH="1">
            <a:off x="7390170" y="3423711"/>
            <a:ext cx="1024650" cy="888788"/>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49" name="Rectangle 15">
            <a:extLst>
              <a:ext uri="{FF2B5EF4-FFF2-40B4-BE49-F238E27FC236}">
                <a16:creationId xmlns:a16="http://schemas.microsoft.com/office/drawing/2014/main" id="{E32FBBD1-9D29-447C-BB17-249E8B99E66A}"/>
              </a:ext>
            </a:extLst>
          </p:cNvPr>
          <p:cNvSpPr/>
          <p:nvPr/>
        </p:nvSpPr>
        <p:spPr>
          <a:xfrm>
            <a:off x="8942537" y="4326845"/>
            <a:ext cx="530087" cy="5300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sz="3200" dirty="0">
                <a:latin typeface="微软雅黑" panose="020B0503020204020204" pitchFamily="34" charset="-122"/>
                <a:ea typeface="微软雅黑" panose="020B0503020204020204" pitchFamily="34" charset="-122"/>
              </a:rPr>
              <a:t>2</a:t>
            </a:r>
          </a:p>
        </p:txBody>
      </p:sp>
      <p:cxnSp>
        <p:nvCxnSpPr>
          <p:cNvPr id="50" name="直線接點 49">
            <a:extLst>
              <a:ext uri="{FF2B5EF4-FFF2-40B4-BE49-F238E27FC236}">
                <a16:creationId xmlns:a16="http://schemas.microsoft.com/office/drawing/2014/main" id="{B14BDFC1-20A2-4169-98BA-11272D97BDB3}"/>
              </a:ext>
            </a:extLst>
          </p:cNvPr>
          <p:cNvCxnSpPr>
            <a:cxnSpLocks/>
            <a:stCxn id="49" idx="2"/>
            <a:endCxn id="46" idx="0"/>
          </p:cNvCxnSpPr>
          <p:nvPr/>
        </p:nvCxnSpPr>
        <p:spPr>
          <a:xfrm>
            <a:off x="9207581" y="4856932"/>
            <a:ext cx="695720" cy="1058773"/>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51" name="TextBox 43">
            <a:extLst>
              <a:ext uri="{FF2B5EF4-FFF2-40B4-BE49-F238E27FC236}">
                <a16:creationId xmlns:a16="http://schemas.microsoft.com/office/drawing/2014/main" id="{BCA81EBF-98F8-4E03-BC31-AA83795058CE}"/>
              </a:ext>
            </a:extLst>
          </p:cNvPr>
          <p:cNvSpPr txBox="1"/>
          <p:nvPr/>
        </p:nvSpPr>
        <p:spPr>
          <a:xfrm>
            <a:off x="8563559" y="6191656"/>
            <a:ext cx="365806" cy="525657"/>
          </a:xfrm>
          <a:prstGeom prst="rect">
            <a:avLst/>
          </a:prstGeom>
          <a:noFill/>
        </p:spPr>
        <p:txBody>
          <a:bodyPr wrap="none" rtlCol="0">
            <a:spAutoFit/>
          </a:bodyPr>
          <a:lstStyle/>
          <a:p>
            <a:pPr>
              <a:lnSpc>
                <a:spcPct val="130000"/>
              </a:lnSpc>
              <a:spcBef>
                <a:spcPts val="600"/>
              </a:spcBef>
            </a:pPr>
            <a:r>
              <a:rPr lang="en-US" sz="2400" kern="0" dirty="0">
                <a:solidFill>
                  <a:srgbClr val="FF0000"/>
                </a:solidFill>
                <a:latin typeface="微软雅黑" panose="020B0503020204020204" pitchFamily="34" charset="-122"/>
                <a:ea typeface="微软雅黑" panose="020B0503020204020204" pitchFamily="34" charset="-122"/>
                <a:cs typeface="+mn-ea"/>
                <a:sym typeface="+mn-lt"/>
              </a:rPr>
              <a:t>1</a:t>
            </a:r>
          </a:p>
        </p:txBody>
      </p:sp>
      <p:sp>
        <p:nvSpPr>
          <p:cNvPr id="52" name="TextBox 43">
            <a:extLst>
              <a:ext uri="{FF2B5EF4-FFF2-40B4-BE49-F238E27FC236}">
                <a16:creationId xmlns:a16="http://schemas.microsoft.com/office/drawing/2014/main" id="{FAD4640C-04A1-41B4-8985-1BE103362EB0}"/>
              </a:ext>
            </a:extLst>
          </p:cNvPr>
          <p:cNvSpPr txBox="1"/>
          <p:nvPr/>
        </p:nvSpPr>
        <p:spPr>
          <a:xfrm>
            <a:off x="10108013" y="6215279"/>
            <a:ext cx="319721" cy="535487"/>
          </a:xfrm>
          <a:prstGeom prst="rect">
            <a:avLst/>
          </a:prstGeom>
          <a:noFill/>
        </p:spPr>
        <p:txBody>
          <a:bodyPr wrap="square" rtlCol="0">
            <a:spAutoFit/>
          </a:bodyPr>
          <a:lstStyle/>
          <a:p>
            <a:pPr>
              <a:lnSpc>
                <a:spcPct val="130000"/>
              </a:lnSpc>
              <a:spcBef>
                <a:spcPts val="600"/>
              </a:spcBef>
            </a:pPr>
            <a:r>
              <a:rPr lang="en-US" sz="2400" kern="0" dirty="0">
                <a:solidFill>
                  <a:srgbClr val="FF0000"/>
                </a:solidFill>
                <a:latin typeface="微软雅黑" panose="020B0503020204020204" pitchFamily="34" charset="-122"/>
                <a:ea typeface="微软雅黑" panose="020B0503020204020204" pitchFamily="34" charset="-122"/>
                <a:cs typeface="+mn-ea"/>
                <a:sym typeface="+mn-lt"/>
              </a:rPr>
              <a:t>1</a:t>
            </a:r>
          </a:p>
        </p:txBody>
      </p:sp>
      <p:sp>
        <p:nvSpPr>
          <p:cNvPr id="53" name="TextBox 43">
            <a:extLst>
              <a:ext uri="{FF2B5EF4-FFF2-40B4-BE49-F238E27FC236}">
                <a16:creationId xmlns:a16="http://schemas.microsoft.com/office/drawing/2014/main" id="{AB00CC4B-3205-4809-9D39-6E149EA87B6F}"/>
              </a:ext>
            </a:extLst>
          </p:cNvPr>
          <p:cNvSpPr txBox="1"/>
          <p:nvPr/>
        </p:nvSpPr>
        <p:spPr>
          <a:xfrm>
            <a:off x="8891678" y="3467484"/>
            <a:ext cx="365806" cy="525657"/>
          </a:xfrm>
          <a:prstGeom prst="rect">
            <a:avLst/>
          </a:prstGeom>
          <a:noFill/>
        </p:spPr>
        <p:txBody>
          <a:bodyPr wrap="none" rtlCol="0">
            <a:spAutoFit/>
          </a:bodyPr>
          <a:lstStyle/>
          <a:p>
            <a:pPr>
              <a:lnSpc>
                <a:spcPct val="130000"/>
              </a:lnSpc>
              <a:spcBef>
                <a:spcPts val="600"/>
              </a:spcBef>
            </a:pPr>
            <a:r>
              <a:rPr lang="en-US" sz="2400" kern="0" dirty="0">
                <a:latin typeface="微软雅黑" panose="020B0503020204020204" pitchFamily="34" charset="-122"/>
                <a:ea typeface="微软雅黑" panose="020B0503020204020204" pitchFamily="34" charset="-122"/>
                <a:cs typeface="+mn-ea"/>
                <a:sym typeface="+mn-lt"/>
              </a:rPr>
              <a:t>1</a:t>
            </a:r>
          </a:p>
        </p:txBody>
      </p:sp>
      <p:sp>
        <p:nvSpPr>
          <p:cNvPr id="54" name="TextBox 43">
            <a:extLst>
              <a:ext uri="{FF2B5EF4-FFF2-40B4-BE49-F238E27FC236}">
                <a16:creationId xmlns:a16="http://schemas.microsoft.com/office/drawing/2014/main" id="{631A3E80-8B90-43C9-B1BA-A652A9304451}"/>
              </a:ext>
            </a:extLst>
          </p:cNvPr>
          <p:cNvSpPr txBox="1"/>
          <p:nvPr/>
        </p:nvSpPr>
        <p:spPr>
          <a:xfrm>
            <a:off x="7529117" y="3432906"/>
            <a:ext cx="365806" cy="525657"/>
          </a:xfrm>
          <a:prstGeom prst="rect">
            <a:avLst/>
          </a:prstGeom>
          <a:noFill/>
        </p:spPr>
        <p:txBody>
          <a:bodyPr wrap="none" rtlCol="0">
            <a:spAutoFit/>
          </a:bodyPr>
          <a:lstStyle/>
          <a:p>
            <a:pPr>
              <a:lnSpc>
                <a:spcPct val="130000"/>
              </a:lnSpc>
              <a:spcBef>
                <a:spcPts val="600"/>
              </a:spcBef>
            </a:pPr>
            <a:r>
              <a:rPr lang="en-US" sz="2400" kern="0" dirty="0">
                <a:latin typeface="微软雅黑" panose="020B0503020204020204" pitchFamily="34" charset="-122"/>
                <a:ea typeface="微软雅黑" panose="020B0503020204020204" pitchFamily="34" charset="-122"/>
                <a:cs typeface="+mn-ea"/>
                <a:sym typeface="+mn-lt"/>
              </a:rPr>
              <a:t>0</a:t>
            </a:r>
          </a:p>
        </p:txBody>
      </p:sp>
      <p:sp>
        <p:nvSpPr>
          <p:cNvPr id="55" name="TextBox 43">
            <a:extLst>
              <a:ext uri="{FF2B5EF4-FFF2-40B4-BE49-F238E27FC236}">
                <a16:creationId xmlns:a16="http://schemas.microsoft.com/office/drawing/2014/main" id="{E959AF2E-3DD8-449E-859F-C63A5A7801AB}"/>
              </a:ext>
            </a:extLst>
          </p:cNvPr>
          <p:cNvSpPr txBox="1"/>
          <p:nvPr/>
        </p:nvSpPr>
        <p:spPr>
          <a:xfrm>
            <a:off x="9575640" y="4951408"/>
            <a:ext cx="365806" cy="525657"/>
          </a:xfrm>
          <a:prstGeom prst="rect">
            <a:avLst/>
          </a:prstGeom>
          <a:noFill/>
        </p:spPr>
        <p:txBody>
          <a:bodyPr wrap="none" rtlCol="0">
            <a:spAutoFit/>
          </a:bodyPr>
          <a:lstStyle/>
          <a:p>
            <a:pPr>
              <a:lnSpc>
                <a:spcPct val="130000"/>
              </a:lnSpc>
              <a:spcBef>
                <a:spcPts val="600"/>
              </a:spcBef>
            </a:pPr>
            <a:r>
              <a:rPr lang="en-US" sz="2400" kern="0" dirty="0">
                <a:latin typeface="微软雅黑" panose="020B0503020204020204" pitchFamily="34" charset="-122"/>
                <a:ea typeface="微软雅黑" panose="020B0503020204020204" pitchFamily="34" charset="-122"/>
                <a:cs typeface="+mn-ea"/>
                <a:sym typeface="+mn-lt"/>
              </a:rPr>
              <a:t>1</a:t>
            </a:r>
          </a:p>
        </p:txBody>
      </p:sp>
      <p:sp>
        <p:nvSpPr>
          <p:cNvPr id="56" name="TextBox 43">
            <a:extLst>
              <a:ext uri="{FF2B5EF4-FFF2-40B4-BE49-F238E27FC236}">
                <a16:creationId xmlns:a16="http://schemas.microsoft.com/office/drawing/2014/main" id="{7CD790BB-E810-4EDD-9DCF-843FAA71258A}"/>
              </a:ext>
            </a:extLst>
          </p:cNvPr>
          <p:cNvSpPr txBox="1"/>
          <p:nvPr/>
        </p:nvSpPr>
        <p:spPr>
          <a:xfrm>
            <a:off x="8311866" y="5059215"/>
            <a:ext cx="365806" cy="525657"/>
          </a:xfrm>
          <a:prstGeom prst="rect">
            <a:avLst/>
          </a:prstGeom>
          <a:noFill/>
        </p:spPr>
        <p:txBody>
          <a:bodyPr wrap="none" rtlCol="0">
            <a:spAutoFit/>
          </a:bodyPr>
          <a:lstStyle/>
          <a:p>
            <a:pPr>
              <a:lnSpc>
                <a:spcPct val="130000"/>
              </a:lnSpc>
              <a:spcBef>
                <a:spcPts val="600"/>
              </a:spcBef>
            </a:pPr>
            <a:r>
              <a:rPr lang="en-US" sz="2400" kern="0" dirty="0">
                <a:latin typeface="微软雅黑" panose="020B0503020204020204" pitchFamily="34" charset="-122"/>
                <a:ea typeface="微软雅黑" panose="020B0503020204020204" pitchFamily="34" charset="-122"/>
                <a:cs typeface="+mn-ea"/>
                <a:sym typeface="+mn-lt"/>
              </a:rPr>
              <a:t>0</a:t>
            </a:r>
          </a:p>
        </p:txBody>
      </p:sp>
      <p:sp>
        <p:nvSpPr>
          <p:cNvPr id="57" name="TextBox 43">
            <a:extLst>
              <a:ext uri="{FF2B5EF4-FFF2-40B4-BE49-F238E27FC236}">
                <a16:creationId xmlns:a16="http://schemas.microsoft.com/office/drawing/2014/main" id="{2DFE6B92-6922-47C5-92C8-8ED5F4E56927}"/>
              </a:ext>
            </a:extLst>
          </p:cNvPr>
          <p:cNvSpPr txBox="1"/>
          <p:nvPr/>
        </p:nvSpPr>
        <p:spPr>
          <a:xfrm>
            <a:off x="10653896" y="4009729"/>
            <a:ext cx="1258351" cy="1639808"/>
          </a:xfrm>
          <a:prstGeom prst="rect">
            <a:avLst/>
          </a:prstGeom>
          <a:noFill/>
        </p:spPr>
        <p:txBody>
          <a:bodyPr wrap="square" rtlCol="0">
            <a:spAutoFit/>
          </a:bodyPr>
          <a:lstStyle/>
          <a:p>
            <a:pPr>
              <a:lnSpc>
                <a:spcPct val="130000"/>
              </a:lnSpc>
              <a:spcBef>
                <a:spcPts val="600"/>
              </a:spcBef>
            </a:pPr>
            <a:r>
              <a:rPr lang="en-US" sz="2400" kern="0" dirty="0">
                <a:solidFill>
                  <a:schemeClr val="bg2">
                    <a:lumMod val="25000"/>
                  </a:schemeClr>
                </a:solidFill>
                <a:latin typeface="微软雅黑" panose="020B0503020204020204" pitchFamily="34" charset="-122"/>
                <a:ea typeface="微软雅黑" panose="020B0503020204020204" pitchFamily="34" charset="-122"/>
                <a:cs typeface="+mn-ea"/>
                <a:sym typeface="+mn-lt"/>
              </a:rPr>
              <a:t>A: 0</a:t>
            </a:r>
          </a:p>
          <a:p>
            <a:pPr>
              <a:lnSpc>
                <a:spcPct val="130000"/>
              </a:lnSpc>
              <a:spcBef>
                <a:spcPts val="600"/>
              </a:spcBef>
            </a:pPr>
            <a:r>
              <a:rPr lang="en-US" sz="2400" kern="0" dirty="0">
                <a:solidFill>
                  <a:schemeClr val="bg2">
                    <a:lumMod val="25000"/>
                  </a:schemeClr>
                </a:solidFill>
                <a:latin typeface="微软雅黑" panose="020B0503020204020204" pitchFamily="34" charset="-122"/>
                <a:ea typeface="微软雅黑" panose="020B0503020204020204" pitchFamily="34" charset="-122"/>
                <a:cs typeface="+mn-ea"/>
                <a:sym typeface="+mn-lt"/>
              </a:rPr>
              <a:t>B: 10</a:t>
            </a:r>
          </a:p>
          <a:p>
            <a:pPr>
              <a:lnSpc>
                <a:spcPct val="130000"/>
              </a:lnSpc>
              <a:spcBef>
                <a:spcPts val="600"/>
              </a:spcBef>
            </a:pPr>
            <a:r>
              <a:rPr lang="en-US" sz="2400" kern="0" dirty="0">
                <a:solidFill>
                  <a:schemeClr val="bg2">
                    <a:lumMod val="25000"/>
                  </a:schemeClr>
                </a:solidFill>
                <a:latin typeface="微软雅黑" panose="020B0503020204020204" pitchFamily="34" charset="-122"/>
                <a:ea typeface="微软雅黑" panose="020B0503020204020204" pitchFamily="34" charset="-122"/>
                <a:cs typeface="+mn-ea"/>
                <a:sym typeface="+mn-lt"/>
              </a:rPr>
              <a:t>C: 11</a:t>
            </a:r>
          </a:p>
        </p:txBody>
      </p:sp>
      <p:cxnSp>
        <p:nvCxnSpPr>
          <p:cNvPr id="63" name="直線接點 62">
            <a:extLst>
              <a:ext uri="{FF2B5EF4-FFF2-40B4-BE49-F238E27FC236}">
                <a16:creationId xmlns:a16="http://schemas.microsoft.com/office/drawing/2014/main" id="{C9F687E2-8CAF-48B5-A62C-246D750E822D}"/>
              </a:ext>
            </a:extLst>
          </p:cNvPr>
          <p:cNvCxnSpPr>
            <a:cxnSpLocks/>
            <a:stCxn id="44" idx="0"/>
            <a:endCxn id="49" idx="2"/>
          </p:cNvCxnSpPr>
          <p:nvPr/>
        </p:nvCxnSpPr>
        <p:spPr>
          <a:xfrm flipV="1">
            <a:off x="8336417" y="4856932"/>
            <a:ext cx="871164" cy="106746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68" name="直線接點 67">
            <a:extLst>
              <a:ext uri="{FF2B5EF4-FFF2-40B4-BE49-F238E27FC236}">
                <a16:creationId xmlns:a16="http://schemas.microsoft.com/office/drawing/2014/main" id="{9E59A172-E1DF-4E68-9B91-D9679B0D993F}"/>
              </a:ext>
            </a:extLst>
          </p:cNvPr>
          <p:cNvCxnSpPr>
            <a:cxnSpLocks/>
            <a:stCxn id="47" idx="2"/>
            <a:endCxn id="49" idx="0"/>
          </p:cNvCxnSpPr>
          <p:nvPr/>
        </p:nvCxnSpPr>
        <p:spPr>
          <a:xfrm>
            <a:off x="8414820" y="3423711"/>
            <a:ext cx="792761" cy="90313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78" name="TextBox 43">
            <a:extLst>
              <a:ext uri="{FF2B5EF4-FFF2-40B4-BE49-F238E27FC236}">
                <a16:creationId xmlns:a16="http://schemas.microsoft.com/office/drawing/2014/main" id="{16FAAB40-605E-402A-92CF-74189AB08642}"/>
              </a:ext>
            </a:extLst>
          </p:cNvPr>
          <p:cNvSpPr txBox="1"/>
          <p:nvPr/>
        </p:nvSpPr>
        <p:spPr>
          <a:xfrm>
            <a:off x="7529117" y="4670865"/>
            <a:ext cx="365806" cy="525657"/>
          </a:xfrm>
          <a:prstGeom prst="rect">
            <a:avLst/>
          </a:prstGeom>
          <a:noFill/>
        </p:spPr>
        <p:txBody>
          <a:bodyPr wrap="none" rtlCol="0">
            <a:spAutoFit/>
          </a:bodyPr>
          <a:lstStyle/>
          <a:p>
            <a:pPr>
              <a:lnSpc>
                <a:spcPct val="130000"/>
              </a:lnSpc>
              <a:spcBef>
                <a:spcPts val="600"/>
              </a:spcBef>
            </a:pPr>
            <a:r>
              <a:rPr lang="en-US" sz="2400" kern="0" dirty="0">
                <a:solidFill>
                  <a:srgbClr val="FF0000"/>
                </a:solidFill>
                <a:latin typeface="微软雅黑" panose="020B0503020204020204" pitchFamily="34" charset="-122"/>
                <a:ea typeface="微软雅黑" panose="020B0503020204020204" pitchFamily="34" charset="-122"/>
                <a:cs typeface="+mn-ea"/>
                <a:sym typeface="+mn-lt"/>
              </a:rPr>
              <a:t>1</a:t>
            </a:r>
          </a:p>
        </p:txBody>
      </p:sp>
    </p:spTree>
    <p:extLst>
      <p:ext uri="{BB962C8B-B14F-4D97-AF65-F5344CB8AC3E}">
        <p14:creationId xmlns:p14="http://schemas.microsoft.com/office/powerpoint/2010/main" val="1241138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A9566E-7C64-4408-9D9E-64A4D37F10DA}"/>
              </a:ext>
            </a:extLst>
          </p:cNvPr>
          <p:cNvSpPr>
            <a:spLocks noGrp="1"/>
          </p:cNvSpPr>
          <p:nvPr>
            <p:ph type="ctrTitle"/>
          </p:nvPr>
        </p:nvSpPr>
        <p:spPr>
          <a:xfrm>
            <a:off x="123825" y="387351"/>
            <a:ext cx="9144000" cy="920750"/>
          </a:xfrm>
        </p:spPr>
        <p:txBody>
          <a:bodyPr>
            <a:normAutofit/>
          </a:bodyPr>
          <a:lstStyle/>
          <a:p>
            <a:pPr algn="l"/>
            <a:r>
              <a:rPr lang="en-US" sz="4000" b="1" u="sng" dirty="0"/>
              <a:t>Property of Huffman coding</a:t>
            </a:r>
          </a:p>
        </p:txBody>
      </p:sp>
      <p:sp>
        <p:nvSpPr>
          <p:cNvPr id="3" name="副標題 2">
            <a:extLst>
              <a:ext uri="{FF2B5EF4-FFF2-40B4-BE49-F238E27FC236}">
                <a16:creationId xmlns:a16="http://schemas.microsoft.com/office/drawing/2014/main" id="{A5D05240-9A6C-45D7-AF34-3EE89951DFC0}"/>
              </a:ext>
            </a:extLst>
          </p:cNvPr>
          <p:cNvSpPr>
            <a:spLocks noGrp="1"/>
          </p:cNvSpPr>
          <p:nvPr>
            <p:ph type="subTitle" idx="1"/>
          </p:nvPr>
        </p:nvSpPr>
        <p:spPr>
          <a:xfrm>
            <a:off x="123825" y="1585913"/>
            <a:ext cx="8298815" cy="5056186"/>
          </a:xfrm>
        </p:spPr>
        <p:txBody>
          <a:bodyPr>
            <a:normAutofit/>
          </a:bodyPr>
          <a:lstStyle/>
          <a:p>
            <a:pPr marL="457200" indent="-457200" algn="l">
              <a:buFont typeface="Arial" panose="020B0604020202020204" pitchFamily="34" charset="0"/>
              <a:buChar char="•"/>
            </a:pPr>
            <a:r>
              <a:rPr lang="en-US" dirty="0"/>
              <a:t>Huffman Tree is not unique.</a:t>
            </a:r>
          </a:p>
          <a:p>
            <a:pPr marL="914400" lvl="1" indent="-457200" algn="l">
              <a:buFont typeface="Arial" panose="020B0604020202020204" pitchFamily="34" charset="0"/>
              <a:buChar char="•"/>
            </a:pPr>
            <a:r>
              <a:rPr lang="en-US" sz="2400" dirty="0"/>
              <a:t>There are not only one encoding way.</a:t>
            </a:r>
          </a:p>
          <a:p>
            <a:pPr marL="914400" lvl="1" indent="-457200" algn="l">
              <a:buFont typeface="Arial" panose="020B0604020202020204" pitchFamily="34" charset="0"/>
              <a:buChar char="•"/>
            </a:pPr>
            <a:r>
              <a:rPr lang="en-US" sz="2400" dirty="0"/>
              <a:t>However, the weighted path length(WPL) should be unique.</a:t>
            </a:r>
          </a:p>
          <a:p>
            <a:pPr algn="l"/>
            <a:r>
              <a:rPr lang="en-US" sz="2800" dirty="0"/>
              <a:t> </a:t>
            </a:r>
          </a:p>
        </p:txBody>
      </p:sp>
      <p:sp>
        <p:nvSpPr>
          <p:cNvPr id="16" name="Oval 16">
            <a:extLst>
              <a:ext uri="{FF2B5EF4-FFF2-40B4-BE49-F238E27FC236}">
                <a16:creationId xmlns:a16="http://schemas.microsoft.com/office/drawing/2014/main" id="{AEB5F54A-462C-4843-A9D3-B2F66F70C387}"/>
              </a:ext>
            </a:extLst>
          </p:cNvPr>
          <p:cNvSpPr/>
          <p:nvPr/>
        </p:nvSpPr>
        <p:spPr>
          <a:xfrm>
            <a:off x="2443189" y="5846969"/>
            <a:ext cx="530087" cy="530087"/>
          </a:xfrm>
          <a:prstGeom prst="ellipse">
            <a:avLst/>
          </a:prstGeom>
          <a:solidFill>
            <a:srgbClr val="E3A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TW" sz="3200" dirty="0">
                <a:latin typeface="微软雅黑" panose="020B0503020204020204" pitchFamily="34" charset="-122"/>
                <a:ea typeface="微软雅黑" panose="020B0503020204020204" pitchFamily="34" charset="-122"/>
              </a:rPr>
              <a:t>B</a:t>
            </a:r>
            <a:endParaRPr lang="en-US" sz="3200" dirty="0">
              <a:latin typeface="微软雅黑" panose="020B0503020204020204" pitchFamily="34" charset="-122"/>
              <a:ea typeface="微软雅黑" panose="020B0503020204020204" pitchFamily="34" charset="-122"/>
            </a:endParaRPr>
          </a:p>
        </p:txBody>
      </p:sp>
      <p:sp>
        <p:nvSpPr>
          <p:cNvPr id="18" name="Oval 16">
            <a:extLst>
              <a:ext uri="{FF2B5EF4-FFF2-40B4-BE49-F238E27FC236}">
                <a16:creationId xmlns:a16="http://schemas.microsoft.com/office/drawing/2014/main" id="{F3F07C4C-8319-4ED3-A740-7E40089ADD31}"/>
              </a:ext>
            </a:extLst>
          </p:cNvPr>
          <p:cNvSpPr/>
          <p:nvPr/>
        </p:nvSpPr>
        <p:spPr>
          <a:xfrm>
            <a:off x="818625" y="5820491"/>
            <a:ext cx="530087" cy="530087"/>
          </a:xfrm>
          <a:prstGeom prst="ellipse">
            <a:avLst/>
          </a:prstGeom>
          <a:solidFill>
            <a:srgbClr val="E3A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sz="3200" dirty="0">
                <a:latin typeface="微软雅黑" panose="020B0503020204020204" pitchFamily="34" charset="-122"/>
                <a:ea typeface="微软雅黑" panose="020B0503020204020204" pitchFamily="34" charset="-122"/>
              </a:rPr>
              <a:t>A</a:t>
            </a:r>
          </a:p>
        </p:txBody>
      </p:sp>
      <p:sp>
        <p:nvSpPr>
          <p:cNvPr id="20" name="Oval 16">
            <a:extLst>
              <a:ext uri="{FF2B5EF4-FFF2-40B4-BE49-F238E27FC236}">
                <a16:creationId xmlns:a16="http://schemas.microsoft.com/office/drawing/2014/main" id="{19D528E5-1E38-4018-9ED8-859EDB55A344}"/>
              </a:ext>
            </a:extLst>
          </p:cNvPr>
          <p:cNvSpPr/>
          <p:nvPr/>
        </p:nvSpPr>
        <p:spPr>
          <a:xfrm>
            <a:off x="3373376" y="4326846"/>
            <a:ext cx="530087" cy="530087"/>
          </a:xfrm>
          <a:prstGeom prst="ellipse">
            <a:avLst/>
          </a:prstGeom>
          <a:solidFill>
            <a:srgbClr val="E3A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sz="3200" dirty="0">
                <a:latin typeface="微软雅黑" panose="020B0503020204020204" pitchFamily="34" charset="-122"/>
                <a:ea typeface="微软雅黑" panose="020B0503020204020204" pitchFamily="34" charset="-122"/>
              </a:rPr>
              <a:t>C</a:t>
            </a:r>
          </a:p>
        </p:txBody>
      </p:sp>
      <p:sp>
        <p:nvSpPr>
          <p:cNvPr id="21" name="Rectangle 15">
            <a:extLst>
              <a:ext uri="{FF2B5EF4-FFF2-40B4-BE49-F238E27FC236}">
                <a16:creationId xmlns:a16="http://schemas.microsoft.com/office/drawing/2014/main" id="{FC28F653-5FA3-4B9D-A1C6-45786ACFF5F4}"/>
              </a:ext>
            </a:extLst>
          </p:cNvPr>
          <p:cNvSpPr/>
          <p:nvPr/>
        </p:nvSpPr>
        <p:spPr>
          <a:xfrm>
            <a:off x="1633084" y="4306813"/>
            <a:ext cx="530087" cy="5300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sz="3200" dirty="0">
                <a:latin typeface="微软雅黑" panose="020B0503020204020204" pitchFamily="34" charset="-122"/>
                <a:ea typeface="微软雅黑" panose="020B0503020204020204" pitchFamily="34" charset="-122"/>
              </a:rPr>
              <a:t>2</a:t>
            </a:r>
          </a:p>
        </p:txBody>
      </p:sp>
      <p:cxnSp>
        <p:nvCxnSpPr>
          <p:cNvPr id="6" name="直線接點 5">
            <a:extLst>
              <a:ext uri="{FF2B5EF4-FFF2-40B4-BE49-F238E27FC236}">
                <a16:creationId xmlns:a16="http://schemas.microsoft.com/office/drawing/2014/main" id="{A41C1964-F0CA-4965-9D24-0028DF0AE419}"/>
              </a:ext>
            </a:extLst>
          </p:cNvPr>
          <p:cNvCxnSpPr>
            <a:cxnSpLocks/>
            <a:stCxn id="21" idx="2"/>
            <a:endCxn id="18" idx="0"/>
          </p:cNvCxnSpPr>
          <p:nvPr/>
        </p:nvCxnSpPr>
        <p:spPr>
          <a:xfrm flipH="1">
            <a:off x="1083669" y="4836900"/>
            <a:ext cx="814459" cy="983591"/>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24" name="直線接點 23">
            <a:extLst>
              <a:ext uri="{FF2B5EF4-FFF2-40B4-BE49-F238E27FC236}">
                <a16:creationId xmlns:a16="http://schemas.microsoft.com/office/drawing/2014/main" id="{943D9F4F-C527-4327-8D92-076358D153EC}"/>
              </a:ext>
            </a:extLst>
          </p:cNvPr>
          <p:cNvCxnSpPr>
            <a:cxnSpLocks/>
            <a:stCxn id="21" idx="2"/>
            <a:endCxn id="16" idx="0"/>
          </p:cNvCxnSpPr>
          <p:nvPr/>
        </p:nvCxnSpPr>
        <p:spPr>
          <a:xfrm>
            <a:off x="1898128" y="4836900"/>
            <a:ext cx="810105" cy="1010069"/>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29" name="Rectangle 15">
            <a:extLst>
              <a:ext uri="{FF2B5EF4-FFF2-40B4-BE49-F238E27FC236}">
                <a16:creationId xmlns:a16="http://schemas.microsoft.com/office/drawing/2014/main" id="{8CCCB9DC-4157-42D6-8BFD-95CE96812BB0}"/>
              </a:ext>
            </a:extLst>
          </p:cNvPr>
          <p:cNvSpPr/>
          <p:nvPr/>
        </p:nvSpPr>
        <p:spPr>
          <a:xfrm>
            <a:off x="2603049" y="2893625"/>
            <a:ext cx="530087" cy="5300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sz="3200" dirty="0">
                <a:latin typeface="微软雅黑" panose="020B0503020204020204" pitchFamily="34" charset="-122"/>
                <a:ea typeface="微软雅黑" panose="020B0503020204020204" pitchFamily="34" charset="-122"/>
              </a:rPr>
              <a:t>3</a:t>
            </a:r>
          </a:p>
        </p:txBody>
      </p:sp>
      <p:cxnSp>
        <p:nvCxnSpPr>
          <p:cNvPr id="31" name="直線接點 30">
            <a:extLst>
              <a:ext uri="{FF2B5EF4-FFF2-40B4-BE49-F238E27FC236}">
                <a16:creationId xmlns:a16="http://schemas.microsoft.com/office/drawing/2014/main" id="{8EE28AF7-7812-44B2-9437-8D75AB904570}"/>
              </a:ext>
            </a:extLst>
          </p:cNvPr>
          <p:cNvCxnSpPr>
            <a:cxnSpLocks/>
            <a:stCxn id="29" idx="2"/>
            <a:endCxn id="20" idx="0"/>
          </p:cNvCxnSpPr>
          <p:nvPr/>
        </p:nvCxnSpPr>
        <p:spPr>
          <a:xfrm>
            <a:off x="2868093" y="3423712"/>
            <a:ext cx="770327" cy="90313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2" name="直線接點 31">
            <a:extLst>
              <a:ext uri="{FF2B5EF4-FFF2-40B4-BE49-F238E27FC236}">
                <a16:creationId xmlns:a16="http://schemas.microsoft.com/office/drawing/2014/main" id="{BE1B4398-5E71-4033-99AF-9AC9344CB34D}"/>
              </a:ext>
            </a:extLst>
          </p:cNvPr>
          <p:cNvCxnSpPr>
            <a:cxnSpLocks/>
            <a:stCxn id="29" idx="2"/>
            <a:endCxn id="21" idx="0"/>
          </p:cNvCxnSpPr>
          <p:nvPr/>
        </p:nvCxnSpPr>
        <p:spPr>
          <a:xfrm flipH="1">
            <a:off x="1898128" y="3423712"/>
            <a:ext cx="969965" cy="883101"/>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36" name="TextBox 43">
            <a:extLst>
              <a:ext uri="{FF2B5EF4-FFF2-40B4-BE49-F238E27FC236}">
                <a16:creationId xmlns:a16="http://schemas.microsoft.com/office/drawing/2014/main" id="{CD6DBEC0-BD3D-4D51-9413-62CB08EC6177}"/>
              </a:ext>
            </a:extLst>
          </p:cNvPr>
          <p:cNvSpPr txBox="1"/>
          <p:nvPr/>
        </p:nvSpPr>
        <p:spPr>
          <a:xfrm>
            <a:off x="1285966" y="6102733"/>
            <a:ext cx="365806" cy="525657"/>
          </a:xfrm>
          <a:prstGeom prst="rect">
            <a:avLst/>
          </a:prstGeom>
          <a:noFill/>
        </p:spPr>
        <p:txBody>
          <a:bodyPr wrap="none" rtlCol="0">
            <a:spAutoFit/>
          </a:bodyPr>
          <a:lstStyle/>
          <a:p>
            <a:pPr>
              <a:lnSpc>
                <a:spcPct val="130000"/>
              </a:lnSpc>
              <a:spcBef>
                <a:spcPts val="600"/>
              </a:spcBef>
            </a:pPr>
            <a:r>
              <a:rPr lang="en-US" sz="2400" kern="0" dirty="0">
                <a:solidFill>
                  <a:srgbClr val="FF0000"/>
                </a:solidFill>
                <a:latin typeface="微软雅黑" panose="020B0503020204020204" pitchFamily="34" charset="-122"/>
                <a:ea typeface="微软雅黑" panose="020B0503020204020204" pitchFamily="34" charset="-122"/>
                <a:cs typeface="+mn-ea"/>
                <a:sym typeface="+mn-lt"/>
              </a:rPr>
              <a:t>1</a:t>
            </a:r>
          </a:p>
        </p:txBody>
      </p:sp>
      <p:sp>
        <p:nvSpPr>
          <p:cNvPr id="37" name="TextBox 43">
            <a:extLst>
              <a:ext uri="{FF2B5EF4-FFF2-40B4-BE49-F238E27FC236}">
                <a16:creationId xmlns:a16="http://schemas.microsoft.com/office/drawing/2014/main" id="{A865D1CF-3D75-4D05-906E-05AC4DCAA49B}"/>
              </a:ext>
            </a:extLst>
          </p:cNvPr>
          <p:cNvSpPr txBox="1"/>
          <p:nvPr/>
        </p:nvSpPr>
        <p:spPr>
          <a:xfrm>
            <a:off x="2973276" y="6093814"/>
            <a:ext cx="319721" cy="535487"/>
          </a:xfrm>
          <a:prstGeom prst="rect">
            <a:avLst/>
          </a:prstGeom>
          <a:noFill/>
        </p:spPr>
        <p:txBody>
          <a:bodyPr wrap="square" rtlCol="0">
            <a:spAutoFit/>
          </a:bodyPr>
          <a:lstStyle/>
          <a:p>
            <a:pPr>
              <a:lnSpc>
                <a:spcPct val="130000"/>
              </a:lnSpc>
              <a:spcBef>
                <a:spcPts val="600"/>
              </a:spcBef>
            </a:pPr>
            <a:r>
              <a:rPr lang="en-US" sz="2400" kern="0" dirty="0">
                <a:solidFill>
                  <a:srgbClr val="FF0000"/>
                </a:solidFill>
                <a:latin typeface="微软雅黑" panose="020B0503020204020204" pitchFamily="34" charset="-122"/>
                <a:ea typeface="微软雅黑" panose="020B0503020204020204" pitchFamily="34" charset="-122"/>
                <a:cs typeface="+mn-ea"/>
                <a:sym typeface="+mn-lt"/>
              </a:rPr>
              <a:t>1</a:t>
            </a:r>
          </a:p>
        </p:txBody>
      </p:sp>
      <p:sp>
        <p:nvSpPr>
          <p:cNvPr id="38" name="TextBox 43">
            <a:extLst>
              <a:ext uri="{FF2B5EF4-FFF2-40B4-BE49-F238E27FC236}">
                <a16:creationId xmlns:a16="http://schemas.microsoft.com/office/drawing/2014/main" id="{B5800A18-16E0-456F-B53D-7298704FEC52}"/>
              </a:ext>
            </a:extLst>
          </p:cNvPr>
          <p:cNvSpPr txBox="1"/>
          <p:nvPr/>
        </p:nvSpPr>
        <p:spPr>
          <a:xfrm>
            <a:off x="3861539" y="4574071"/>
            <a:ext cx="365806" cy="525657"/>
          </a:xfrm>
          <a:prstGeom prst="rect">
            <a:avLst/>
          </a:prstGeom>
          <a:noFill/>
        </p:spPr>
        <p:txBody>
          <a:bodyPr wrap="none" rtlCol="0">
            <a:spAutoFit/>
          </a:bodyPr>
          <a:lstStyle/>
          <a:p>
            <a:pPr>
              <a:lnSpc>
                <a:spcPct val="130000"/>
              </a:lnSpc>
              <a:spcBef>
                <a:spcPts val="600"/>
              </a:spcBef>
            </a:pPr>
            <a:r>
              <a:rPr lang="en-US" sz="2400" kern="0" dirty="0">
                <a:solidFill>
                  <a:srgbClr val="FF0000"/>
                </a:solidFill>
                <a:latin typeface="微软雅黑" panose="020B0503020204020204" pitchFamily="34" charset="-122"/>
                <a:ea typeface="微软雅黑" panose="020B0503020204020204" pitchFamily="34" charset="-122"/>
                <a:cs typeface="+mn-ea"/>
                <a:sym typeface="+mn-lt"/>
              </a:rPr>
              <a:t>1</a:t>
            </a:r>
          </a:p>
        </p:txBody>
      </p:sp>
      <p:sp>
        <p:nvSpPr>
          <p:cNvPr id="39" name="TextBox 43">
            <a:extLst>
              <a:ext uri="{FF2B5EF4-FFF2-40B4-BE49-F238E27FC236}">
                <a16:creationId xmlns:a16="http://schemas.microsoft.com/office/drawing/2014/main" id="{08A8E338-6A45-4780-B2B3-F179BCBCAEE4}"/>
              </a:ext>
            </a:extLst>
          </p:cNvPr>
          <p:cNvSpPr txBox="1"/>
          <p:nvPr/>
        </p:nvSpPr>
        <p:spPr>
          <a:xfrm>
            <a:off x="2397791" y="4922989"/>
            <a:ext cx="365806" cy="525657"/>
          </a:xfrm>
          <a:prstGeom prst="rect">
            <a:avLst/>
          </a:prstGeom>
          <a:noFill/>
        </p:spPr>
        <p:txBody>
          <a:bodyPr wrap="none" rtlCol="0">
            <a:spAutoFit/>
          </a:bodyPr>
          <a:lstStyle/>
          <a:p>
            <a:pPr>
              <a:lnSpc>
                <a:spcPct val="130000"/>
              </a:lnSpc>
              <a:spcBef>
                <a:spcPts val="600"/>
              </a:spcBef>
            </a:pPr>
            <a:r>
              <a:rPr lang="en-US" sz="2400" kern="0" dirty="0">
                <a:latin typeface="微软雅黑" panose="020B0503020204020204" pitchFamily="34" charset="-122"/>
                <a:ea typeface="微软雅黑" panose="020B0503020204020204" pitchFamily="34" charset="-122"/>
                <a:cs typeface="+mn-ea"/>
                <a:sym typeface="+mn-lt"/>
              </a:rPr>
              <a:t>1</a:t>
            </a:r>
          </a:p>
        </p:txBody>
      </p:sp>
      <p:sp>
        <p:nvSpPr>
          <p:cNvPr id="40" name="TextBox 43">
            <a:extLst>
              <a:ext uri="{FF2B5EF4-FFF2-40B4-BE49-F238E27FC236}">
                <a16:creationId xmlns:a16="http://schemas.microsoft.com/office/drawing/2014/main" id="{A39D0917-0C19-4F79-8C4A-9B276D5541E2}"/>
              </a:ext>
            </a:extLst>
          </p:cNvPr>
          <p:cNvSpPr txBox="1"/>
          <p:nvPr/>
        </p:nvSpPr>
        <p:spPr>
          <a:xfrm>
            <a:off x="1032659" y="4951408"/>
            <a:ext cx="365806" cy="525657"/>
          </a:xfrm>
          <a:prstGeom prst="rect">
            <a:avLst/>
          </a:prstGeom>
          <a:noFill/>
        </p:spPr>
        <p:txBody>
          <a:bodyPr wrap="none" rtlCol="0">
            <a:spAutoFit/>
          </a:bodyPr>
          <a:lstStyle/>
          <a:p>
            <a:pPr>
              <a:lnSpc>
                <a:spcPct val="130000"/>
              </a:lnSpc>
              <a:spcBef>
                <a:spcPts val="600"/>
              </a:spcBef>
            </a:pPr>
            <a:r>
              <a:rPr lang="en-US" sz="2400" kern="0" dirty="0">
                <a:latin typeface="微软雅黑" panose="020B0503020204020204" pitchFamily="34" charset="-122"/>
                <a:ea typeface="微软雅黑" panose="020B0503020204020204" pitchFamily="34" charset="-122"/>
                <a:cs typeface="+mn-ea"/>
                <a:sym typeface="+mn-lt"/>
              </a:rPr>
              <a:t>0</a:t>
            </a:r>
          </a:p>
        </p:txBody>
      </p:sp>
      <p:sp>
        <p:nvSpPr>
          <p:cNvPr id="41" name="TextBox 43">
            <a:extLst>
              <a:ext uri="{FF2B5EF4-FFF2-40B4-BE49-F238E27FC236}">
                <a16:creationId xmlns:a16="http://schemas.microsoft.com/office/drawing/2014/main" id="{E424DD66-2AD7-4A10-8210-53AF1F34E0BE}"/>
              </a:ext>
            </a:extLst>
          </p:cNvPr>
          <p:cNvSpPr txBox="1"/>
          <p:nvPr/>
        </p:nvSpPr>
        <p:spPr>
          <a:xfrm>
            <a:off x="3324230" y="3533930"/>
            <a:ext cx="365806" cy="525657"/>
          </a:xfrm>
          <a:prstGeom prst="rect">
            <a:avLst/>
          </a:prstGeom>
          <a:noFill/>
        </p:spPr>
        <p:txBody>
          <a:bodyPr wrap="none" rtlCol="0">
            <a:spAutoFit/>
          </a:bodyPr>
          <a:lstStyle/>
          <a:p>
            <a:pPr>
              <a:lnSpc>
                <a:spcPct val="130000"/>
              </a:lnSpc>
              <a:spcBef>
                <a:spcPts val="600"/>
              </a:spcBef>
            </a:pPr>
            <a:r>
              <a:rPr lang="en-US" sz="2400" kern="0" dirty="0">
                <a:latin typeface="微软雅黑" panose="020B0503020204020204" pitchFamily="34" charset="-122"/>
                <a:ea typeface="微软雅黑" panose="020B0503020204020204" pitchFamily="34" charset="-122"/>
                <a:cs typeface="+mn-ea"/>
                <a:sym typeface="+mn-lt"/>
              </a:rPr>
              <a:t>1</a:t>
            </a:r>
          </a:p>
        </p:txBody>
      </p:sp>
      <p:sp>
        <p:nvSpPr>
          <p:cNvPr id="42" name="TextBox 43">
            <a:extLst>
              <a:ext uri="{FF2B5EF4-FFF2-40B4-BE49-F238E27FC236}">
                <a16:creationId xmlns:a16="http://schemas.microsoft.com/office/drawing/2014/main" id="{07FC910B-C176-4C70-B5FF-7D337C423EA0}"/>
              </a:ext>
            </a:extLst>
          </p:cNvPr>
          <p:cNvSpPr txBox="1"/>
          <p:nvPr/>
        </p:nvSpPr>
        <p:spPr>
          <a:xfrm>
            <a:off x="1982390" y="3435233"/>
            <a:ext cx="365806" cy="525657"/>
          </a:xfrm>
          <a:prstGeom prst="rect">
            <a:avLst/>
          </a:prstGeom>
          <a:noFill/>
        </p:spPr>
        <p:txBody>
          <a:bodyPr wrap="none" rtlCol="0">
            <a:spAutoFit/>
          </a:bodyPr>
          <a:lstStyle/>
          <a:p>
            <a:pPr>
              <a:lnSpc>
                <a:spcPct val="130000"/>
              </a:lnSpc>
              <a:spcBef>
                <a:spcPts val="600"/>
              </a:spcBef>
            </a:pPr>
            <a:r>
              <a:rPr lang="en-US" sz="2400" kern="0" dirty="0">
                <a:latin typeface="微软雅黑" panose="020B0503020204020204" pitchFamily="34" charset="-122"/>
                <a:ea typeface="微软雅黑" panose="020B0503020204020204" pitchFamily="34" charset="-122"/>
                <a:cs typeface="+mn-ea"/>
                <a:sym typeface="+mn-lt"/>
              </a:rPr>
              <a:t>0</a:t>
            </a:r>
          </a:p>
        </p:txBody>
      </p:sp>
      <p:sp>
        <p:nvSpPr>
          <p:cNvPr id="43" name="TextBox 43">
            <a:extLst>
              <a:ext uri="{FF2B5EF4-FFF2-40B4-BE49-F238E27FC236}">
                <a16:creationId xmlns:a16="http://schemas.microsoft.com/office/drawing/2014/main" id="{09E1AE92-8FD0-4960-B243-A7A414544285}"/>
              </a:ext>
            </a:extLst>
          </p:cNvPr>
          <p:cNvSpPr txBox="1"/>
          <p:nvPr/>
        </p:nvSpPr>
        <p:spPr>
          <a:xfrm>
            <a:off x="4502535" y="4566414"/>
            <a:ext cx="1806915" cy="1639808"/>
          </a:xfrm>
          <a:prstGeom prst="rect">
            <a:avLst/>
          </a:prstGeom>
          <a:noFill/>
        </p:spPr>
        <p:txBody>
          <a:bodyPr wrap="square" rtlCol="0">
            <a:spAutoFit/>
          </a:bodyPr>
          <a:lstStyle/>
          <a:p>
            <a:pPr>
              <a:lnSpc>
                <a:spcPct val="130000"/>
              </a:lnSpc>
              <a:spcBef>
                <a:spcPts val="600"/>
              </a:spcBef>
            </a:pPr>
            <a:r>
              <a:rPr lang="en-US" sz="2400" kern="0" dirty="0">
                <a:solidFill>
                  <a:schemeClr val="bg2">
                    <a:lumMod val="25000"/>
                  </a:schemeClr>
                </a:solidFill>
                <a:latin typeface="微软雅黑" panose="020B0503020204020204" pitchFamily="34" charset="-122"/>
                <a:ea typeface="微软雅黑" panose="020B0503020204020204" pitchFamily="34" charset="-122"/>
                <a:cs typeface="+mn-ea"/>
                <a:sym typeface="+mn-lt"/>
              </a:rPr>
              <a:t>A: 00</a:t>
            </a:r>
          </a:p>
          <a:p>
            <a:pPr>
              <a:lnSpc>
                <a:spcPct val="130000"/>
              </a:lnSpc>
              <a:spcBef>
                <a:spcPts val="600"/>
              </a:spcBef>
            </a:pPr>
            <a:r>
              <a:rPr lang="en-US" sz="2400" kern="0" dirty="0">
                <a:solidFill>
                  <a:schemeClr val="bg2">
                    <a:lumMod val="25000"/>
                  </a:schemeClr>
                </a:solidFill>
                <a:latin typeface="微软雅黑" panose="020B0503020204020204" pitchFamily="34" charset="-122"/>
                <a:ea typeface="微软雅黑" panose="020B0503020204020204" pitchFamily="34" charset="-122"/>
                <a:cs typeface="+mn-ea"/>
                <a:sym typeface="+mn-lt"/>
              </a:rPr>
              <a:t>B: 01</a:t>
            </a:r>
          </a:p>
          <a:p>
            <a:pPr>
              <a:lnSpc>
                <a:spcPct val="130000"/>
              </a:lnSpc>
              <a:spcBef>
                <a:spcPts val="600"/>
              </a:spcBef>
            </a:pPr>
            <a:r>
              <a:rPr lang="en-US" sz="2400" kern="0" dirty="0">
                <a:solidFill>
                  <a:schemeClr val="bg2">
                    <a:lumMod val="25000"/>
                  </a:schemeClr>
                </a:solidFill>
                <a:latin typeface="微软雅黑" panose="020B0503020204020204" pitchFamily="34" charset="-122"/>
                <a:ea typeface="微软雅黑" panose="020B0503020204020204" pitchFamily="34" charset="-122"/>
                <a:cs typeface="+mn-ea"/>
                <a:sym typeface="+mn-lt"/>
              </a:rPr>
              <a:t>C: 1</a:t>
            </a:r>
          </a:p>
        </p:txBody>
      </p:sp>
      <p:sp>
        <p:nvSpPr>
          <p:cNvPr id="44" name="Oval 16">
            <a:extLst>
              <a:ext uri="{FF2B5EF4-FFF2-40B4-BE49-F238E27FC236}">
                <a16:creationId xmlns:a16="http://schemas.microsoft.com/office/drawing/2014/main" id="{69EF33D1-AD95-4E90-80C6-BFAEC0CA02CA}"/>
              </a:ext>
            </a:extLst>
          </p:cNvPr>
          <p:cNvSpPr/>
          <p:nvPr/>
        </p:nvSpPr>
        <p:spPr>
          <a:xfrm>
            <a:off x="8071373" y="5924397"/>
            <a:ext cx="530087" cy="530087"/>
          </a:xfrm>
          <a:prstGeom prst="ellipse">
            <a:avLst/>
          </a:prstGeom>
          <a:solidFill>
            <a:srgbClr val="E3A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altLang="zh-TW" sz="3200" dirty="0">
                <a:latin typeface="微软雅黑" panose="020B0503020204020204" pitchFamily="34" charset="-122"/>
                <a:ea typeface="微软雅黑" panose="020B0503020204020204" pitchFamily="34" charset="-122"/>
              </a:rPr>
              <a:t>B</a:t>
            </a:r>
            <a:endParaRPr lang="en-US" sz="3200" dirty="0">
              <a:latin typeface="微软雅黑" panose="020B0503020204020204" pitchFamily="34" charset="-122"/>
              <a:ea typeface="微软雅黑" panose="020B0503020204020204" pitchFamily="34" charset="-122"/>
            </a:endParaRPr>
          </a:p>
        </p:txBody>
      </p:sp>
      <p:sp>
        <p:nvSpPr>
          <p:cNvPr id="45" name="Oval 16">
            <a:extLst>
              <a:ext uri="{FF2B5EF4-FFF2-40B4-BE49-F238E27FC236}">
                <a16:creationId xmlns:a16="http://schemas.microsoft.com/office/drawing/2014/main" id="{45FBC765-107E-46F8-832A-964CCA16212E}"/>
              </a:ext>
            </a:extLst>
          </p:cNvPr>
          <p:cNvSpPr/>
          <p:nvPr/>
        </p:nvSpPr>
        <p:spPr>
          <a:xfrm>
            <a:off x="7125126" y="4312499"/>
            <a:ext cx="530087" cy="530087"/>
          </a:xfrm>
          <a:prstGeom prst="ellipse">
            <a:avLst/>
          </a:prstGeom>
          <a:solidFill>
            <a:srgbClr val="E3A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sz="3200" dirty="0">
                <a:latin typeface="微软雅黑" panose="020B0503020204020204" pitchFamily="34" charset="-122"/>
                <a:ea typeface="微软雅黑" panose="020B0503020204020204" pitchFamily="34" charset="-122"/>
              </a:rPr>
              <a:t>A</a:t>
            </a:r>
          </a:p>
        </p:txBody>
      </p:sp>
      <p:sp>
        <p:nvSpPr>
          <p:cNvPr id="46" name="Oval 16">
            <a:extLst>
              <a:ext uri="{FF2B5EF4-FFF2-40B4-BE49-F238E27FC236}">
                <a16:creationId xmlns:a16="http://schemas.microsoft.com/office/drawing/2014/main" id="{508C48B6-554A-441D-A158-C45E0D9A700D}"/>
              </a:ext>
            </a:extLst>
          </p:cNvPr>
          <p:cNvSpPr/>
          <p:nvPr/>
        </p:nvSpPr>
        <p:spPr>
          <a:xfrm>
            <a:off x="9638257" y="5915705"/>
            <a:ext cx="530087" cy="530087"/>
          </a:xfrm>
          <a:prstGeom prst="ellipse">
            <a:avLst/>
          </a:prstGeom>
          <a:solidFill>
            <a:srgbClr val="E3A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sz="3200" dirty="0">
                <a:latin typeface="微软雅黑" panose="020B0503020204020204" pitchFamily="34" charset="-122"/>
                <a:ea typeface="微软雅黑" panose="020B0503020204020204" pitchFamily="34" charset="-122"/>
              </a:rPr>
              <a:t>C</a:t>
            </a:r>
          </a:p>
        </p:txBody>
      </p:sp>
      <p:sp>
        <p:nvSpPr>
          <p:cNvPr id="47" name="Rectangle 15">
            <a:extLst>
              <a:ext uri="{FF2B5EF4-FFF2-40B4-BE49-F238E27FC236}">
                <a16:creationId xmlns:a16="http://schemas.microsoft.com/office/drawing/2014/main" id="{B0F35B70-B50C-4B8E-B9CA-FA6040483F12}"/>
              </a:ext>
            </a:extLst>
          </p:cNvPr>
          <p:cNvSpPr/>
          <p:nvPr/>
        </p:nvSpPr>
        <p:spPr>
          <a:xfrm>
            <a:off x="8149776" y="2893624"/>
            <a:ext cx="530087" cy="5300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sz="3200" dirty="0">
                <a:latin typeface="微软雅黑" panose="020B0503020204020204" pitchFamily="34" charset="-122"/>
                <a:ea typeface="微软雅黑" panose="020B0503020204020204" pitchFamily="34" charset="-122"/>
              </a:rPr>
              <a:t>3</a:t>
            </a:r>
          </a:p>
        </p:txBody>
      </p:sp>
      <p:cxnSp>
        <p:nvCxnSpPr>
          <p:cNvPr id="48" name="直線接點 47">
            <a:extLst>
              <a:ext uri="{FF2B5EF4-FFF2-40B4-BE49-F238E27FC236}">
                <a16:creationId xmlns:a16="http://schemas.microsoft.com/office/drawing/2014/main" id="{1DD85D60-4DA9-410F-8629-938D32776777}"/>
              </a:ext>
            </a:extLst>
          </p:cNvPr>
          <p:cNvCxnSpPr>
            <a:cxnSpLocks/>
            <a:stCxn id="47" idx="2"/>
            <a:endCxn id="45" idx="0"/>
          </p:cNvCxnSpPr>
          <p:nvPr/>
        </p:nvCxnSpPr>
        <p:spPr>
          <a:xfrm flipH="1">
            <a:off x="7390170" y="3423711"/>
            <a:ext cx="1024650" cy="888788"/>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49" name="Rectangle 15">
            <a:extLst>
              <a:ext uri="{FF2B5EF4-FFF2-40B4-BE49-F238E27FC236}">
                <a16:creationId xmlns:a16="http://schemas.microsoft.com/office/drawing/2014/main" id="{E32FBBD1-9D29-447C-BB17-249E8B99E66A}"/>
              </a:ext>
            </a:extLst>
          </p:cNvPr>
          <p:cNvSpPr/>
          <p:nvPr/>
        </p:nvSpPr>
        <p:spPr>
          <a:xfrm>
            <a:off x="8942537" y="4326845"/>
            <a:ext cx="530087" cy="5300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r>
              <a:rPr lang="en-US" sz="3200" dirty="0">
                <a:latin typeface="微软雅黑" panose="020B0503020204020204" pitchFamily="34" charset="-122"/>
                <a:ea typeface="微软雅黑" panose="020B0503020204020204" pitchFamily="34" charset="-122"/>
              </a:rPr>
              <a:t>2</a:t>
            </a:r>
          </a:p>
        </p:txBody>
      </p:sp>
      <p:cxnSp>
        <p:nvCxnSpPr>
          <p:cNvPr id="50" name="直線接點 49">
            <a:extLst>
              <a:ext uri="{FF2B5EF4-FFF2-40B4-BE49-F238E27FC236}">
                <a16:creationId xmlns:a16="http://schemas.microsoft.com/office/drawing/2014/main" id="{B14BDFC1-20A2-4169-98BA-11272D97BDB3}"/>
              </a:ext>
            </a:extLst>
          </p:cNvPr>
          <p:cNvCxnSpPr>
            <a:cxnSpLocks/>
            <a:stCxn id="49" idx="2"/>
            <a:endCxn id="46" idx="0"/>
          </p:cNvCxnSpPr>
          <p:nvPr/>
        </p:nvCxnSpPr>
        <p:spPr>
          <a:xfrm>
            <a:off x="9207581" y="4856932"/>
            <a:ext cx="695720" cy="1058773"/>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51" name="TextBox 43">
            <a:extLst>
              <a:ext uri="{FF2B5EF4-FFF2-40B4-BE49-F238E27FC236}">
                <a16:creationId xmlns:a16="http://schemas.microsoft.com/office/drawing/2014/main" id="{BCA81EBF-98F8-4E03-BC31-AA83795058CE}"/>
              </a:ext>
            </a:extLst>
          </p:cNvPr>
          <p:cNvSpPr txBox="1"/>
          <p:nvPr/>
        </p:nvSpPr>
        <p:spPr>
          <a:xfrm>
            <a:off x="8563559" y="6191656"/>
            <a:ext cx="365806" cy="525657"/>
          </a:xfrm>
          <a:prstGeom prst="rect">
            <a:avLst/>
          </a:prstGeom>
          <a:noFill/>
        </p:spPr>
        <p:txBody>
          <a:bodyPr wrap="none" rtlCol="0">
            <a:spAutoFit/>
          </a:bodyPr>
          <a:lstStyle/>
          <a:p>
            <a:pPr>
              <a:lnSpc>
                <a:spcPct val="130000"/>
              </a:lnSpc>
              <a:spcBef>
                <a:spcPts val="600"/>
              </a:spcBef>
            </a:pPr>
            <a:r>
              <a:rPr lang="en-US" sz="2400" kern="0" dirty="0">
                <a:solidFill>
                  <a:srgbClr val="FF0000"/>
                </a:solidFill>
                <a:latin typeface="微软雅黑" panose="020B0503020204020204" pitchFamily="34" charset="-122"/>
                <a:ea typeface="微软雅黑" panose="020B0503020204020204" pitchFamily="34" charset="-122"/>
                <a:cs typeface="+mn-ea"/>
                <a:sym typeface="+mn-lt"/>
              </a:rPr>
              <a:t>1</a:t>
            </a:r>
          </a:p>
        </p:txBody>
      </p:sp>
      <p:sp>
        <p:nvSpPr>
          <p:cNvPr id="52" name="TextBox 43">
            <a:extLst>
              <a:ext uri="{FF2B5EF4-FFF2-40B4-BE49-F238E27FC236}">
                <a16:creationId xmlns:a16="http://schemas.microsoft.com/office/drawing/2014/main" id="{FAD4640C-04A1-41B4-8985-1BE103362EB0}"/>
              </a:ext>
            </a:extLst>
          </p:cNvPr>
          <p:cNvSpPr txBox="1"/>
          <p:nvPr/>
        </p:nvSpPr>
        <p:spPr>
          <a:xfrm>
            <a:off x="10108013" y="6215279"/>
            <a:ext cx="319721" cy="535487"/>
          </a:xfrm>
          <a:prstGeom prst="rect">
            <a:avLst/>
          </a:prstGeom>
          <a:noFill/>
        </p:spPr>
        <p:txBody>
          <a:bodyPr wrap="square" rtlCol="0">
            <a:spAutoFit/>
          </a:bodyPr>
          <a:lstStyle/>
          <a:p>
            <a:pPr>
              <a:lnSpc>
                <a:spcPct val="130000"/>
              </a:lnSpc>
              <a:spcBef>
                <a:spcPts val="600"/>
              </a:spcBef>
            </a:pPr>
            <a:r>
              <a:rPr lang="en-US" sz="2400" kern="0" dirty="0">
                <a:solidFill>
                  <a:srgbClr val="FF0000"/>
                </a:solidFill>
                <a:latin typeface="微软雅黑" panose="020B0503020204020204" pitchFamily="34" charset="-122"/>
                <a:ea typeface="微软雅黑" panose="020B0503020204020204" pitchFamily="34" charset="-122"/>
                <a:cs typeface="+mn-ea"/>
                <a:sym typeface="+mn-lt"/>
              </a:rPr>
              <a:t>1</a:t>
            </a:r>
          </a:p>
        </p:txBody>
      </p:sp>
      <p:sp>
        <p:nvSpPr>
          <p:cNvPr id="53" name="TextBox 43">
            <a:extLst>
              <a:ext uri="{FF2B5EF4-FFF2-40B4-BE49-F238E27FC236}">
                <a16:creationId xmlns:a16="http://schemas.microsoft.com/office/drawing/2014/main" id="{AB00CC4B-3205-4809-9D39-6E149EA87B6F}"/>
              </a:ext>
            </a:extLst>
          </p:cNvPr>
          <p:cNvSpPr txBox="1"/>
          <p:nvPr/>
        </p:nvSpPr>
        <p:spPr>
          <a:xfrm>
            <a:off x="8891678" y="3467484"/>
            <a:ext cx="365806" cy="525657"/>
          </a:xfrm>
          <a:prstGeom prst="rect">
            <a:avLst/>
          </a:prstGeom>
          <a:noFill/>
        </p:spPr>
        <p:txBody>
          <a:bodyPr wrap="none" rtlCol="0">
            <a:spAutoFit/>
          </a:bodyPr>
          <a:lstStyle/>
          <a:p>
            <a:pPr>
              <a:lnSpc>
                <a:spcPct val="130000"/>
              </a:lnSpc>
              <a:spcBef>
                <a:spcPts val="600"/>
              </a:spcBef>
            </a:pPr>
            <a:r>
              <a:rPr lang="en-US" sz="2400" kern="0" dirty="0">
                <a:latin typeface="微软雅黑" panose="020B0503020204020204" pitchFamily="34" charset="-122"/>
                <a:ea typeface="微软雅黑" panose="020B0503020204020204" pitchFamily="34" charset="-122"/>
                <a:cs typeface="+mn-ea"/>
                <a:sym typeface="+mn-lt"/>
              </a:rPr>
              <a:t>1</a:t>
            </a:r>
          </a:p>
        </p:txBody>
      </p:sp>
      <p:sp>
        <p:nvSpPr>
          <p:cNvPr id="54" name="TextBox 43">
            <a:extLst>
              <a:ext uri="{FF2B5EF4-FFF2-40B4-BE49-F238E27FC236}">
                <a16:creationId xmlns:a16="http://schemas.microsoft.com/office/drawing/2014/main" id="{631A3E80-8B90-43C9-B1BA-A652A9304451}"/>
              </a:ext>
            </a:extLst>
          </p:cNvPr>
          <p:cNvSpPr txBox="1"/>
          <p:nvPr/>
        </p:nvSpPr>
        <p:spPr>
          <a:xfrm>
            <a:off x="7529117" y="3432906"/>
            <a:ext cx="365806" cy="525657"/>
          </a:xfrm>
          <a:prstGeom prst="rect">
            <a:avLst/>
          </a:prstGeom>
          <a:noFill/>
        </p:spPr>
        <p:txBody>
          <a:bodyPr wrap="none" rtlCol="0">
            <a:spAutoFit/>
          </a:bodyPr>
          <a:lstStyle/>
          <a:p>
            <a:pPr>
              <a:lnSpc>
                <a:spcPct val="130000"/>
              </a:lnSpc>
              <a:spcBef>
                <a:spcPts val="600"/>
              </a:spcBef>
            </a:pPr>
            <a:r>
              <a:rPr lang="en-US" sz="2400" kern="0" dirty="0">
                <a:latin typeface="微软雅黑" panose="020B0503020204020204" pitchFamily="34" charset="-122"/>
                <a:ea typeface="微软雅黑" panose="020B0503020204020204" pitchFamily="34" charset="-122"/>
                <a:cs typeface="+mn-ea"/>
                <a:sym typeface="+mn-lt"/>
              </a:rPr>
              <a:t>0</a:t>
            </a:r>
          </a:p>
        </p:txBody>
      </p:sp>
      <p:sp>
        <p:nvSpPr>
          <p:cNvPr id="55" name="TextBox 43">
            <a:extLst>
              <a:ext uri="{FF2B5EF4-FFF2-40B4-BE49-F238E27FC236}">
                <a16:creationId xmlns:a16="http://schemas.microsoft.com/office/drawing/2014/main" id="{E959AF2E-3DD8-449E-859F-C63A5A7801AB}"/>
              </a:ext>
            </a:extLst>
          </p:cNvPr>
          <p:cNvSpPr txBox="1"/>
          <p:nvPr/>
        </p:nvSpPr>
        <p:spPr>
          <a:xfrm>
            <a:off x="9575640" y="4951408"/>
            <a:ext cx="365806" cy="525657"/>
          </a:xfrm>
          <a:prstGeom prst="rect">
            <a:avLst/>
          </a:prstGeom>
          <a:noFill/>
        </p:spPr>
        <p:txBody>
          <a:bodyPr wrap="none" rtlCol="0">
            <a:spAutoFit/>
          </a:bodyPr>
          <a:lstStyle/>
          <a:p>
            <a:pPr>
              <a:lnSpc>
                <a:spcPct val="130000"/>
              </a:lnSpc>
              <a:spcBef>
                <a:spcPts val="600"/>
              </a:spcBef>
            </a:pPr>
            <a:r>
              <a:rPr lang="en-US" sz="2400" kern="0" dirty="0">
                <a:latin typeface="微软雅黑" panose="020B0503020204020204" pitchFamily="34" charset="-122"/>
                <a:ea typeface="微软雅黑" panose="020B0503020204020204" pitchFamily="34" charset="-122"/>
                <a:cs typeface="+mn-ea"/>
                <a:sym typeface="+mn-lt"/>
              </a:rPr>
              <a:t>1</a:t>
            </a:r>
          </a:p>
        </p:txBody>
      </p:sp>
      <p:sp>
        <p:nvSpPr>
          <p:cNvPr id="56" name="TextBox 43">
            <a:extLst>
              <a:ext uri="{FF2B5EF4-FFF2-40B4-BE49-F238E27FC236}">
                <a16:creationId xmlns:a16="http://schemas.microsoft.com/office/drawing/2014/main" id="{7CD790BB-E810-4EDD-9DCF-843FAA71258A}"/>
              </a:ext>
            </a:extLst>
          </p:cNvPr>
          <p:cNvSpPr txBox="1"/>
          <p:nvPr/>
        </p:nvSpPr>
        <p:spPr>
          <a:xfrm>
            <a:off x="8311866" y="5059215"/>
            <a:ext cx="365806" cy="525657"/>
          </a:xfrm>
          <a:prstGeom prst="rect">
            <a:avLst/>
          </a:prstGeom>
          <a:noFill/>
        </p:spPr>
        <p:txBody>
          <a:bodyPr wrap="none" rtlCol="0">
            <a:spAutoFit/>
          </a:bodyPr>
          <a:lstStyle/>
          <a:p>
            <a:pPr>
              <a:lnSpc>
                <a:spcPct val="130000"/>
              </a:lnSpc>
              <a:spcBef>
                <a:spcPts val="600"/>
              </a:spcBef>
            </a:pPr>
            <a:r>
              <a:rPr lang="en-US" sz="2400" kern="0" dirty="0">
                <a:latin typeface="微软雅黑" panose="020B0503020204020204" pitchFamily="34" charset="-122"/>
                <a:ea typeface="微软雅黑" panose="020B0503020204020204" pitchFamily="34" charset="-122"/>
                <a:cs typeface="+mn-ea"/>
                <a:sym typeface="+mn-lt"/>
              </a:rPr>
              <a:t>0</a:t>
            </a:r>
          </a:p>
        </p:txBody>
      </p:sp>
      <p:sp>
        <p:nvSpPr>
          <p:cNvPr id="57" name="TextBox 43">
            <a:extLst>
              <a:ext uri="{FF2B5EF4-FFF2-40B4-BE49-F238E27FC236}">
                <a16:creationId xmlns:a16="http://schemas.microsoft.com/office/drawing/2014/main" id="{2DFE6B92-6922-47C5-92C8-8ED5F4E56927}"/>
              </a:ext>
            </a:extLst>
          </p:cNvPr>
          <p:cNvSpPr txBox="1"/>
          <p:nvPr/>
        </p:nvSpPr>
        <p:spPr>
          <a:xfrm>
            <a:off x="10650995" y="4673192"/>
            <a:ext cx="1258351" cy="1639808"/>
          </a:xfrm>
          <a:prstGeom prst="rect">
            <a:avLst/>
          </a:prstGeom>
          <a:noFill/>
        </p:spPr>
        <p:txBody>
          <a:bodyPr wrap="square" rtlCol="0">
            <a:spAutoFit/>
          </a:bodyPr>
          <a:lstStyle/>
          <a:p>
            <a:pPr>
              <a:lnSpc>
                <a:spcPct val="130000"/>
              </a:lnSpc>
              <a:spcBef>
                <a:spcPts val="600"/>
              </a:spcBef>
            </a:pPr>
            <a:r>
              <a:rPr lang="en-US" sz="2400" kern="0" dirty="0">
                <a:solidFill>
                  <a:schemeClr val="bg2">
                    <a:lumMod val="25000"/>
                  </a:schemeClr>
                </a:solidFill>
                <a:latin typeface="微软雅黑" panose="020B0503020204020204" pitchFamily="34" charset="-122"/>
                <a:ea typeface="微软雅黑" panose="020B0503020204020204" pitchFamily="34" charset="-122"/>
                <a:cs typeface="+mn-ea"/>
                <a:sym typeface="+mn-lt"/>
              </a:rPr>
              <a:t>A: 0</a:t>
            </a:r>
          </a:p>
          <a:p>
            <a:pPr>
              <a:lnSpc>
                <a:spcPct val="130000"/>
              </a:lnSpc>
              <a:spcBef>
                <a:spcPts val="600"/>
              </a:spcBef>
            </a:pPr>
            <a:r>
              <a:rPr lang="en-US" sz="2400" kern="0" dirty="0">
                <a:solidFill>
                  <a:schemeClr val="bg2">
                    <a:lumMod val="25000"/>
                  </a:schemeClr>
                </a:solidFill>
                <a:latin typeface="微软雅黑" panose="020B0503020204020204" pitchFamily="34" charset="-122"/>
                <a:ea typeface="微软雅黑" panose="020B0503020204020204" pitchFamily="34" charset="-122"/>
                <a:cs typeface="+mn-ea"/>
                <a:sym typeface="+mn-lt"/>
              </a:rPr>
              <a:t>B: 10</a:t>
            </a:r>
          </a:p>
          <a:p>
            <a:pPr>
              <a:lnSpc>
                <a:spcPct val="130000"/>
              </a:lnSpc>
              <a:spcBef>
                <a:spcPts val="600"/>
              </a:spcBef>
            </a:pPr>
            <a:r>
              <a:rPr lang="en-US" sz="2400" kern="0" dirty="0">
                <a:solidFill>
                  <a:schemeClr val="bg2">
                    <a:lumMod val="25000"/>
                  </a:schemeClr>
                </a:solidFill>
                <a:latin typeface="微软雅黑" panose="020B0503020204020204" pitchFamily="34" charset="-122"/>
                <a:ea typeface="微软雅黑" panose="020B0503020204020204" pitchFamily="34" charset="-122"/>
                <a:cs typeface="+mn-ea"/>
                <a:sym typeface="+mn-lt"/>
              </a:rPr>
              <a:t>C: 11</a:t>
            </a:r>
          </a:p>
        </p:txBody>
      </p:sp>
      <p:cxnSp>
        <p:nvCxnSpPr>
          <p:cNvPr id="63" name="直線接點 62">
            <a:extLst>
              <a:ext uri="{FF2B5EF4-FFF2-40B4-BE49-F238E27FC236}">
                <a16:creationId xmlns:a16="http://schemas.microsoft.com/office/drawing/2014/main" id="{C9F687E2-8CAF-48B5-A62C-246D750E822D}"/>
              </a:ext>
            </a:extLst>
          </p:cNvPr>
          <p:cNvCxnSpPr>
            <a:cxnSpLocks/>
            <a:stCxn id="44" idx="0"/>
            <a:endCxn id="49" idx="2"/>
          </p:cNvCxnSpPr>
          <p:nvPr/>
        </p:nvCxnSpPr>
        <p:spPr>
          <a:xfrm flipV="1">
            <a:off x="8336417" y="4856932"/>
            <a:ext cx="871164" cy="1067465"/>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68" name="直線接點 67">
            <a:extLst>
              <a:ext uri="{FF2B5EF4-FFF2-40B4-BE49-F238E27FC236}">
                <a16:creationId xmlns:a16="http://schemas.microsoft.com/office/drawing/2014/main" id="{9E59A172-E1DF-4E68-9B91-D9679B0D993F}"/>
              </a:ext>
            </a:extLst>
          </p:cNvPr>
          <p:cNvCxnSpPr>
            <a:cxnSpLocks/>
            <a:stCxn id="47" idx="2"/>
            <a:endCxn id="49" idx="0"/>
          </p:cNvCxnSpPr>
          <p:nvPr/>
        </p:nvCxnSpPr>
        <p:spPr>
          <a:xfrm>
            <a:off x="8414820" y="3423711"/>
            <a:ext cx="792761" cy="90313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sp>
        <p:nvSpPr>
          <p:cNvPr id="78" name="TextBox 43">
            <a:extLst>
              <a:ext uri="{FF2B5EF4-FFF2-40B4-BE49-F238E27FC236}">
                <a16:creationId xmlns:a16="http://schemas.microsoft.com/office/drawing/2014/main" id="{16FAAB40-605E-402A-92CF-74189AB08642}"/>
              </a:ext>
            </a:extLst>
          </p:cNvPr>
          <p:cNvSpPr txBox="1"/>
          <p:nvPr/>
        </p:nvSpPr>
        <p:spPr>
          <a:xfrm>
            <a:off x="7529117" y="4670865"/>
            <a:ext cx="365806" cy="525657"/>
          </a:xfrm>
          <a:prstGeom prst="rect">
            <a:avLst/>
          </a:prstGeom>
          <a:noFill/>
        </p:spPr>
        <p:txBody>
          <a:bodyPr wrap="none" rtlCol="0">
            <a:spAutoFit/>
          </a:bodyPr>
          <a:lstStyle/>
          <a:p>
            <a:pPr>
              <a:lnSpc>
                <a:spcPct val="130000"/>
              </a:lnSpc>
              <a:spcBef>
                <a:spcPts val="600"/>
              </a:spcBef>
            </a:pPr>
            <a:r>
              <a:rPr lang="en-US" sz="2400" kern="0" dirty="0">
                <a:solidFill>
                  <a:srgbClr val="FF0000"/>
                </a:solidFill>
                <a:latin typeface="微软雅黑" panose="020B0503020204020204" pitchFamily="34" charset="-122"/>
                <a:ea typeface="微软雅黑" panose="020B0503020204020204" pitchFamily="34" charset="-122"/>
                <a:cs typeface="+mn-ea"/>
                <a:sym typeface="+mn-lt"/>
              </a:rPr>
              <a:t>1</a:t>
            </a:r>
          </a:p>
        </p:txBody>
      </p:sp>
      <p:sp>
        <p:nvSpPr>
          <p:cNvPr id="58" name="TextBox 43">
            <a:extLst>
              <a:ext uri="{FF2B5EF4-FFF2-40B4-BE49-F238E27FC236}">
                <a16:creationId xmlns:a16="http://schemas.microsoft.com/office/drawing/2014/main" id="{9AFEDD68-4342-4FD8-BA4A-23584D577F02}"/>
              </a:ext>
            </a:extLst>
          </p:cNvPr>
          <p:cNvSpPr txBox="1"/>
          <p:nvPr/>
        </p:nvSpPr>
        <p:spPr>
          <a:xfrm>
            <a:off x="3373376" y="2960386"/>
            <a:ext cx="3929112" cy="453457"/>
          </a:xfrm>
          <a:prstGeom prst="rect">
            <a:avLst/>
          </a:prstGeom>
          <a:noFill/>
        </p:spPr>
        <p:txBody>
          <a:bodyPr wrap="square" rtlCol="0">
            <a:spAutoFit/>
          </a:bodyPr>
          <a:lstStyle/>
          <a:p>
            <a:pPr>
              <a:lnSpc>
                <a:spcPct val="130000"/>
              </a:lnSpc>
              <a:spcBef>
                <a:spcPts val="600"/>
              </a:spcBef>
            </a:pPr>
            <a:r>
              <a:rPr lang="en-US" sz="2000" kern="0" dirty="0">
                <a:solidFill>
                  <a:schemeClr val="bg2">
                    <a:lumMod val="25000"/>
                  </a:schemeClr>
                </a:solidFill>
                <a:latin typeface="微软雅黑" panose="020B0503020204020204" pitchFamily="34" charset="-122"/>
                <a:ea typeface="微软雅黑" panose="020B0503020204020204" pitchFamily="34" charset="-122"/>
                <a:cs typeface="+mn-ea"/>
                <a:sym typeface="+mn-lt"/>
              </a:rPr>
              <a:t>WPL = 1*2 + 1*2 + 1*1 = </a:t>
            </a:r>
            <a:r>
              <a:rPr lang="en-US" sz="2000" kern="0" dirty="0">
                <a:solidFill>
                  <a:srgbClr val="FF0000"/>
                </a:solidFill>
                <a:latin typeface="微软雅黑" panose="020B0503020204020204" pitchFamily="34" charset="-122"/>
                <a:ea typeface="微软雅黑" panose="020B0503020204020204" pitchFamily="34" charset="-122"/>
                <a:cs typeface="+mn-ea"/>
                <a:sym typeface="+mn-lt"/>
              </a:rPr>
              <a:t>5</a:t>
            </a:r>
          </a:p>
        </p:txBody>
      </p:sp>
      <p:sp>
        <p:nvSpPr>
          <p:cNvPr id="59" name="TextBox 43">
            <a:extLst>
              <a:ext uri="{FF2B5EF4-FFF2-40B4-BE49-F238E27FC236}">
                <a16:creationId xmlns:a16="http://schemas.microsoft.com/office/drawing/2014/main" id="{1974EE2D-2EDA-451C-8E25-3D6335969106}"/>
              </a:ext>
            </a:extLst>
          </p:cNvPr>
          <p:cNvSpPr txBox="1"/>
          <p:nvPr/>
        </p:nvSpPr>
        <p:spPr>
          <a:xfrm>
            <a:off x="8746462" y="2937059"/>
            <a:ext cx="3929112" cy="453457"/>
          </a:xfrm>
          <a:prstGeom prst="rect">
            <a:avLst/>
          </a:prstGeom>
          <a:noFill/>
        </p:spPr>
        <p:txBody>
          <a:bodyPr wrap="square" rtlCol="0">
            <a:spAutoFit/>
          </a:bodyPr>
          <a:lstStyle/>
          <a:p>
            <a:pPr>
              <a:lnSpc>
                <a:spcPct val="130000"/>
              </a:lnSpc>
              <a:spcBef>
                <a:spcPts val="600"/>
              </a:spcBef>
            </a:pPr>
            <a:r>
              <a:rPr lang="en-US" sz="2000" kern="0" dirty="0">
                <a:solidFill>
                  <a:schemeClr val="bg2">
                    <a:lumMod val="25000"/>
                  </a:schemeClr>
                </a:solidFill>
                <a:latin typeface="微软雅黑" panose="020B0503020204020204" pitchFamily="34" charset="-122"/>
                <a:ea typeface="微软雅黑" panose="020B0503020204020204" pitchFamily="34" charset="-122"/>
                <a:cs typeface="+mn-ea"/>
                <a:sym typeface="+mn-lt"/>
              </a:rPr>
              <a:t>WPL = 1*1 + 1*2 + 1*2 = </a:t>
            </a:r>
            <a:r>
              <a:rPr lang="en-US" sz="2000" kern="0" dirty="0">
                <a:solidFill>
                  <a:srgbClr val="FF0000"/>
                </a:solidFill>
                <a:latin typeface="微软雅黑" panose="020B0503020204020204" pitchFamily="34" charset="-122"/>
                <a:ea typeface="微软雅黑" panose="020B0503020204020204" pitchFamily="34" charset="-122"/>
                <a:cs typeface="+mn-ea"/>
                <a:sym typeface="+mn-lt"/>
              </a:rPr>
              <a:t>5</a:t>
            </a:r>
          </a:p>
        </p:txBody>
      </p:sp>
    </p:spTree>
    <p:extLst>
      <p:ext uri="{BB962C8B-B14F-4D97-AF65-F5344CB8AC3E}">
        <p14:creationId xmlns:p14="http://schemas.microsoft.com/office/powerpoint/2010/main" val="2720425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A9566E-7C64-4408-9D9E-64A4D37F10DA}"/>
              </a:ext>
            </a:extLst>
          </p:cNvPr>
          <p:cNvSpPr>
            <a:spLocks noGrp="1"/>
          </p:cNvSpPr>
          <p:nvPr>
            <p:ph type="ctrTitle"/>
          </p:nvPr>
        </p:nvSpPr>
        <p:spPr>
          <a:xfrm>
            <a:off x="123825" y="387351"/>
            <a:ext cx="9144000" cy="920750"/>
          </a:xfrm>
        </p:spPr>
        <p:txBody>
          <a:bodyPr>
            <a:normAutofit/>
          </a:bodyPr>
          <a:lstStyle/>
          <a:p>
            <a:pPr algn="l"/>
            <a:r>
              <a:rPr lang="en-US" sz="4000" b="1" u="sng" dirty="0"/>
              <a:t>Property of Huffman coding</a:t>
            </a:r>
          </a:p>
        </p:txBody>
      </p:sp>
      <p:sp>
        <p:nvSpPr>
          <p:cNvPr id="3" name="副標題 2">
            <a:extLst>
              <a:ext uri="{FF2B5EF4-FFF2-40B4-BE49-F238E27FC236}">
                <a16:creationId xmlns:a16="http://schemas.microsoft.com/office/drawing/2014/main" id="{A5D05240-9A6C-45D7-AF34-3EE89951DFC0}"/>
              </a:ext>
            </a:extLst>
          </p:cNvPr>
          <p:cNvSpPr>
            <a:spLocks noGrp="1"/>
          </p:cNvSpPr>
          <p:nvPr>
            <p:ph type="subTitle" idx="1"/>
          </p:nvPr>
        </p:nvSpPr>
        <p:spPr>
          <a:xfrm>
            <a:off x="123825" y="1585913"/>
            <a:ext cx="6033065" cy="5056186"/>
          </a:xfrm>
        </p:spPr>
        <p:txBody>
          <a:bodyPr>
            <a:normAutofit/>
          </a:bodyPr>
          <a:lstStyle/>
          <a:p>
            <a:pPr marL="457200" indent="-457200" algn="l">
              <a:buFont typeface="Arial" panose="020B0604020202020204" pitchFamily="34" charset="0"/>
              <a:buChar char="•"/>
            </a:pPr>
            <a:r>
              <a:rPr lang="en-US" dirty="0"/>
              <a:t>The more weight a alphabet have, the less length of its code. </a:t>
            </a:r>
          </a:p>
          <a:p>
            <a:pPr marL="457200" indent="-457200" algn="l">
              <a:buFont typeface="Arial" panose="020B0604020202020204" pitchFamily="34" charset="0"/>
              <a:buChar char="•"/>
            </a:pPr>
            <a:endParaRPr lang="en-US" dirty="0"/>
          </a:p>
          <a:p>
            <a:pPr marL="457200" indent="-457200" algn="l">
              <a:buFont typeface="Arial" panose="020B0604020202020204" pitchFamily="34" charset="0"/>
              <a:buChar char="•"/>
            </a:pPr>
            <a:r>
              <a:rPr lang="en-US" altLang="zh-TW" dirty="0"/>
              <a:t>As a result, Huffman tree have the less WPL than other trees.</a:t>
            </a:r>
          </a:p>
          <a:p>
            <a:pPr marL="914400" lvl="1" indent="-457200" algn="l">
              <a:buFont typeface="Arial" panose="020B0604020202020204" pitchFamily="34" charset="0"/>
              <a:buChar char="•"/>
            </a:pPr>
            <a:r>
              <a:rPr lang="en-US" altLang="zh-TW" dirty="0"/>
              <a:t>You can try to prove by yourselves!</a:t>
            </a:r>
          </a:p>
          <a:p>
            <a:pPr marL="457200" indent="-457200" algn="l">
              <a:buFont typeface="Arial" panose="020B0604020202020204" pitchFamily="34" charset="0"/>
              <a:buChar char="•"/>
            </a:pPr>
            <a:endParaRPr lang="en-US" dirty="0"/>
          </a:p>
        </p:txBody>
      </p:sp>
      <p:pic>
        <p:nvPicPr>
          <p:cNvPr id="1026" name="Picture 2" descr="https://imgur.com/gJFUlVA.png">
            <a:extLst>
              <a:ext uri="{FF2B5EF4-FFF2-40B4-BE49-F238E27FC236}">
                <a16:creationId xmlns:a16="http://schemas.microsoft.com/office/drawing/2014/main" id="{1F66092D-A784-4D5B-8E0D-950E6E74D3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43684"/>
            <a:ext cx="6033065" cy="6298415"/>
          </a:xfrm>
          <a:prstGeom prst="rect">
            <a:avLst/>
          </a:prstGeom>
          <a:noFill/>
          <a:extLst>
            <a:ext uri="{909E8E84-426E-40DD-AFC4-6F175D3DCCD1}">
              <a14:hiddenFill xmlns:a14="http://schemas.microsoft.com/office/drawing/2010/main">
                <a:solidFill>
                  <a:srgbClr val="FFFFFF"/>
                </a:solidFill>
              </a14:hiddenFill>
            </a:ext>
          </a:extLst>
        </p:spPr>
      </p:pic>
      <p:sp>
        <p:nvSpPr>
          <p:cNvPr id="85" name="TextBox 43">
            <a:extLst>
              <a:ext uri="{FF2B5EF4-FFF2-40B4-BE49-F238E27FC236}">
                <a16:creationId xmlns:a16="http://schemas.microsoft.com/office/drawing/2014/main" id="{F157EC8B-24D0-41C8-A1FF-5FEDC9A3420A}"/>
              </a:ext>
            </a:extLst>
          </p:cNvPr>
          <p:cNvSpPr txBox="1"/>
          <p:nvPr/>
        </p:nvSpPr>
        <p:spPr>
          <a:xfrm>
            <a:off x="309876" y="4667654"/>
            <a:ext cx="5786124" cy="531940"/>
          </a:xfrm>
          <a:prstGeom prst="rect">
            <a:avLst/>
          </a:prstGeom>
          <a:noFill/>
        </p:spPr>
        <p:txBody>
          <a:bodyPr wrap="square" rtlCol="0">
            <a:spAutoFit/>
          </a:bodyPr>
          <a:lstStyle/>
          <a:p>
            <a:pPr>
              <a:lnSpc>
                <a:spcPct val="130000"/>
              </a:lnSpc>
              <a:spcBef>
                <a:spcPts val="600"/>
              </a:spcBef>
            </a:pPr>
            <a:r>
              <a:rPr lang="pl-PL" altLang="zh-TW" sz="2400" dirty="0">
                <a:solidFill>
                  <a:srgbClr val="FF0000"/>
                </a:solidFill>
              </a:rPr>
              <a:t>WPL</a:t>
            </a:r>
            <a:r>
              <a:rPr lang="en-US" altLang="zh-TW" sz="2400" dirty="0">
                <a:solidFill>
                  <a:srgbClr val="FF0000"/>
                </a:solidFill>
              </a:rPr>
              <a:t> </a:t>
            </a:r>
            <a:r>
              <a:rPr lang="pl-PL" altLang="zh-TW" sz="2400" dirty="0">
                <a:solidFill>
                  <a:srgbClr val="FF0000"/>
                </a:solidFill>
              </a:rPr>
              <a:t>=</a:t>
            </a:r>
            <a:r>
              <a:rPr lang="zh-TW" altLang="pl-PL" sz="2400" dirty="0">
                <a:solidFill>
                  <a:srgbClr val="FF0000"/>
                </a:solidFill>
              </a:rPr>
              <a:t>（</a:t>
            </a:r>
            <a:r>
              <a:rPr lang="pl-PL" altLang="zh-TW" sz="2400" dirty="0">
                <a:solidFill>
                  <a:srgbClr val="FF0000"/>
                </a:solidFill>
              </a:rPr>
              <a:t>W1*L1+W2*L2+W3*L3+...+Wn*Ln</a:t>
            </a:r>
            <a:r>
              <a:rPr lang="zh-TW" altLang="pl-PL" sz="2400" dirty="0">
                <a:solidFill>
                  <a:srgbClr val="FF0000"/>
                </a:solidFill>
              </a:rPr>
              <a:t>）</a:t>
            </a:r>
            <a:endParaRPr lang="en-US" sz="2400" kern="0" dirty="0">
              <a:solidFill>
                <a:srgbClr val="FF0000"/>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811371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A9566E-7C64-4408-9D9E-64A4D37F10DA}"/>
              </a:ext>
            </a:extLst>
          </p:cNvPr>
          <p:cNvSpPr>
            <a:spLocks noGrp="1"/>
          </p:cNvSpPr>
          <p:nvPr>
            <p:ph type="ctrTitle"/>
          </p:nvPr>
        </p:nvSpPr>
        <p:spPr>
          <a:xfrm>
            <a:off x="123825" y="387351"/>
            <a:ext cx="9144000" cy="920750"/>
          </a:xfrm>
        </p:spPr>
        <p:txBody>
          <a:bodyPr>
            <a:normAutofit/>
          </a:bodyPr>
          <a:lstStyle/>
          <a:p>
            <a:pPr algn="l"/>
            <a:r>
              <a:rPr lang="en-US" sz="4000" b="1" u="sng" dirty="0"/>
              <a:t>Property of Huffman coding</a:t>
            </a:r>
          </a:p>
        </p:txBody>
      </p:sp>
      <p:sp>
        <p:nvSpPr>
          <p:cNvPr id="3" name="副標題 2">
            <a:extLst>
              <a:ext uri="{FF2B5EF4-FFF2-40B4-BE49-F238E27FC236}">
                <a16:creationId xmlns:a16="http://schemas.microsoft.com/office/drawing/2014/main" id="{A5D05240-9A6C-45D7-AF34-3EE89951DFC0}"/>
              </a:ext>
            </a:extLst>
          </p:cNvPr>
          <p:cNvSpPr>
            <a:spLocks noGrp="1"/>
          </p:cNvSpPr>
          <p:nvPr>
            <p:ph type="subTitle" idx="1"/>
          </p:nvPr>
        </p:nvSpPr>
        <p:spPr>
          <a:xfrm>
            <a:off x="123825" y="1585913"/>
            <a:ext cx="9275897" cy="5056186"/>
          </a:xfrm>
        </p:spPr>
        <p:txBody>
          <a:bodyPr>
            <a:normAutofit/>
          </a:bodyPr>
          <a:lstStyle/>
          <a:p>
            <a:pPr marL="457200" indent="-457200" algn="l">
              <a:buFont typeface="Arial" panose="020B0604020202020204" pitchFamily="34" charset="0"/>
              <a:buChar char="•"/>
            </a:pPr>
            <a:r>
              <a:rPr lang="en-US" dirty="0"/>
              <a:t>No codeword is also a prefix of some other codeword.</a:t>
            </a:r>
          </a:p>
          <a:p>
            <a:pPr marL="914400" lvl="1" indent="-457200" algn="l">
              <a:buFont typeface="Arial" panose="020B0604020202020204" pitchFamily="34" charset="0"/>
              <a:buChar char="•"/>
            </a:pPr>
            <a:r>
              <a:rPr lang="en-US" dirty="0"/>
              <a:t>Huffman coding is a way of </a:t>
            </a:r>
            <a:r>
              <a:rPr lang="en-US" dirty="0">
                <a:solidFill>
                  <a:srgbClr val="FF0000"/>
                </a:solidFill>
              </a:rPr>
              <a:t>lossless compression</a:t>
            </a:r>
            <a:r>
              <a:rPr lang="en-US" dirty="0"/>
              <a:t>!</a:t>
            </a:r>
          </a:p>
          <a:p>
            <a:pPr marL="457200" indent="-457200" algn="l">
              <a:buFont typeface="Arial" panose="020B0604020202020204" pitchFamily="34" charset="0"/>
              <a:buChar char="•"/>
            </a:pPr>
            <a:endParaRPr lang="en-US" dirty="0"/>
          </a:p>
          <a:p>
            <a:pPr marL="457200" indent="-457200" algn="l">
              <a:buFont typeface="Arial" panose="020B0604020202020204" pitchFamily="34" charset="0"/>
              <a:buChar char="•"/>
            </a:pPr>
            <a:endParaRPr lang="en-US" dirty="0"/>
          </a:p>
        </p:txBody>
      </p:sp>
      <p:sp>
        <p:nvSpPr>
          <p:cNvPr id="7" name="TextBox 43">
            <a:extLst>
              <a:ext uri="{FF2B5EF4-FFF2-40B4-BE49-F238E27FC236}">
                <a16:creationId xmlns:a16="http://schemas.microsoft.com/office/drawing/2014/main" id="{8C14B597-09AF-4429-968E-82A6819737E0}"/>
              </a:ext>
            </a:extLst>
          </p:cNvPr>
          <p:cNvSpPr txBox="1"/>
          <p:nvPr/>
        </p:nvSpPr>
        <p:spPr>
          <a:xfrm>
            <a:off x="307060" y="3529848"/>
            <a:ext cx="4388765" cy="2196883"/>
          </a:xfrm>
          <a:prstGeom prst="rect">
            <a:avLst/>
          </a:prstGeom>
          <a:noFill/>
        </p:spPr>
        <p:txBody>
          <a:bodyPr wrap="square" rtlCol="0">
            <a:spAutoFit/>
          </a:bodyPr>
          <a:lstStyle/>
          <a:p>
            <a:pPr>
              <a:lnSpc>
                <a:spcPct val="130000"/>
              </a:lnSpc>
              <a:spcBef>
                <a:spcPts val="600"/>
              </a:spcBef>
            </a:pPr>
            <a:r>
              <a:rPr lang="en-US" sz="2400" kern="0" dirty="0">
                <a:latin typeface="微软雅黑" panose="020B0503020204020204" pitchFamily="34" charset="-122"/>
                <a:ea typeface="微软雅黑" panose="020B0503020204020204" pitchFamily="34" charset="-122"/>
                <a:cs typeface="+mn-ea"/>
                <a:sym typeface="+mn-lt"/>
              </a:rPr>
              <a:t>Need to decode: 111111</a:t>
            </a:r>
          </a:p>
          <a:p>
            <a:pPr>
              <a:lnSpc>
                <a:spcPct val="130000"/>
              </a:lnSpc>
              <a:spcBef>
                <a:spcPts val="600"/>
              </a:spcBef>
            </a:pPr>
            <a:r>
              <a:rPr lang="en-US" altLang="zh-TW" sz="2400" kern="0" dirty="0">
                <a:latin typeface="微软雅黑" panose="020B0503020204020204" pitchFamily="34" charset="-122"/>
                <a:ea typeface="微软雅黑" panose="020B0503020204020204" pitchFamily="34" charset="-122"/>
                <a:cs typeface="+mn-ea"/>
                <a:sym typeface="+mn-lt"/>
              </a:rPr>
              <a:t>A: 11</a:t>
            </a:r>
          </a:p>
          <a:p>
            <a:pPr>
              <a:lnSpc>
                <a:spcPct val="130000"/>
              </a:lnSpc>
              <a:spcBef>
                <a:spcPts val="600"/>
              </a:spcBef>
            </a:pPr>
            <a:r>
              <a:rPr lang="en-US" altLang="zh-TW" sz="2400" kern="0" dirty="0">
                <a:latin typeface="微软雅黑" panose="020B0503020204020204" pitchFamily="34" charset="-122"/>
                <a:ea typeface="微软雅黑" panose="020B0503020204020204" pitchFamily="34" charset="-122"/>
                <a:cs typeface="+mn-ea"/>
                <a:sym typeface="+mn-lt"/>
              </a:rPr>
              <a:t>B: 111</a:t>
            </a:r>
          </a:p>
          <a:p>
            <a:pPr>
              <a:lnSpc>
                <a:spcPct val="130000"/>
              </a:lnSpc>
              <a:spcBef>
                <a:spcPts val="600"/>
              </a:spcBef>
            </a:pPr>
            <a:endParaRPr lang="en-US" sz="2400" kern="0" dirty="0">
              <a:solidFill>
                <a:srgbClr val="FF0000"/>
              </a:solidFill>
              <a:latin typeface="微软雅黑" panose="020B0503020204020204" pitchFamily="34" charset="-122"/>
              <a:ea typeface="微软雅黑" panose="020B0503020204020204" pitchFamily="34" charset="-122"/>
              <a:cs typeface="+mn-ea"/>
              <a:sym typeface="+mn-lt"/>
            </a:endParaRPr>
          </a:p>
        </p:txBody>
      </p:sp>
      <p:pic>
        <p:nvPicPr>
          <p:cNvPr id="8" name="Picture 2" descr="https://imgur.com/gJFUlVA.png">
            <a:extLst>
              <a:ext uri="{FF2B5EF4-FFF2-40B4-BE49-F238E27FC236}">
                <a16:creationId xmlns:a16="http://schemas.microsoft.com/office/drawing/2014/main" id="{7D5A0D53-80EA-47CD-ACC1-F4CCD26A99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1565" y="2125193"/>
            <a:ext cx="4326610" cy="4516906"/>
          </a:xfrm>
          <a:prstGeom prst="rect">
            <a:avLst/>
          </a:prstGeom>
          <a:noFill/>
          <a:extLst>
            <a:ext uri="{909E8E84-426E-40DD-AFC4-6F175D3DCCD1}">
              <a14:hiddenFill xmlns:a14="http://schemas.microsoft.com/office/drawing/2010/main">
                <a:solidFill>
                  <a:srgbClr val="FFFFFF"/>
                </a:solidFill>
              </a14:hiddenFill>
            </a:ext>
          </a:extLst>
        </p:spPr>
      </p:pic>
      <p:cxnSp>
        <p:nvCxnSpPr>
          <p:cNvPr id="9" name="直線單箭頭接點 8">
            <a:extLst>
              <a:ext uri="{FF2B5EF4-FFF2-40B4-BE49-F238E27FC236}">
                <a16:creationId xmlns:a16="http://schemas.microsoft.com/office/drawing/2014/main" id="{7A0F2102-51EC-4C19-9F53-35F712C3E56A}"/>
              </a:ext>
            </a:extLst>
          </p:cNvPr>
          <p:cNvCxnSpPr>
            <a:cxnSpLocks/>
          </p:cNvCxnSpPr>
          <p:nvPr/>
        </p:nvCxnSpPr>
        <p:spPr>
          <a:xfrm>
            <a:off x="2889061" y="3529848"/>
            <a:ext cx="77628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43">
            <a:extLst>
              <a:ext uri="{FF2B5EF4-FFF2-40B4-BE49-F238E27FC236}">
                <a16:creationId xmlns:a16="http://schemas.microsoft.com/office/drawing/2014/main" id="{1FE81780-76F7-4406-9E84-7E7EDB4999AB}"/>
              </a:ext>
            </a:extLst>
          </p:cNvPr>
          <p:cNvSpPr txBox="1"/>
          <p:nvPr/>
        </p:nvSpPr>
        <p:spPr>
          <a:xfrm>
            <a:off x="2245194" y="4806831"/>
            <a:ext cx="4707694" cy="930511"/>
          </a:xfrm>
          <a:prstGeom prst="rect">
            <a:avLst/>
          </a:prstGeom>
          <a:noFill/>
        </p:spPr>
        <p:txBody>
          <a:bodyPr wrap="square" rtlCol="0">
            <a:spAutoFit/>
          </a:bodyPr>
          <a:lstStyle/>
          <a:p>
            <a:pPr>
              <a:lnSpc>
                <a:spcPct val="130000"/>
              </a:lnSpc>
              <a:spcBef>
                <a:spcPts val="600"/>
              </a:spcBef>
            </a:pPr>
            <a:r>
              <a:rPr lang="en-US" sz="2000" kern="0" dirty="0">
                <a:solidFill>
                  <a:schemeClr val="bg2">
                    <a:lumMod val="25000"/>
                  </a:schemeClr>
                </a:solidFill>
                <a:latin typeface="微软雅黑" panose="020B0503020204020204" pitchFamily="34" charset="-122"/>
                <a:ea typeface="微软雅黑" panose="020B0503020204020204" pitchFamily="34" charset="-122"/>
                <a:cs typeface="+mn-ea"/>
                <a:sym typeface="+mn-lt"/>
              </a:rPr>
              <a:t>AAA? BB?</a:t>
            </a:r>
          </a:p>
          <a:p>
            <a:pPr>
              <a:lnSpc>
                <a:spcPct val="130000"/>
              </a:lnSpc>
              <a:spcBef>
                <a:spcPts val="600"/>
              </a:spcBef>
            </a:pPr>
            <a:r>
              <a:rPr lang="en-US" sz="2000" kern="0" dirty="0">
                <a:solidFill>
                  <a:schemeClr val="bg2">
                    <a:lumMod val="25000"/>
                  </a:schemeClr>
                </a:solidFill>
                <a:latin typeface="微软雅黑" panose="020B0503020204020204" pitchFamily="34" charset="-122"/>
                <a:ea typeface="微软雅黑" panose="020B0503020204020204" pitchFamily="34" charset="-122"/>
                <a:cs typeface="+mn-ea"/>
                <a:sym typeface="+mn-lt"/>
              </a:rPr>
              <a:t>This make decoding </a:t>
            </a:r>
            <a:r>
              <a:rPr lang="en-US" sz="2000" kern="0" dirty="0">
                <a:solidFill>
                  <a:srgbClr val="FF0000"/>
                </a:solidFill>
                <a:latin typeface="微软雅黑" panose="020B0503020204020204" pitchFamily="34" charset="-122"/>
                <a:ea typeface="微软雅黑" panose="020B0503020204020204" pitchFamily="34" charset="-122"/>
                <a:cs typeface="+mn-ea"/>
                <a:sym typeface="+mn-lt"/>
              </a:rPr>
              <a:t>ambiguous!</a:t>
            </a:r>
          </a:p>
        </p:txBody>
      </p:sp>
    </p:spTree>
    <p:extLst>
      <p:ext uri="{BB962C8B-B14F-4D97-AF65-F5344CB8AC3E}">
        <p14:creationId xmlns:p14="http://schemas.microsoft.com/office/powerpoint/2010/main" val="3288657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A9566E-7C64-4408-9D9E-64A4D37F10DA}"/>
              </a:ext>
            </a:extLst>
          </p:cNvPr>
          <p:cNvSpPr>
            <a:spLocks noGrp="1"/>
          </p:cNvSpPr>
          <p:nvPr>
            <p:ph type="ctrTitle"/>
          </p:nvPr>
        </p:nvSpPr>
        <p:spPr>
          <a:xfrm>
            <a:off x="123825" y="387351"/>
            <a:ext cx="9144000" cy="920750"/>
          </a:xfrm>
        </p:spPr>
        <p:txBody>
          <a:bodyPr>
            <a:normAutofit/>
          </a:bodyPr>
          <a:lstStyle/>
          <a:p>
            <a:pPr algn="l"/>
            <a:r>
              <a:rPr lang="en-US" sz="4000" b="1" u="sng" dirty="0"/>
              <a:t>Program 2(Part 1)</a:t>
            </a:r>
          </a:p>
        </p:txBody>
      </p:sp>
      <p:pic>
        <p:nvPicPr>
          <p:cNvPr id="4" name="圖片 3">
            <a:extLst>
              <a:ext uri="{FF2B5EF4-FFF2-40B4-BE49-F238E27FC236}">
                <a16:creationId xmlns:a16="http://schemas.microsoft.com/office/drawing/2014/main" id="{8AF2E971-966F-48E8-B718-684279A987C8}"/>
              </a:ext>
            </a:extLst>
          </p:cNvPr>
          <p:cNvPicPr>
            <a:picLocks noChangeAspect="1"/>
          </p:cNvPicPr>
          <p:nvPr/>
        </p:nvPicPr>
        <p:blipFill>
          <a:blip r:embed="rId3"/>
          <a:stretch>
            <a:fillRect/>
          </a:stretch>
        </p:blipFill>
        <p:spPr>
          <a:xfrm>
            <a:off x="0" y="1507467"/>
            <a:ext cx="9997740" cy="3552729"/>
          </a:xfrm>
          <a:prstGeom prst="rect">
            <a:avLst/>
          </a:prstGeom>
        </p:spPr>
      </p:pic>
    </p:spTree>
    <p:extLst>
      <p:ext uri="{BB962C8B-B14F-4D97-AF65-F5344CB8AC3E}">
        <p14:creationId xmlns:p14="http://schemas.microsoft.com/office/powerpoint/2010/main" val="3790207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A9566E-7C64-4408-9D9E-64A4D37F10DA}"/>
              </a:ext>
            </a:extLst>
          </p:cNvPr>
          <p:cNvSpPr>
            <a:spLocks noGrp="1"/>
          </p:cNvSpPr>
          <p:nvPr>
            <p:ph type="ctrTitle"/>
          </p:nvPr>
        </p:nvSpPr>
        <p:spPr>
          <a:xfrm>
            <a:off x="123825" y="387351"/>
            <a:ext cx="9144000" cy="920750"/>
          </a:xfrm>
        </p:spPr>
        <p:txBody>
          <a:bodyPr>
            <a:normAutofit/>
          </a:bodyPr>
          <a:lstStyle/>
          <a:p>
            <a:pPr algn="l"/>
            <a:r>
              <a:rPr lang="en-US" sz="4000" b="1" u="sng" dirty="0"/>
              <a:t>Program 2(Part 1)</a:t>
            </a:r>
          </a:p>
        </p:txBody>
      </p:sp>
      <p:pic>
        <p:nvPicPr>
          <p:cNvPr id="4" name="圖片 3">
            <a:extLst>
              <a:ext uri="{FF2B5EF4-FFF2-40B4-BE49-F238E27FC236}">
                <a16:creationId xmlns:a16="http://schemas.microsoft.com/office/drawing/2014/main" id="{8AF2E971-966F-48E8-B718-684279A987C8}"/>
              </a:ext>
            </a:extLst>
          </p:cNvPr>
          <p:cNvPicPr>
            <a:picLocks noChangeAspect="1"/>
          </p:cNvPicPr>
          <p:nvPr/>
        </p:nvPicPr>
        <p:blipFill>
          <a:blip r:embed="rId3"/>
          <a:stretch>
            <a:fillRect/>
          </a:stretch>
        </p:blipFill>
        <p:spPr>
          <a:xfrm>
            <a:off x="-1" y="1308376"/>
            <a:ext cx="7417811" cy="2635943"/>
          </a:xfrm>
          <a:prstGeom prst="rect">
            <a:avLst/>
          </a:prstGeom>
        </p:spPr>
      </p:pic>
      <p:pic>
        <p:nvPicPr>
          <p:cNvPr id="3" name="圖片 2">
            <a:extLst>
              <a:ext uri="{FF2B5EF4-FFF2-40B4-BE49-F238E27FC236}">
                <a16:creationId xmlns:a16="http://schemas.microsoft.com/office/drawing/2014/main" id="{4FE3ABED-3EFF-436B-B33E-63D67C4FF8EC}"/>
              </a:ext>
            </a:extLst>
          </p:cNvPr>
          <p:cNvPicPr>
            <a:picLocks noChangeAspect="1"/>
          </p:cNvPicPr>
          <p:nvPr/>
        </p:nvPicPr>
        <p:blipFill>
          <a:blip r:embed="rId4"/>
          <a:stretch>
            <a:fillRect/>
          </a:stretch>
        </p:blipFill>
        <p:spPr>
          <a:xfrm>
            <a:off x="7443935" y="994304"/>
            <a:ext cx="2048775" cy="5649594"/>
          </a:xfrm>
          <a:prstGeom prst="rect">
            <a:avLst/>
          </a:prstGeom>
        </p:spPr>
      </p:pic>
      <p:sp>
        <p:nvSpPr>
          <p:cNvPr id="6" name="TextBox 43">
            <a:extLst>
              <a:ext uri="{FF2B5EF4-FFF2-40B4-BE49-F238E27FC236}">
                <a16:creationId xmlns:a16="http://schemas.microsoft.com/office/drawing/2014/main" id="{EBC19435-4058-4A56-B044-0A2C311A6820}"/>
              </a:ext>
            </a:extLst>
          </p:cNvPr>
          <p:cNvSpPr txBox="1"/>
          <p:nvPr/>
        </p:nvSpPr>
        <p:spPr>
          <a:xfrm>
            <a:off x="445196" y="3944319"/>
            <a:ext cx="6854505" cy="1807674"/>
          </a:xfrm>
          <a:prstGeom prst="rect">
            <a:avLst/>
          </a:prstGeom>
          <a:noFill/>
        </p:spPr>
        <p:txBody>
          <a:bodyPr wrap="square" rtlCol="0">
            <a:spAutoFit/>
          </a:bodyPr>
          <a:lstStyle/>
          <a:p>
            <a:pPr>
              <a:lnSpc>
                <a:spcPct val="130000"/>
              </a:lnSpc>
              <a:spcBef>
                <a:spcPts val="600"/>
              </a:spcBef>
            </a:pPr>
            <a:r>
              <a:rPr lang="en-US" sz="2000" kern="0" dirty="0">
                <a:latin typeface="微软雅黑" panose="020B0503020204020204" pitchFamily="34" charset="-122"/>
                <a:ea typeface="微软雅黑" panose="020B0503020204020204" pitchFamily="34" charset="-122"/>
                <a:cs typeface="+mn-ea"/>
                <a:sym typeface="+mn-lt"/>
              </a:rPr>
              <a:t>(60%)</a:t>
            </a:r>
          </a:p>
          <a:p>
            <a:pPr marL="457200" indent="-457200">
              <a:lnSpc>
                <a:spcPct val="130000"/>
              </a:lnSpc>
              <a:spcBef>
                <a:spcPts val="600"/>
              </a:spcBef>
              <a:buFont typeface="+mj-lt"/>
              <a:buAutoNum type="arabicPeriod"/>
            </a:pPr>
            <a:r>
              <a:rPr lang="en-US" sz="2000" kern="0" dirty="0">
                <a:latin typeface="微软雅黑" panose="020B0503020204020204" pitchFamily="34" charset="-122"/>
                <a:ea typeface="微软雅黑" panose="020B0503020204020204" pitchFamily="34" charset="-122"/>
                <a:cs typeface="+mn-ea"/>
                <a:sym typeface="+mn-lt"/>
              </a:rPr>
              <a:t>Print code list and WPL.</a:t>
            </a:r>
          </a:p>
          <a:p>
            <a:pPr marL="457200" indent="-457200">
              <a:lnSpc>
                <a:spcPct val="130000"/>
              </a:lnSpc>
              <a:spcBef>
                <a:spcPts val="600"/>
              </a:spcBef>
              <a:buFont typeface="+mj-lt"/>
              <a:buAutoNum type="arabicPeriod"/>
            </a:pPr>
            <a:r>
              <a:rPr lang="en-US" sz="2000" kern="0" dirty="0">
                <a:latin typeface="微软雅黑" panose="020B0503020204020204" pitchFamily="34" charset="-122"/>
                <a:ea typeface="微软雅黑" panose="020B0503020204020204" pitchFamily="34" charset="-122"/>
                <a:cs typeface="+mn-ea"/>
                <a:sym typeface="+mn-lt"/>
              </a:rPr>
              <a:t>TAs will ask some questions about implementation in demo time.</a:t>
            </a:r>
          </a:p>
        </p:txBody>
      </p:sp>
    </p:spTree>
    <p:extLst>
      <p:ext uri="{BB962C8B-B14F-4D97-AF65-F5344CB8AC3E}">
        <p14:creationId xmlns:p14="http://schemas.microsoft.com/office/powerpoint/2010/main" val="3917607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A9566E-7C64-4408-9D9E-64A4D37F10DA}"/>
              </a:ext>
            </a:extLst>
          </p:cNvPr>
          <p:cNvSpPr>
            <a:spLocks noGrp="1"/>
          </p:cNvSpPr>
          <p:nvPr>
            <p:ph type="ctrTitle"/>
          </p:nvPr>
        </p:nvSpPr>
        <p:spPr>
          <a:xfrm>
            <a:off x="123825" y="387351"/>
            <a:ext cx="9144000" cy="920750"/>
          </a:xfrm>
        </p:spPr>
        <p:txBody>
          <a:bodyPr>
            <a:normAutofit/>
          </a:bodyPr>
          <a:lstStyle/>
          <a:p>
            <a:pPr algn="l"/>
            <a:r>
              <a:rPr lang="en-US" sz="4000" b="1" u="sng" dirty="0"/>
              <a:t>Program 2(Part 2)</a:t>
            </a:r>
          </a:p>
        </p:txBody>
      </p:sp>
      <p:pic>
        <p:nvPicPr>
          <p:cNvPr id="3" name="圖片 2">
            <a:extLst>
              <a:ext uri="{FF2B5EF4-FFF2-40B4-BE49-F238E27FC236}">
                <a16:creationId xmlns:a16="http://schemas.microsoft.com/office/drawing/2014/main" id="{65F4834F-D900-4E8D-9E35-70977842E368}"/>
              </a:ext>
            </a:extLst>
          </p:cNvPr>
          <p:cNvPicPr>
            <a:picLocks noChangeAspect="1"/>
          </p:cNvPicPr>
          <p:nvPr/>
        </p:nvPicPr>
        <p:blipFill>
          <a:blip r:embed="rId3"/>
          <a:stretch>
            <a:fillRect/>
          </a:stretch>
        </p:blipFill>
        <p:spPr>
          <a:xfrm>
            <a:off x="60325" y="1308100"/>
            <a:ext cx="9356106" cy="4054313"/>
          </a:xfrm>
          <a:prstGeom prst="rect">
            <a:avLst/>
          </a:prstGeom>
        </p:spPr>
      </p:pic>
    </p:spTree>
    <p:extLst>
      <p:ext uri="{BB962C8B-B14F-4D97-AF65-F5344CB8AC3E}">
        <p14:creationId xmlns:p14="http://schemas.microsoft.com/office/powerpoint/2010/main" val="2832012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A9566E-7C64-4408-9D9E-64A4D37F10DA}"/>
              </a:ext>
            </a:extLst>
          </p:cNvPr>
          <p:cNvSpPr>
            <a:spLocks noGrp="1"/>
          </p:cNvSpPr>
          <p:nvPr>
            <p:ph type="ctrTitle"/>
          </p:nvPr>
        </p:nvSpPr>
        <p:spPr>
          <a:xfrm>
            <a:off x="123825" y="387351"/>
            <a:ext cx="9144000" cy="920750"/>
          </a:xfrm>
        </p:spPr>
        <p:txBody>
          <a:bodyPr>
            <a:normAutofit/>
          </a:bodyPr>
          <a:lstStyle/>
          <a:p>
            <a:pPr algn="l"/>
            <a:r>
              <a:rPr lang="en-US" sz="4000" b="1" u="sng" dirty="0"/>
              <a:t>Program 2(Part 2)</a:t>
            </a:r>
          </a:p>
        </p:txBody>
      </p:sp>
      <p:pic>
        <p:nvPicPr>
          <p:cNvPr id="3" name="圖片 2">
            <a:extLst>
              <a:ext uri="{FF2B5EF4-FFF2-40B4-BE49-F238E27FC236}">
                <a16:creationId xmlns:a16="http://schemas.microsoft.com/office/drawing/2014/main" id="{65F4834F-D900-4E8D-9E35-70977842E368}"/>
              </a:ext>
            </a:extLst>
          </p:cNvPr>
          <p:cNvPicPr>
            <a:picLocks noChangeAspect="1"/>
          </p:cNvPicPr>
          <p:nvPr/>
        </p:nvPicPr>
        <p:blipFill>
          <a:blip r:embed="rId3"/>
          <a:stretch>
            <a:fillRect/>
          </a:stretch>
        </p:blipFill>
        <p:spPr>
          <a:xfrm>
            <a:off x="60325" y="1308102"/>
            <a:ext cx="5421917" cy="2349498"/>
          </a:xfrm>
          <a:prstGeom prst="rect">
            <a:avLst/>
          </a:prstGeom>
        </p:spPr>
      </p:pic>
      <p:sp>
        <p:nvSpPr>
          <p:cNvPr id="5" name="TextBox 43">
            <a:extLst>
              <a:ext uri="{FF2B5EF4-FFF2-40B4-BE49-F238E27FC236}">
                <a16:creationId xmlns:a16="http://schemas.microsoft.com/office/drawing/2014/main" id="{720644D3-5894-4D5E-92B9-F864FC877633}"/>
              </a:ext>
            </a:extLst>
          </p:cNvPr>
          <p:cNvSpPr txBox="1"/>
          <p:nvPr/>
        </p:nvSpPr>
        <p:spPr>
          <a:xfrm>
            <a:off x="123825" y="3607502"/>
            <a:ext cx="6558366" cy="3161891"/>
          </a:xfrm>
          <a:prstGeom prst="rect">
            <a:avLst/>
          </a:prstGeom>
          <a:noFill/>
        </p:spPr>
        <p:txBody>
          <a:bodyPr wrap="square" rtlCol="0">
            <a:spAutoFit/>
          </a:bodyPr>
          <a:lstStyle/>
          <a:p>
            <a:pPr>
              <a:lnSpc>
                <a:spcPct val="130000"/>
              </a:lnSpc>
              <a:spcBef>
                <a:spcPts val="600"/>
              </a:spcBef>
            </a:pPr>
            <a:r>
              <a:rPr lang="en-US" sz="2000" kern="0" dirty="0">
                <a:latin typeface="微软雅黑" panose="020B0503020204020204" pitchFamily="34" charset="-122"/>
                <a:ea typeface="微软雅黑" panose="020B0503020204020204" pitchFamily="34" charset="-122"/>
                <a:cs typeface="+mn-ea"/>
                <a:sym typeface="+mn-lt"/>
              </a:rPr>
              <a:t>(40%)</a:t>
            </a:r>
          </a:p>
          <a:p>
            <a:pPr>
              <a:lnSpc>
                <a:spcPct val="130000"/>
              </a:lnSpc>
              <a:spcBef>
                <a:spcPts val="600"/>
              </a:spcBef>
            </a:pPr>
            <a:r>
              <a:rPr lang="en-US" sz="2000" kern="0" dirty="0">
                <a:latin typeface="微软雅黑" panose="020B0503020204020204" pitchFamily="34" charset="-122"/>
                <a:ea typeface="微软雅黑" panose="020B0503020204020204" pitchFamily="34" charset="-122"/>
                <a:cs typeface="+mn-ea"/>
                <a:sym typeface="+mn-lt"/>
              </a:rPr>
              <a:t>TAs will give you some characters during demo.</a:t>
            </a:r>
          </a:p>
          <a:p>
            <a:pPr>
              <a:lnSpc>
                <a:spcPct val="130000"/>
              </a:lnSpc>
              <a:spcBef>
                <a:spcPts val="600"/>
              </a:spcBef>
            </a:pPr>
            <a:r>
              <a:rPr lang="en-US" sz="2000" kern="0" dirty="0">
                <a:latin typeface="微软雅黑" panose="020B0503020204020204" pitchFamily="34" charset="-122"/>
                <a:ea typeface="微软雅黑" panose="020B0503020204020204" pitchFamily="34" charset="-122"/>
                <a:cs typeface="+mn-ea"/>
                <a:sym typeface="+mn-lt"/>
              </a:rPr>
              <a:t>You need to:</a:t>
            </a:r>
          </a:p>
          <a:p>
            <a:pPr marL="457200" indent="-457200">
              <a:lnSpc>
                <a:spcPct val="130000"/>
              </a:lnSpc>
              <a:spcBef>
                <a:spcPts val="600"/>
              </a:spcBef>
              <a:buFont typeface="+mj-lt"/>
              <a:buAutoNum type="arabicPeriod"/>
            </a:pPr>
            <a:r>
              <a:rPr lang="en-US" sz="2000" kern="0" dirty="0">
                <a:latin typeface="微软雅黑" panose="020B0503020204020204" pitchFamily="34" charset="-122"/>
                <a:ea typeface="微软雅黑" panose="020B0503020204020204" pitchFamily="34" charset="-122"/>
                <a:cs typeface="+mn-ea"/>
                <a:sym typeface="+mn-lt"/>
              </a:rPr>
              <a:t>Print encoding result, code list, WPL and decoding result.</a:t>
            </a:r>
          </a:p>
          <a:p>
            <a:pPr marL="457200" indent="-457200">
              <a:lnSpc>
                <a:spcPct val="130000"/>
              </a:lnSpc>
              <a:spcBef>
                <a:spcPts val="600"/>
              </a:spcBef>
              <a:buFont typeface="+mj-lt"/>
              <a:buAutoNum type="arabicPeriod"/>
            </a:pPr>
            <a:r>
              <a:rPr lang="en-US" sz="2000" kern="0" dirty="0">
                <a:latin typeface="微软雅黑" panose="020B0503020204020204" pitchFamily="34" charset="-122"/>
                <a:ea typeface="微软雅黑" panose="020B0503020204020204" pitchFamily="34" charset="-122"/>
                <a:cs typeface="+mn-ea"/>
                <a:sym typeface="+mn-lt"/>
              </a:rPr>
              <a:t>TAs will ask some questions about implementation in demo time.</a:t>
            </a:r>
          </a:p>
        </p:txBody>
      </p:sp>
      <p:pic>
        <p:nvPicPr>
          <p:cNvPr id="6" name="圖片 5">
            <a:extLst>
              <a:ext uri="{FF2B5EF4-FFF2-40B4-BE49-F238E27FC236}">
                <a16:creationId xmlns:a16="http://schemas.microsoft.com/office/drawing/2014/main" id="{D4FCB3BD-00B1-42FC-A2CD-3BCA4648C39D}"/>
              </a:ext>
            </a:extLst>
          </p:cNvPr>
          <p:cNvPicPr>
            <a:picLocks noChangeAspect="1"/>
          </p:cNvPicPr>
          <p:nvPr/>
        </p:nvPicPr>
        <p:blipFill>
          <a:blip r:embed="rId4"/>
          <a:stretch>
            <a:fillRect/>
          </a:stretch>
        </p:blipFill>
        <p:spPr>
          <a:xfrm>
            <a:off x="5482242" y="1142355"/>
            <a:ext cx="6429566" cy="2465147"/>
          </a:xfrm>
          <a:prstGeom prst="rect">
            <a:avLst/>
          </a:prstGeom>
        </p:spPr>
      </p:pic>
    </p:spTree>
    <p:extLst>
      <p:ext uri="{BB962C8B-B14F-4D97-AF65-F5344CB8AC3E}">
        <p14:creationId xmlns:p14="http://schemas.microsoft.com/office/powerpoint/2010/main" val="763924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3B1BA-DDD5-4FAE-AA56-35B470D6AA8A}"/>
              </a:ext>
            </a:extLst>
          </p:cNvPr>
          <p:cNvSpPr>
            <a:spLocks noGrp="1"/>
          </p:cNvSpPr>
          <p:nvPr>
            <p:ph type="ctrTitle"/>
          </p:nvPr>
        </p:nvSpPr>
        <p:spPr>
          <a:xfrm>
            <a:off x="1524000" y="1122363"/>
            <a:ext cx="9144000" cy="799202"/>
          </a:xfrm>
        </p:spPr>
        <p:txBody>
          <a:bodyPr>
            <a:noAutofit/>
          </a:bodyPr>
          <a:lstStyle/>
          <a:p>
            <a:pPr algn="l"/>
            <a:r>
              <a:rPr lang="en-US" altLang="zh-TW" sz="2800" dirty="0">
                <a:latin typeface="Times New Roman" panose="02020603050405020304" pitchFamily="18" charset="0"/>
                <a:cs typeface="Times New Roman" panose="02020603050405020304" pitchFamily="18" charset="0"/>
              </a:rPr>
              <a:t>Huffman Coding</a:t>
            </a:r>
            <a:endParaRPr lang="zh-TW" altLang="en-US" sz="2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AEA091A-8C44-44BA-952B-9B850564DB61}"/>
              </a:ext>
            </a:extLst>
          </p:cNvPr>
          <p:cNvSpPr>
            <a:spLocks noGrp="1"/>
          </p:cNvSpPr>
          <p:nvPr>
            <p:ph type="subTitle" idx="1"/>
          </p:nvPr>
        </p:nvSpPr>
        <p:spPr>
          <a:xfrm>
            <a:off x="1524000" y="2040835"/>
            <a:ext cx="9144000" cy="4479235"/>
          </a:xfrm>
        </p:spPr>
        <p:txBody>
          <a:bodyPr>
            <a:normAutofit/>
          </a:bodyPr>
          <a:lstStyle/>
          <a:p>
            <a:pPr marL="285750" indent="-285750" algn="l">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Huffman Coding is a technique of compressing data to reduce its size without losing any of the details. It was first developed by David Huffman.</a:t>
            </a:r>
          </a:p>
          <a:p>
            <a:pPr marL="285750" indent="-285750" algn="l">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Huffman Coding is generally useful to compress the data in which there are frequently occurring characters.</a:t>
            </a:r>
          </a:p>
          <a:p>
            <a:pPr marL="285750" indent="-285750" algn="l">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The idea is to assign variable-length codes to input characters, lengths of the assigned codes are based on the frequencies of corresponding characters.</a:t>
            </a:r>
          </a:p>
          <a:p>
            <a:pPr marL="285750" indent="-285750" algn="l">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The most frequent character gets the smallest code and the least frequent character gets the largest code.</a:t>
            </a:r>
          </a:p>
          <a:p>
            <a:pPr marL="285750" indent="-285750" algn="l">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The variable-length codes assigned to input characters are Prefix Codes, means the codes (bit sequences) are assigned in such a way that the code assigned to one character is not the prefix of code assigned to any other character. </a:t>
            </a:r>
          </a:p>
          <a:p>
            <a:pPr marL="285750" indent="-285750" algn="l">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This is how Huffman Coding makes sure that there is no ambiguity when decoding the generated bitstream.</a:t>
            </a:r>
            <a:endParaRPr lang="zh-TW"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66690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A9566E-7C64-4408-9D9E-64A4D37F10DA}"/>
              </a:ext>
            </a:extLst>
          </p:cNvPr>
          <p:cNvSpPr>
            <a:spLocks noGrp="1"/>
          </p:cNvSpPr>
          <p:nvPr>
            <p:ph type="ctrTitle"/>
          </p:nvPr>
        </p:nvSpPr>
        <p:spPr>
          <a:xfrm>
            <a:off x="123825" y="387351"/>
            <a:ext cx="9144000" cy="920750"/>
          </a:xfrm>
        </p:spPr>
        <p:txBody>
          <a:bodyPr>
            <a:normAutofit/>
          </a:bodyPr>
          <a:lstStyle/>
          <a:p>
            <a:pPr algn="l"/>
            <a:r>
              <a:rPr lang="en-US" sz="4000" b="1" u="sng" dirty="0"/>
              <a:t>Reference</a:t>
            </a:r>
          </a:p>
        </p:txBody>
      </p:sp>
      <p:sp>
        <p:nvSpPr>
          <p:cNvPr id="5" name="副標題 2">
            <a:extLst>
              <a:ext uri="{FF2B5EF4-FFF2-40B4-BE49-F238E27FC236}">
                <a16:creationId xmlns:a16="http://schemas.microsoft.com/office/drawing/2014/main" id="{24498B0D-BA07-4B8D-B1BA-A50F82442193}"/>
              </a:ext>
            </a:extLst>
          </p:cNvPr>
          <p:cNvSpPr>
            <a:spLocks noGrp="1"/>
          </p:cNvSpPr>
          <p:nvPr>
            <p:ph type="subTitle" idx="1"/>
          </p:nvPr>
        </p:nvSpPr>
        <p:spPr>
          <a:xfrm>
            <a:off x="123825" y="1585913"/>
            <a:ext cx="10182548" cy="5056186"/>
          </a:xfrm>
        </p:spPr>
        <p:txBody>
          <a:bodyPr>
            <a:normAutofit/>
          </a:bodyPr>
          <a:lstStyle/>
          <a:p>
            <a:pPr marL="457200" indent="-457200" algn="l">
              <a:buFont typeface="Arial" panose="020B0604020202020204" pitchFamily="34" charset="0"/>
              <a:buChar char="•"/>
            </a:pPr>
            <a:r>
              <a:rPr lang="en-US" dirty="0"/>
              <a:t>https://zh.wikipedia.org/wiki/%E9%9C%8D%E5%A4%AB%E6%9B%BC%E7%BC%96%E7%A0%81</a:t>
            </a:r>
          </a:p>
          <a:p>
            <a:pPr marL="457200" indent="-457200" algn="l">
              <a:buFont typeface="Arial" panose="020B0604020202020204" pitchFamily="34" charset="0"/>
              <a:buChar char="•"/>
            </a:pPr>
            <a:r>
              <a:rPr lang="en-US" altLang="zh-TW" dirty="0">
                <a:hlinkClick r:id="rId3"/>
              </a:rPr>
              <a:t>https://josephjsf2.github.io/hackerrank,/algorithm/2020/02/03/huffman-tree.html</a:t>
            </a:r>
            <a:endParaRPr lang="en-US" altLang="zh-TW" dirty="0"/>
          </a:p>
          <a:p>
            <a:pPr marL="457200" indent="-457200" algn="l">
              <a:buFont typeface="Arial" panose="020B0604020202020204" pitchFamily="34" charset="0"/>
              <a:buChar char="•"/>
            </a:pPr>
            <a:r>
              <a:rPr lang="en-US" dirty="0"/>
              <a:t>https://medium.com/@bhch3n/huffman-coding-%E9%9C%8D%E5%A4%AB%E6%9B%BC%E7%B7%A8%E7%A2%BC-3879df5ecddc</a:t>
            </a:r>
          </a:p>
        </p:txBody>
      </p:sp>
    </p:spTree>
    <p:extLst>
      <p:ext uri="{BB962C8B-B14F-4D97-AF65-F5344CB8AC3E}">
        <p14:creationId xmlns:p14="http://schemas.microsoft.com/office/powerpoint/2010/main" val="2262021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3B1BA-DDD5-4FAE-AA56-35B470D6AA8A}"/>
              </a:ext>
            </a:extLst>
          </p:cNvPr>
          <p:cNvSpPr>
            <a:spLocks noGrp="1"/>
          </p:cNvSpPr>
          <p:nvPr>
            <p:ph type="ctrTitle"/>
          </p:nvPr>
        </p:nvSpPr>
        <p:spPr>
          <a:xfrm>
            <a:off x="1524000" y="1122363"/>
            <a:ext cx="9144000" cy="799202"/>
          </a:xfrm>
        </p:spPr>
        <p:txBody>
          <a:bodyPr>
            <a:noAutofit/>
          </a:bodyPr>
          <a:lstStyle/>
          <a:p>
            <a:pPr algn="l"/>
            <a:r>
              <a:rPr lang="en-US" altLang="zh-TW" sz="2800" dirty="0">
                <a:latin typeface="Times New Roman" panose="02020603050405020304" pitchFamily="18" charset="0"/>
                <a:cs typeface="Times New Roman" panose="02020603050405020304" pitchFamily="18" charset="0"/>
              </a:rPr>
              <a:t>How Huffman Coding works?</a:t>
            </a:r>
            <a:endParaRPr lang="zh-TW" altLang="en-US" sz="2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AEA091A-8C44-44BA-952B-9B850564DB61}"/>
              </a:ext>
            </a:extLst>
          </p:cNvPr>
          <p:cNvSpPr>
            <a:spLocks noGrp="1"/>
          </p:cNvSpPr>
          <p:nvPr>
            <p:ph type="subTitle" idx="1"/>
          </p:nvPr>
        </p:nvSpPr>
        <p:spPr>
          <a:xfrm>
            <a:off x="1524000" y="2040835"/>
            <a:ext cx="9144000" cy="4479235"/>
          </a:xfrm>
        </p:spPr>
        <p:txBody>
          <a:bodyPr>
            <a:normAutofit/>
          </a:bodyPr>
          <a:lstStyle/>
          <a:p>
            <a:pPr marL="285750" indent="-285750" algn="l">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Suppose the string below is to be sent over a network.</a:t>
            </a:r>
          </a:p>
          <a:p>
            <a:pPr marL="285750" indent="-285750" algn="l">
              <a:buFont typeface="Arial" panose="020B0604020202020204" pitchFamily="34" charset="0"/>
              <a:buChar char="•"/>
            </a:pPr>
            <a:endParaRPr lang="en-US" altLang="zh-TW" sz="160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altLang="zh-TW" sz="160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altLang="zh-TW" sz="160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altLang="zh-TW" sz="160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altLang="zh-TW" sz="160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altLang="zh-TW" sz="160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Each character occupies 8 bits. There are a total of 15 characters in the above string. Thus, a total of 8 * 15 = 120 bits are required to send this string. Using the Huffman Coding technique, we can compress the string to a smaller size.</a:t>
            </a:r>
          </a:p>
          <a:p>
            <a:pPr marL="285750" indent="-285750" algn="l">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Huffman coding first creates a tree using the frequencies of the character and then generates code for each character. Once the data is encoded, it has to be decoded. Decoding is done using the same tree.</a:t>
            </a:r>
          </a:p>
          <a:p>
            <a:pPr marL="285750" indent="-285750" algn="l">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Huffman Coding prevents any ambiguity in the decoding process using the concept of prefix code </a:t>
            </a:r>
            <a:r>
              <a:rPr lang="en-US" altLang="zh-TW" sz="1600" dirty="0" err="1">
                <a:latin typeface="Times New Roman" panose="02020603050405020304" pitchFamily="18" charset="0"/>
                <a:cs typeface="Times New Roman" panose="02020603050405020304" pitchFamily="18" charset="0"/>
              </a:rPr>
              <a:t>ie</a:t>
            </a:r>
            <a:r>
              <a:rPr lang="en-US" altLang="zh-TW" sz="1600" dirty="0">
                <a:latin typeface="Times New Roman" panose="02020603050405020304" pitchFamily="18" charset="0"/>
                <a:cs typeface="Times New Roman" panose="02020603050405020304" pitchFamily="18" charset="0"/>
              </a:rPr>
              <a:t>. a code associated with a character should not be present in the prefix of any other code. </a:t>
            </a:r>
            <a:endParaRPr lang="zh-TW" altLang="en-US"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2181F89-11CC-4492-98C7-B1868E3FE46F}"/>
              </a:ext>
            </a:extLst>
          </p:cNvPr>
          <p:cNvPicPr>
            <a:picLocks noChangeAspect="1"/>
          </p:cNvPicPr>
          <p:nvPr/>
        </p:nvPicPr>
        <p:blipFill>
          <a:blip r:embed="rId2"/>
          <a:stretch>
            <a:fillRect/>
          </a:stretch>
        </p:blipFill>
        <p:spPr>
          <a:xfrm>
            <a:off x="2257218" y="2446890"/>
            <a:ext cx="5932626" cy="1199764"/>
          </a:xfrm>
          <a:prstGeom prst="rect">
            <a:avLst/>
          </a:prstGeom>
        </p:spPr>
      </p:pic>
    </p:spTree>
    <p:extLst>
      <p:ext uri="{BB962C8B-B14F-4D97-AF65-F5344CB8AC3E}">
        <p14:creationId xmlns:p14="http://schemas.microsoft.com/office/powerpoint/2010/main" val="299363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3B1BA-DDD5-4FAE-AA56-35B470D6AA8A}"/>
              </a:ext>
            </a:extLst>
          </p:cNvPr>
          <p:cNvSpPr>
            <a:spLocks noGrp="1"/>
          </p:cNvSpPr>
          <p:nvPr>
            <p:ph type="ctrTitle"/>
          </p:nvPr>
        </p:nvSpPr>
        <p:spPr>
          <a:xfrm>
            <a:off x="1524000" y="1122363"/>
            <a:ext cx="9144000" cy="799202"/>
          </a:xfrm>
        </p:spPr>
        <p:txBody>
          <a:bodyPr>
            <a:noAutofit/>
          </a:bodyPr>
          <a:lstStyle/>
          <a:p>
            <a:pPr algn="l"/>
            <a:r>
              <a:rPr lang="en-US" altLang="zh-TW" sz="2800" dirty="0">
                <a:latin typeface="Times New Roman" panose="02020603050405020304" pitchFamily="18" charset="0"/>
                <a:cs typeface="Times New Roman" panose="02020603050405020304" pitchFamily="18" charset="0"/>
              </a:rPr>
              <a:t>Huffman Coding Steps</a:t>
            </a:r>
            <a:endParaRPr lang="zh-TW" altLang="en-US" sz="2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AEA091A-8C44-44BA-952B-9B850564DB61}"/>
              </a:ext>
            </a:extLst>
          </p:cNvPr>
          <p:cNvSpPr>
            <a:spLocks noGrp="1"/>
          </p:cNvSpPr>
          <p:nvPr>
            <p:ph type="subTitle" idx="1"/>
          </p:nvPr>
        </p:nvSpPr>
        <p:spPr>
          <a:xfrm>
            <a:off x="1524000" y="2040835"/>
            <a:ext cx="9144000" cy="4479235"/>
          </a:xfrm>
        </p:spPr>
        <p:txBody>
          <a:bodyPr>
            <a:normAutofit/>
          </a:bodyPr>
          <a:lstStyle/>
          <a:p>
            <a:pPr marL="285750" indent="-285750" algn="l">
              <a:buFont typeface="Arial" panose="020B0604020202020204" pitchFamily="34" charset="0"/>
              <a:buChar char="•"/>
            </a:pPr>
            <a:r>
              <a:rPr lang="en-US" altLang="zh-TW" sz="1600" b="1" dirty="0">
                <a:latin typeface="Times New Roman" panose="02020603050405020304" pitchFamily="18" charset="0"/>
                <a:cs typeface="Times New Roman" panose="02020603050405020304" pitchFamily="18" charset="0"/>
              </a:rPr>
              <a:t>Step 1: </a:t>
            </a:r>
            <a:r>
              <a:rPr lang="en-US" altLang="zh-TW" sz="1600" dirty="0">
                <a:latin typeface="Times New Roman" panose="02020603050405020304" pitchFamily="18" charset="0"/>
                <a:cs typeface="Times New Roman" panose="02020603050405020304" pitchFamily="18" charset="0"/>
              </a:rPr>
              <a:t>Calculate the frequency of each character in the string.</a:t>
            </a:r>
          </a:p>
          <a:p>
            <a:pPr marL="285750" indent="-285750" algn="l">
              <a:buFont typeface="Arial" panose="020B0604020202020204" pitchFamily="34" charset="0"/>
              <a:buChar char="•"/>
            </a:pPr>
            <a:endParaRPr lang="en-US" altLang="zh-TW" sz="160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altLang="zh-TW" sz="160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altLang="zh-TW" sz="160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altLang="zh-TW" sz="1600" b="1" dirty="0">
                <a:latin typeface="Times New Roman" panose="02020603050405020304" pitchFamily="18" charset="0"/>
                <a:cs typeface="Times New Roman" panose="02020603050405020304" pitchFamily="18" charset="0"/>
              </a:rPr>
              <a:t>Step2:</a:t>
            </a:r>
            <a:r>
              <a:rPr lang="en-US" altLang="zh-TW" sz="1600" dirty="0">
                <a:latin typeface="Times New Roman" panose="02020603050405020304" pitchFamily="18" charset="0"/>
                <a:cs typeface="Times New Roman" panose="02020603050405020304" pitchFamily="18" charset="0"/>
              </a:rPr>
              <a:t> Sort the characters in increasing order of the frequency. These are stored in a priority queue Q.</a:t>
            </a:r>
          </a:p>
          <a:p>
            <a:pPr marL="285750" indent="-285750" algn="l">
              <a:buFont typeface="Arial" panose="020B0604020202020204" pitchFamily="34" charset="0"/>
              <a:buChar char="•"/>
            </a:pPr>
            <a:endParaRPr lang="en-US" altLang="zh-TW" sz="160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altLang="zh-TW" sz="160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altLang="zh-TW" sz="160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altLang="zh-TW" sz="1600" b="1" dirty="0">
                <a:latin typeface="Times New Roman" panose="02020603050405020304" pitchFamily="18" charset="0"/>
                <a:cs typeface="Times New Roman" panose="02020603050405020304" pitchFamily="18" charset="0"/>
              </a:rPr>
              <a:t>Step 3:</a:t>
            </a:r>
            <a:r>
              <a:rPr lang="en-US" altLang="zh-TW" sz="1600" dirty="0">
                <a:latin typeface="Times New Roman" panose="02020603050405020304" pitchFamily="18" charset="0"/>
                <a:cs typeface="Times New Roman" panose="02020603050405020304" pitchFamily="18" charset="0"/>
              </a:rPr>
              <a:t> Make each unique character as a leaf node.</a:t>
            </a:r>
          </a:p>
          <a:p>
            <a:pPr marL="285750" indent="-285750" algn="l">
              <a:buFont typeface="Arial" panose="020B0604020202020204" pitchFamily="34" charset="0"/>
              <a:buChar char="•"/>
            </a:pPr>
            <a:r>
              <a:rPr lang="en-US" altLang="zh-TW" sz="1600" b="1" dirty="0">
                <a:latin typeface="Times New Roman" panose="02020603050405020304" pitchFamily="18" charset="0"/>
                <a:cs typeface="Times New Roman" panose="02020603050405020304" pitchFamily="18" charset="0"/>
              </a:rPr>
              <a:t>Step 4:</a:t>
            </a:r>
            <a:r>
              <a:rPr lang="en-US" altLang="zh-TW" sz="1600" dirty="0">
                <a:latin typeface="Times New Roman" panose="02020603050405020304" pitchFamily="18" charset="0"/>
                <a:cs typeface="Times New Roman" panose="02020603050405020304" pitchFamily="18" charset="0"/>
              </a:rPr>
              <a:t> Create an empty node z. Assign the minimum frequency to the left child of z and assign the second minimum frequency to the right child of z. Set the value of the z as the sum of the above two minimum frequencies.</a:t>
            </a:r>
          </a:p>
          <a:p>
            <a:pPr marL="285750" indent="-285750" algn="l">
              <a:buFont typeface="Arial" panose="020B0604020202020204" pitchFamily="34" charset="0"/>
              <a:buChar char="•"/>
            </a:pPr>
            <a:endParaRPr lang="en-US" altLang="zh-TW" sz="160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altLang="zh-TW" sz="160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altLang="zh-TW" sz="160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zh-TW" altLang="en-US" sz="16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678CFDF-A5A4-4F81-9DD0-7C4F388B3C21}"/>
              </a:ext>
            </a:extLst>
          </p:cNvPr>
          <p:cNvPicPr>
            <a:picLocks noChangeAspect="1"/>
          </p:cNvPicPr>
          <p:nvPr/>
        </p:nvPicPr>
        <p:blipFill>
          <a:blip r:embed="rId2"/>
          <a:stretch>
            <a:fillRect/>
          </a:stretch>
        </p:blipFill>
        <p:spPr>
          <a:xfrm>
            <a:off x="4414631" y="2476500"/>
            <a:ext cx="3124200" cy="952500"/>
          </a:xfrm>
          <a:prstGeom prst="rect">
            <a:avLst/>
          </a:prstGeom>
        </p:spPr>
      </p:pic>
      <p:pic>
        <p:nvPicPr>
          <p:cNvPr id="8" name="Picture 7">
            <a:extLst>
              <a:ext uri="{FF2B5EF4-FFF2-40B4-BE49-F238E27FC236}">
                <a16:creationId xmlns:a16="http://schemas.microsoft.com/office/drawing/2014/main" id="{E25689D9-FF21-4945-8F70-8C8FD8C6A5CA}"/>
              </a:ext>
            </a:extLst>
          </p:cNvPr>
          <p:cNvPicPr>
            <a:picLocks noChangeAspect="1"/>
          </p:cNvPicPr>
          <p:nvPr/>
        </p:nvPicPr>
        <p:blipFill>
          <a:blip r:embed="rId3"/>
          <a:stretch>
            <a:fillRect/>
          </a:stretch>
        </p:blipFill>
        <p:spPr>
          <a:xfrm>
            <a:off x="4614656" y="3864665"/>
            <a:ext cx="2724150" cy="895350"/>
          </a:xfrm>
          <a:prstGeom prst="rect">
            <a:avLst/>
          </a:prstGeom>
        </p:spPr>
      </p:pic>
    </p:spTree>
    <p:extLst>
      <p:ext uri="{BB962C8B-B14F-4D97-AF65-F5344CB8AC3E}">
        <p14:creationId xmlns:p14="http://schemas.microsoft.com/office/powerpoint/2010/main" val="1658199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3B1BA-DDD5-4FAE-AA56-35B470D6AA8A}"/>
              </a:ext>
            </a:extLst>
          </p:cNvPr>
          <p:cNvSpPr>
            <a:spLocks noGrp="1"/>
          </p:cNvSpPr>
          <p:nvPr>
            <p:ph type="ctrTitle"/>
          </p:nvPr>
        </p:nvSpPr>
        <p:spPr>
          <a:xfrm>
            <a:off x="1524000" y="1122363"/>
            <a:ext cx="9144000" cy="799202"/>
          </a:xfrm>
        </p:spPr>
        <p:txBody>
          <a:bodyPr>
            <a:noAutofit/>
          </a:bodyPr>
          <a:lstStyle/>
          <a:p>
            <a:pPr algn="l"/>
            <a:r>
              <a:rPr lang="en-US" altLang="zh-TW" sz="2800" dirty="0">
                <a:latin typeface="Times New Roman" panose="02020603050405020304" pitchFamily="18" charset="0"/>
                <a:cs typeface="Times New Roman" panose="02020603050405020304" pitchFamily="18" charset="0"/>
              </a:rPr>
              <a:t>Huffman Coding Steps</a:t>
            </a:r>
            <a:endParaRPr lang="zh-TW" altLang="en-US" sz="2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AEA091A-8C44-44BA-952B-9B850564DB61}"/>
              </a:ext>
            </a:extLst>
          </p:cNvPr>
          <p:cNvSpPr>
            <a:spLocks noGrp="1"/>
          </p:cNvSpPr>
          <p:nvPr>
            <p:ph type="subTitle" idx="1"/>
          </p:nvPr>
        </p:nvSpPr>
        <p:spPr>
          <a:xfrm>
            <a:off x="1524000" y="2040835"/>
            <a:ext cx="9144000" cy="4479235"/>
          </a:xfrm>
        </p:spPr>
        <p:txBody>
          <a:bodyPr>
            <a:normAutofit/>
          </a:bodyPr>
          <a:lstStyle/>
          <a:p>
            <a:pPr marL="285750" indent="-285750" algn="l">
              <a:buFont typeface="Arial" panose="020B0604020202020204" pitchFamily="34" charset="0"/>
              <a:buChar char="•"/>
            </a:pPr>
            <a:endParaRPr lang="en-US" altLang="zh-TW" sz="160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altLang="zh-TW" sz="160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altLang="zh-TW" sz="160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altLang="zh-TW" sz="1600" dirty="0">
              <a:latin typeface="Times New Roman" panose="02020603050405020304" pitchFamily="18" charset="0"/>
              <a:cs typeface="Times New Roman" panose="02020603050405020304" pitchFamily="18" charset="0"/>
            </a:endParaRPr>
          </a:p>
          <a:p>
            <a:pPr algn="l"/>
            <a:endParaRPr lang="en-US" altLang="zh-TW" sz="160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altLang="zh-TW" sz="1600" b="1" dirty="0">
                <a:latin typeface="Times New Roman" panose="02020603050405020304" pitchFamily="18" charset="0"/>
                <a:cs typeface="Times New Roman" panose="02020603050405020304" pitchFamily="18" charset="0"/>
              </a:rPr>
              <a:t>Step 5:</a:t>
            </a:r>
            <a:r>
              <a:rPr lang="en-US" altLang="zh-TW" sz="1600" dirty="0">
                <a:latin typeface="Times New Roman" panose="02020603050405020304" pitchFamily="18" charset="0"/>
                <a:cs typeface="Times New Roman" panose="02020603050405020304" pitchFamily="18" charset="0"/>
              </a:rPr>
              <a:t> Remove these two minimum frequencies from Q and add the sum into the list of frequencies (* denote the internal nodes in the figure above).</a:t>
            </a:r>
          </a:p>
          <a:p>
            <a:pPr marL="285750" indent="-285750" algn="l">
              <a:buFont typeface="Arial" panose="020B0604020202020204" pitchFamily="34" charset="0"/>
              <a:buChar char="•"/>
            </a:pPr>
            <a:r>
              <a:rPr lang="en-US" altLang="zh-TW" sz="1600" b="1" dirty="0">
                <a:latin typeface="Times New Roman" panose="02020603050405020304" pitchFamily="18" charset="0"/>
                <a:cs typeface="Times New Roman" panose="02020603050405020304" pitchFamily="18" charset="0"/>
              </a:rPr>
              <a:t>Step 6:</a:t>
            </a:r>
            <a:r>
              <a:rPr lang="en-US" altLang="zh-TW" sz="1600" dirty="0">
                <a:latin typeface="Times New Roman" panose="02020603050405020304" pitchFamily="18" charset="0"/>
                <a:cs typeface="Times New Roman" panose="02020603050405020304" pitchFamily="18" charset="0"/>
              </a:rPr>
              <a:t> Insert node z into the tree.</a:t>
            </a:r>
          </a:p>
          <a:p>
            <a:pPr marL="285750" indent="-285750" algn="l">
              <a:buFont typeface="Arial" panose="020B0604020202020204" pitchFamily="34" charset="0"/>
              <a:buChar char="•"/>
            </a:pPr>
            <a:r>
              <a:rPr lang="en-US" altLang="zh-TW" sz="1600" b="1" dirty="0">
                <a:latin typeface="Times New Roman" panose="02020603050405020304" pitchFamily="18" charset="0"/>
                <a:cs typeface="Times New Roman" panose="02020603050405020304" pitchFamily="18" charset="0"/>
              </a:rPr>
              <a:t>Step 7:</a:t>
            </a:r>
            <a:r>
              <a:rPr lang="en-US" altLang="zh-TW" sz="1600" dirty="0">
                <a:latin typeface="Times New Roman" panose="02020603050405020304" pitchFamily="18" charset="0"/>
                <a:cs typeface="Times New Roman" panose="02020603050405020304" pitchFamily="18" charset="0"/>
              </a:rPr>
              <a:t> Repeat steps 3 to 5 for all the characters.</a:t>
            </a:r>
          </a:p>
          <a:p>
            <a:pPr marL="285750" indent="-285750" algn="l">
              <a:buFont typeface="Arial" panose="020B0604020202020204" pitchFamily="34" charset="0"/>
              <a:buChar char="•"/>
            </a:pPr>
            <a:endParaRPr lang="en-US" altLang="zh-TW" sz="160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altLang="zh-TW" sz="160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altLang="zh-TW" sz="160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zh-TW" altLang="en-US"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7E4BF91-154B-4C0D-B8EA-087A90E2D7B5}"/>
              </a:ext>
            </a:extLst>
          </p:cNvPr>
          <p:cNvPicPr>
            <a:picLocks noChangeAspect="1"/>
          </p:cNvPicPr>
          <p:nvPr/>
        </p:nvPicPr>
        <p:blipFill>
          <a:blip r:embed="rId2"/>
          <a:stretch>
            <a:fillRect/>
          </a:stretch>
        </p:blipFill>
        <p:spPr>
          <a:xfrm>
            <a:off x="4632463" y="2040835"/>
            <a:ext cx="1649067" cy="1623697"/>
          </a:xfrm>
          <a:prstGeom prst="rect">
            <a:avLst/>
          </a:prstGeom>
        </p:spPr>
      </p:pic>
      <p:pic>
        <p:nvPicPr>
          <p:cNvPr id="9" name="Picture 8">
            <a:extLst>
              <a:ext uri="{FF2B5EF4-FFF2-40B4-BE49-F238E27FC236}">
                <a16:creationId xmlns:a16="http://schemas.microsoft.com/office/drawing/2014/main" id="{28A09708-F485-4426-9CF2-B2C2EFCE739C}"/>
              </a:ext>
            </a:extLst>
          </p:cNvPr>
          <p:cNvPicPr>
            <a:picLocks noChangeAspect="1"/>
          </p:cNvPicPr>
          <p:nvPr/>
        </p:nvPicPr>
        <p:blipFill>
          <a:blip r:embed="rId3"/>
          <a:stretch>
            <a:fillRect/>
          </a:stretch>
        </p:blipFill>
        <p:spPr>
          <a:xfrm>
            <a:off x="6510959" y="4698117"/>
            <a:ext cx="1649067" cy="1821953"/>
          </a:xfrm>
          <a:prstGeom prst="rect">
            <a:avLst/>
          </a:prstGeom>
        </p:spPr>
      </p:pic>
    </p:spTree>
    <p:extLst>
      <p:ext uri="{BB962C8B-B14F-4D97-AF65-F5344CB8AC3E}">
        <p14:creationId xmlns:p14="http://schemas.microsoft.com/office/powerpoint/2010/main" val="3823658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3B1BA-DDD5-4FAE-AA56-35B470D6AA8A}"/>
              </a:ext>
            </a:extLst>
          </p:cNvPr>
          <p:cNvSpPr>
            <a:spLocks noGrp="1"/>
          </p:cNvSpPr>
          <p:nvPr>
            <p:ph type="ctrTitle"/>
          </p:nvPr>
        </p:nvSpPr>
        <p:spPr>
          <a:xfrm>
            <a:off x="1524000" y="1122363"/>
            <a:ext cx="9144000" cy="799202"/>
          </a:xfrm>
        </p:spPr>
        <p:txBody>
          <a:bodyPr>
            <a:noAutofit/>
          </a:bodyPr>
          <a:lstStyle/>
          <a:p>
            <a:pPr algn="l"/>
            <a:r>
              <a:rPr lang="en-US" altLang="zh-TW" sz="2800" dirty="0">
                <a:latin typeface="Times New Roman" panose="02020603050405020304" pitchFamily="18" charset="0"/>
                <a:cs typeface="Times New Roman" panose="02020603050405020304" pitchFamily="18" charset="0"/>
              </a:rPr>
              <a:t>Huffman Coding Steps</a:t>
            </a:r>
            <a:endParaRPr lang="zh-TW" altLang="en-US" sz="28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4619018" y="2135071"/>
            <a:ext cx="3203258" cy="4201992"/>
          </a:xfrm>
          <a:prstGeom prst="rect">
            <a:avLst/>
          </a:prstGeom>
        </p:spPr>
      </p:pic>
    </p:spTree>
    <p:extLst>
      <p:ext uri="{BB962C8B-B14F-4D97-AF65-F5344CB8AC3E}">
        <p14:creationId xmlns:p14="http://schemas.microsoft.com/office/powerpoint/2010/main" val="1805900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3B1BA-DDD5-4FAE-AA56-35B470D6AA8A}"/>
              </a:ext>
            </a:extLst>
          </p:cNvPr>
          <p:cNvSpPr>
            <a:spLocks noGrp="1"/>
          </p:cNvSpPr>
          <p:nvPr>
            <p:ph type="ctrTitle"/>
          </p:nvPr>
        </p:nvSpPr>
        <p:spPr>
          <a:xfrm>
            <a:off x="1524000" y="1122363"/>
            <a:ext cx="9144000" cy="799202"/>
          </a:xfrm>
        </p:spPr>
        <p:txBody>
          <a:bodyPr>
            <a:noAutofit/>
          </a:bodyPr>
          <a:lstStyle/>
          <a:p>
            <a:pPr algn="l"/>
            <a:r>
              <a:rPr lang="en-US" altLang="zh-TW" sz="2800" dirty="0">
                <a:latin typeface="Times New Roman" panose="02020603050405020304" pitchFamily="18" charset="0"/>
                <a:cs typeface="Times New Roman" panose="02020603050405020304" pitchFamily="18" charset="0"/>
              </a:rPr>
              <a:t>Huffman Coding Steps</a:t>
            </a:r>
            <a:endParaRPr lang="zh-TW" altLang="en-US" sz="2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AEA091A-8C44-44BA-952B-9B850564DB61}"/>
              </a:ext>
            </a:extLst>
          </p:cNvPr>
          <p:cNvSpPr>
            <a:spLocks noGrp="1"/>
          </p:cNvSpPr>
          <p:nvPr>
            <p:ph type="subTitle" idx="1"/>
          </p:nvPr>
        </p:nvSpPr>
        <p:spPr>
          <a:xfrm>
            <a:off x="1524000" y="2040835"/>
            <a:ext cx="9144000" cy="4479235"/>
          </a:xfrm>
        </p:spPr>
        <p:txBody>
          <a:bodyPr>
            <a:normAutofit/>
          </a:bodyPr>
          <a:lstStyle/>
          <a:p>
            <a:pPr algn="l"/>
            <a:r>
              <a:rPr lang="en-US" altLang="zh-TW" sz="1600" b="1" dirty="0">
                <a:latin typeface="Times New Roman" panose="02020603050405020304" pitchFamily="18" charset="0"/>
                <a:cs typeface="Times New Roman" panose="02020603050405020304" pitchFamily="18" charset="0"/>
              </a:rPr>
              <a:t>Step 8: </a:t>
            </a:r>
            <a:r>
              <a:rPr lang="en-US" altLang="zh-TW" sz="1600" dirty="0">
                <a:latin typeface="Times New Roman" panose="02020603050405020304" pitchFamily="18" charset="0"/>
                <a:cs typeface="Times New Roman" panose="02020603050405020304" pitchFamily="18" charset="0"/>
              </a:rPr>
              <a:t>For each non-leaf node, assign 0 to the left edge and 1 to the right edge.</a:t>
            </a:r>
          </a:p>
          <a:p>
            <a:pPr marL="285750" indent="-285750" algn="l">
              <a:buFont typeface="Arial" panose="020B0604020202020204" pitchFamily="34" charset="0"/>
              <a:buChar char="•"/>
            </a:pPr>
            <a:endParaRPr lang="en-US" altLang="zh-TW" sz="160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altLang="zh-TW" sz="160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zh-TW" altLang="en-US"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030286" y="2842693"/>
            <a:ext cx="2944091" cy="3201699"/>
          </a:xfrm>
          <a:prstGeom prst="rect">
            <a:avLst/>
          </a:prstGeom>
        </p:spPr>
      </p:pic>
    </p:spTree>
    <p:extLst>
      <p:ext uri="{BB962C8B-B14F-4D97-AF65-F5344CB8AC3E}">
        <p14:creationId xmlns:p14="http://schemas.microsoft.com/office/powerpoint/2010/main" val="2867838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3B1BA-DDD5-4FAE-AA56-35B470D6AA8A}"/>
              </a:ext>
            </a:extLst>
          </p:cNvPr>
          <p:cNvSpPr>
            <a:spLocks noGrp="1"/>
          </p:cNvSpPr>
          <p:nvPr>
            <p:ph type="ctrTitle"/>
          </p:nvPr>
        </p:nvSpPr>
        <p:spPr>
          <a:xfrm>
            <a:off x="1524000" y="1122363"/>
            <a:ext cx="9144000" cy="799202"/>
          </a:xfrm>
        </p:spPr>
        <p:txBody>
          <a:bodyPr>
            <a:noAutofit/>
          </a:bodyPr>
          <a:lstStyle/>
          <a:p>
            <a:pPr algn="l"/>
            <a:r>
              <a:rPr lang="en-US" altLang="zh-TW" sz="2800" dirty="0">
                <a:latin typeface="Times New Roman" panose="02020603050405020304" pitchFamily="18" charset="0"/>
                <a:cs typeface="Times New Roman" panose="02020603050405020304" pitchFamily="18" charset="0"/>
              </a:rPr>
              <a:t>Huffman Coding Steps</a:t>
            </a:r>
            <a:endParaRPr lang="zh-TW" altLang="en-US" sz="2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AEA091A-8C44-44BA-952B-9B850564DB61}"/>
              </a:ext>
            </a:extLst>
          </p:cNvPr>
          <p:cNvSpPr>
            <a:spLocks noGrp="1"/>
          </p:cNvSpPr>
          <p:nvPr>
            <p:ph type="subTitle" idx="1"/>
          </p:nvPr>
        </p:nvSpPr>
        <p:spPr>
          <a:xfrm>
            <a:off x="1524000" y="2040835"/>
            <a:ext cx="9144000" cy="4479235"/>
          </a:xfrm>
        </p:spPr>
        <p:txBody>
          <a:bodyPr>
            <a:normAutofit/>
          </a:bodyPr>
          <a:lstStyle/>
          <a:p>
            <a:pPr marL="285750" indent="-285750" algn="l">
              <a:buFont typeface="Arial" panose="020B0604020202020204" pitchFamily="34" charset="0"/>
              <a:buChar char="•"/>
            </a:pPr>
            <a:r>
              <a:rPr lang="en-US" altLang="zh-TW" sz="1600" dirty="0">
                <a:latin typeface="Times New Roman" panose="02020603050405020304" pitchFamily="18" charset="0"/>
                <a:cs typeface="Times New Roman" panose="02020603050405020304" pitchFamily="18" charset="0"/>
              </a:rPr>
              <a:t>For sending the above string over a network, we have to send the tree as well as the above compressed-code. The total size is given by the table below.</a:t>
            </a:r>
          </a:p>
          <a:p>
            <a:pPr marL="285750" indent="-285750" algn="l">
              <a:buFont typeface="Arial" panose="020B0604020202020204" pitchFamily="34" charset="0"/>
              <a:buChar char="•"/>
            </a:pPr>
            <a:endParaRPr lang="en-US" altLang="zh-TW" sz="160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zh-TW" altLang="en-US" sz="16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252662" y="3163945"/>
            <a:ext cx="7686675" cy="2924175"/>
          </a:xfrm>
          <a:prstGeom prst="rect">
            <a:avLst/>
          </a:prstGeom>
        </p:spPr>
      </p:pic>
    </p:spTree>
    <p:extLst>
      <p:ext uri="{BB962C8B-B14F-4D97-AF65-F5344CB8AC3E}">
        <p14:creationId xmlns:p14="http://schemas.microsoft.com/office/powerpoint/2010/main" val="668580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3B1BA-DDD5-4FAE-AA56-35B470D6AA8A}"/>
              </a:ext>
            </a:extLst>
          </p:cNvPr>
          <p:cNvSpPr>
            <a:spLocks noGrp="1"/>
          </p:cNvSpPr>
          <p:nvPr>
            <p:ph type="ctrTitle"/>
          </p:nvPr>
        </p:nvSpPr>
        <p:spPr>
          <a:xfrm>
            <a:off x="1524000" y="1122363"/>
            <a:ext cx="9144000" cy="799202"/>
          </a:xfrm>
        </p:spPr>
        <p:txBody>
          <a:bodyPr>
            <a:noAutofit/>
          </a:bodyPr>
          <a:lstStyle/>
          <a:p>
            <a:pPr algn="l"/>
            <a:r>
              <a:rPr lang="en-US" altLang="zh-TW" sz="2800" dirty="0">
                <a:latin typeface="Times New Roman" panose="02020603050405020304" pitchFamily="18" charset="0"/>
                <a:cs typeface="Times New Roman" panose="02020603050405020304" pitchFamily="18" charset="0"/>
              </a:rPr>
              <a:t>Huffman Coding Steps</a:t>
            </a:r>
            <a:endParaRPr lang="zh-TW" altLang="en-US" sz="2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AEA091A-8C44-44BA-952B-9B850564DB61}"/>
              </a:ext>
            </a:extLst>
          </p:cNvPr>
          <p:cNvSpPr>
            <a:spLocks noGrp="1"/>
          </p:cNvSpPr>
          <p:nvPr>
            <p:ph type="subTitle" idx="1"/>
          </p:nvPr>
        </p:nvSpPr>
        <p:spPr>
          <a:xfrm>
            <a:off x="1524000" y="2040835"/>
            <a:ext cx="9144000" cy="4479235"/>
          </a:xfrm>
        </p:spPr>
        <p:txBody>
          <a:bodyPr>
            <a:normAutofit/>
          </a:bodyPr>
          <a:lstStyle/>
          <a:p>
            <a:pPr marL="285750" indent="-285750" algn="l">
              <a:buFont typeface="Arial" panose="020B0604020202020204" pitchFamily="34" charset="0"/>
              <a:buChar char="•"/>
            </a:pPr>
            <a:r>
              <a:rPr lang="en-US" altLang="zh-TW" sz="1600" b="1" dirty="0">
                <a:latin typeface="Times New Roman" panose="02020603050405020304" pitchFamily="18" charset="0"/>
                <a:cs typeface="Times New Roman" panose="02020603050405020304" pitchFamily="18" charset="0"/>
              </a:rPr>
              <a:t>Decoding the code:</a:t>
            </a:r>
            <a:r>
              <a:rPr lang="en-US" altLang="zh-TW" sz="1600" dirty="0">
                <a:latin typeface="Times New Roman" panose="02020603050405020304" pitchFamily="18" charset="0"/>
                <a:cs typeface="Times New Roman" panose="02020603050405020304" pitchFamily="18" charset="0"/>
              </a:rPr>
              <a:t> For decoding the code, we can take the code and traverse through the tree to find the character. Let 101 is to be decoded, we can traverse from the root as in the figure below</a:t>
            </a:r>
            <a:endParaRPr lang="en-US" altLang="zh-TW" sz="1600" b="1"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zh-TW" altLang="en-US" sz="1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013402" y="3219189"/>
            <a:ext cx="3248014" cy="3198236"/>
          </a:xfrm>
          <a:prstGeom prst="rect">
            <a:avLst/>
          </a:prstGeom>
        </p:spPr>
      </p:pic>
    </p:spTree>
    <p:extLst>
      <p:ext uri="{BB962C8B-B14F-4D97-AF65-F5344CB8AC3E}">
        <p14:creationId xmlns:p14="http://schemas.microsoft.com/office/powerpoint/2010/main" val="5583742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2599</TotalTime>
  <Words>1283</Words>
  <Application>Microsoft Office PowerPoint</Application>
  <PresentationFormat>寬螢幕</PresentationFormat>
  <Paragraphs>202</Paragraphs>
  <Slides>20</Slides>
  <Notes>9</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20</vt:i4>
      </vt:variant>
    </vt:vector>
  </HeadingPairs>
  <TitlesOfParts>
    <vt:vector size="27" baseType="lpstr">
      <vt:lpstr>微软雅黑</vt:lpstr>
      <vt:lpstr>新細明體</vt:lpstr>
      <vt:lpstr>Arial</vt:lpstr>
      <vt:lpstr>Calibri</vt:lpstr>
      <vt:lpstr>Calibri Light</vt:lpstr>
      <vt:lpstr>Times New Roman</vt:lpstr>
      <vt:lpstr>Office Theme</vt:lpstr>
      <vt:lpstr>Huffman Coding</vt:lpstr>
      <vt:lpstr>Huffman Coding</vt:lpstr>
      <vt:lpstr>How Huffman Coding works?</vt:lpstr>
      <vt:lpstr>Huffman Coding Steps</vt:lpstr>
      <vt:lpstr>Huffman Coding Steps</vt:lpstr>
      <vt:lpstr>Huffman Coding Steps</vt:lpstr>
      <vt:lpstr>Huffman Coding Steps</vt:lpstr>
      <vt:lpstr>Huffman Coding Steps</vt:lpstr>
      <vt:lpstr>Huffman Coding Steps</vt:lpstr>
      <vt:lpstr>Huffman Coding Algorithm</vt:lpstr>
      <vt:lpstr>Program Assignment 2</vt:lpstr>
      <vt:lpstr>Property of Huffman coding</vt:lpstr>
      <vt:lpstr>Property of Huffman coding</vt:lpstr>
      <vt:lpstr>Property of Huffman coding</vt:lpstr>
      <vt:lpstr>Property of Huffman coding</vt:lpstr>
      <vt:lpstr>Program 2(Part 1)</vt:lpstr>
      <vt:lpstr>Program 2(Part 1)</vt:lpstr>
      <vt:lpstr>Program 2(Part 2)</vt:lpstr>
      <vt:lpstr>Program 2(Part 2)</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Huffman Coding</dc:title>
  <dc:creator>Abidullah khan</dc:creator>
  <cp:lastModifiedBy>Fan Chiang</cp:lastModifiedBy>
  <cp:revision>9</cp:revision>
  <dcterms:created xsi:type="dcterms:W3CDTF">2021-04-25T13:59:49Z</dcterms:created>
  <dcterms:modified xsi:type="dcterms:W3CDTF">2021-04-27T09:32:40Z</dcterms:modified>
</cp:coreProperties>
</file>