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8" r:id="rId3"/>
    <p:sldId id="284" r:id="rId4"/>
    <p:sldId id="270" r:id="rId5"/>
    <p:sldId id="261" r:id="rId6"/>
    <p:sldId id="278" r:id="rId7"/>
    <p:sldId id="291" r:id="rId8"/>
    <p:sldId id="285" r:id="rId9"/>
    <p:sldId id="287" r:id="rId10"/>
    <p:sldId id="266" r:id="rId11"/>
    <p:sldId id="289" r:id="rId12"/>
    <p:sldId id="288" r:id="rId13"/>
    <p:sldId id="286" r:id="rId14"/>
    <p:sldId id="290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89143"/>
    <a:srgbClr val="3891A7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61" autoAdjust="0"/>
    <p:restoredTop sz="77650" autoAdjust="0"/>
  </p:normalViewPr>
  <p:slideViewPr>
    <p:cSldViewPr>
      <p:cViewPr varScale="1">
        <p:scale>
          <a:sx n="59" d="100"/>
          <a:sy n="59" d="100"/>
        </p:scale>
        <p:origin x="155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D36E0-7B17-4934-8F31-A39392C0B9A2}" type="datetimeFigureOut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92D446-E2E1-41D9-A83B-821D0F879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838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2D446-E2E1-41D9-A83B-821D0F879C3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8012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2D446-E2E1-41D9-A83B-821D0F879C3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079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2D446-E2E1-41D9-A83B-821D0F879C3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3797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2D446-E2E1-41D9-A83B-821D0F879C3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1877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,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2D446-E2E1-41D9-A83B-821D0F879C3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9678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2D446-E2E1-41D9-A83B-821D0F879C3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9829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2D446-E2E1-41D9-A83B-821D0F879C3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3244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2D446-E2E1-41D9-A83B-821D0F879C3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376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2D446-E2E1-41D9-A83B-821D0F879C3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590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096B-ABD2-4FF3-902A-F693C3254A96}" type="datetimeFigureOut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4EE3-E335-4DB0-88BF-67422888DBA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096B-ABD2-4FF3-902A-F693C3254A96}" type="datetimeFigureOut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4EE3-E335-4DB0-88BF-67422888DBA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096B-ABD2-4FF3-902A-F693C3254A96}" type="datetimeFigureOut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4EE3-E335-4DB0-88BF-67422888DBA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extLst/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096B-ABD2-4FF3-902A-F693C3254A96}" type="datetimeFigureOut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4EE3-E335-4DB0-88BF-67422888DBA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096B-ABD2-4FF3-902A-F693C3254A96}" type="datetimeFigureOut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4EE3-E335-4DB0-88BF-67422888DBA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096B-ABD2-4FF3-902A-F693C3254A96}" type="datetimeFigureOut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4EE3-E335-4DB0-88BF-67422888DBA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096B-ABD2-4FF3-902A-F693C3254A96}" type="datetimeFigureOut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4EE3-E335-4DB0-88BF-67422888DBA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096B-ABD2-4FF3-902A-F693C3254A96}" type="datetimeFigureOut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4EE3-E335-4DB0-88BF-67422888DBA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096B-ABD2-4FF3-902A-F693C3254A96}" type="datetimeFigureOut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4EE3-E335-4DB0-88BF-67422888DBA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096B-ABD2-4FF3-902A-F693C3254A96}" type="datetimeFigureOut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4EE3-E335-4DB0-88BF-67422888DBA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096B-ABD2-4FF3-902A-F693C3254A96}" type="datetimeFigureOut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4EE3-E335-4DB0-88BF-67422888DBA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68A096B-ABD2-4FF3-902A-F693C3254A96}" type="datetimeFigureOut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5B64EE3-E335-4DB0-88BF-67422888DBA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計算機概論實習</a:t>
            </a: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98816"/>
          </a:xfrm>
        </p:spPr>
        <p:txBody>
          <a:bodyPr>
            <a:normAutofit/>
          </a:bodyPr>
          <a:lstStyle/>
          <a:p>
            <a:pPr algn="r"/>
            <a:r>
              <a:rPr lang="en-US" altLang="zh-TW" dirty="0"/>
              <a:t>Week11(2020/11/17)</a:t>
            </a:r>
            <a:endParaRPr lang="zh-TW" altLang="en-US" dirty="0"/>
          </a:p>
        </p:txBody>
      </p:sp>
      <p:sp>
        <p:nvSpPr>
          <p:cNvPr id="6" name="副標題 4"/>
          <p:cNvSpPr txBox="1">
            <a:spLocks/>
          </p:cNvSpPr>
          <p:nvPr/>
        </p:nvSpPr>
        <p:spPr>
          <a:xfrm>
            <a:off x="1403648" y="3861048"/>
            <a:ext cx="7406640" cy="2520280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tabLst>
                <a:tab pos="900113" algn="l"/>
              </a:tabLst>
            </a:pPr>
            <a:r>
              <a:rPr lang="en-US" altLang="zh-TW" dirty="0"/>
              <a:t>Lab: 	EC 118</a:t>
            </a:r>
          </a:p>
          <a:p>
            <a:pPr>
              <a:tabLst>
                <a:tab pos="900113" algn="l"/>
              </a:tabLst>
            </a:pPr>
            <a:r>
              <a:rPr lang="zh-TW" altLang="en-US" dirty="0"/>
              <a:t>助教</a:t>
            </a:r>
            <a:r>
              <a:rPr lang="en-US" altLang="zh-TW" dirty="0"/>
              <a:t>:		</a:t>
            </a:r>
          </a:p>
          <a:p>
            <a:pPr>
              <a:tabLst>
                <a:tab pos="900113" algn="l"/>
              </a:tabLst>
            </a:pPr>
            <a:r>
              <a:rPr lang="zh-TW" altLang="en-US" dirty="0"/>
              <a:t>陳作源 </a:t>
            </a:r>
            <a:r>
              <a:rPr lang="en-US" altLang="zh-TW" dirty="0"/>
              <a:t>russchen.cs08g@nctu.edu.tw</a:t>
            </a:r>
          </a:p>
          <a:p>
            <a:pPr>
              <a:tabLst>
                <a:tab pos="900113" algn="l"/>
              </a:tabLst>
            </a:pPr>
            <a:r>
              <a:rPr lang="zh-TW" altLang="en-US" dirty="0"/>
              <a:t>陳彥銨 </a:t>
            </a:r>
            <a:r>
              <a:rPr lang="en-US" altLang="zh-TW" dirty="0"/>
              <a:t>my91015.cs08g@nctu.edu.tw</a:t>
            </a:r>
          </a:p>
          <a:p>
            <a:pPr>
              <a:tabLst>
                <a:tab pos="900113" algn="l"/>
              </a:tabLst>
            </a:pPr>
            <a:r>
              <a:rPr lang="zh-TW" altLang="en-US" dirty="0"/>
              <a:t>鄭智仁 </a:t>
            </a:r>
            <a:r>
              <a:rPr lang="en-US" altLang="zh-TW" dirty="0"/>
              <a:t>king601012003.cs08g@nctu.edu.tw</a:t>
            </a:r>
          </a:p>
        </p:txBody>
      </p:sp>
      <p:sp>
        <p:nvSpPr>
          <p:cNvPr id="9" name="副標題 4"/>
          <p:cNvSpPr txBox="1">
            <a:spLocks/>
          </p:cNvSpPr>
          <p:nvPr/>
        </p:nvSpPr>
        <p:spPr>
          <a:xfrm>
            <a:off x="1408155" y="2420888"/>
            <a:ext cx="7406640" cy="792088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zh-TW" altLang="en-US" sz="4000" dirty="0">
                <a:solidFill>
                  <a:schemeClr val="accent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遞迴函式</a:t>
            </a:r>
            <a:r>
              <a:rPr lang="en-US" altLang="zh-TW" sz="4000" dirty="0">
                <a:solidFill>
                  <a:schemeClr val="accent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(Recursive Function)</a:t>
            </a:r>
            <a:endParaRPr lang="zh-TW" altLang="en-US" sz="4000" dirty="0">
              <a:solidFill>
                <a:schemeClr val="accent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51362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Exercise: binary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Cambria Math"/>
              </a:rPr>
              <a:t>Given a  sorted array which has N elements.</a:t>
            </a:r>
          </a:p>
          <a:p>
            <a:r>
              <a:rPr lang="en-US" altLang="zh-TW" dirty="0">
                <a:latin typeface="Cambria Math"/>
              </a:rPr>
              <a:t>We want to search an element x whether it is in this array or not.</a:t>
            </a:r>
          </a:p>
          <a:p>
            <a:r>
              <a:rPr lang="en-US" altLang="zh-TW" dirty="0">
                <a:latin typeface="Cambria Math"/>
              </a:rPr>
              <a:t>We need to spend n times at most to search it sequentially.</a:t>
            </a:r>
          </a:p>
          <a:p>
            <a:r>
              <a:rPr lang="en-US" altLang="zh-TW" dirty="0">
                <a:latin typeface="Cambria Math"/>
              </a:rPr>
              <a:t>But using binary search, we only need spend log2(n) time to search.</a:t>
            </a:r>
            <a:br>
              <a:rPr lang="en-US" altLang="zh-TW" i="1" dirty="0">
                <a:latin typeface="Cambria Math"/>
              </a:rPr>
            </a:br>
            <a:endParaRPr lang="en-US" altLang="zh-TW" i="1" dirty="0">
              <a:solidFill>
                <a:srgbClr val="0000FF"/>
              </a:solidFill>
              <a:latin typeface="Cambria Math"/>
            </a:endParaRPr>
          </a:p>
          <a:p>
            <a:pPr marL="596646" indent="-514350">
              <a:buFont typeface="+mj-lt"/>
              <a:buAutoNum type="arabicPeriod"/>
            </a:pPr>
            <a:endParaRPr lang="en-US" altLang="zh-TW" dirty="0"/>
          </a:p>
          <a:p>
            <a:pPr marL="596646" indent="-514350">
              <a:buFont typeface="+mj-lt"/>
              <a:buAutoNum type="arabicPeriod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54691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Exercise: binary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Cambria Math"/>
              </a:rPr>
              <a:t>Method :</a:t>
            </a:r>
          </a:p>
          <a:p>
            <a:pPr marL="859536" lvl="1" indent="-457200">
              <a:buFont typeface="+mj-lt"/>
              <a:buAutoNum type="arabicPeriod"/>
            </a:pPr>
            <a:r>
              <a:rPr lang="en-US" altLang="zh-TW" dirty="0">
                <a:latin typeface="Cambria Math"/>
              </a:rPr>
              <a:t> find the middle point of the array</a:t>
            </a:r>
          </a:p>
          <a:p>
            <a:pPr marL="859536" lvl="1" indent="-457200">
              <a:buFont typeface="+mj-lt"/>
              <a:buAutoNum type="arabicPeriod"/>
            </a:pPr>
            <a:r>
              <a:rPr lang="en-US" altLang="zh-TW" dirty="0">
                <a:latin typeface="Cambria Math"/>
              </a:rPr>
              <a:t>Compare the value of middle point and the number you look for</a:t>
            </a:r>
          </a:p>
          <a:p>
            <a:pPr marL="859536" lvl="1" indent="-457200">
              <a:buFont typeface="+mj-lt"/>
              <a:buAutoNum type="arabicPeriod"/>
            </a:pPr>
            <a:r>
              <a:rPr lang="en-US" altLang="zh-TW" dirty="0">
                <a:latin typeface="Cambria Math"/>
              </a:rPr>
              <a:t>If the value of middle point larger than the number, check the left part by recursion.</a:t>
            </a:r>
          </a:p>
          <a:p>
            <a:pPr marL="859536" lvl="1" indent="-457200">
              <a:buFont typeface="+mj-lt"/>
              <a:buAutoNum type="arabicPeriod"/>
            </a:pPr>
            <a:r>
              <a:rPr lang="en-US" altLang="zh-TW" dirty="0">
                <a:latin typeface="Cambria Math"/>
              </a:rPr>
              <a:t>If the value of middle point smaller than the number, check the right part by recursion.</a:t>
            </a:r>
          </a:p>
          <a:p>
            <a:pPr marL="859536" lvl="1" indent="-457200">
              <a:buFont typeface="+mj-lt"/>
              <a:buAutoNum type="arabicPeriod"/>
            </a:pPr>
            <a:r>
              <a:rPr lang="en-US" altLang="zh-TW" dirty="0">
                <a:latin typeface="Cambria Math"/>
              </a:rPr>
              <a:t>Keep doing until you find the number or no element in this part.</a:t>
            </a:r>
          </a:p>
          <a:p>
            <a:pPr marL="596646" indent="-514350">
              <a:buFont typeface="+mj-lt"/>
              <a:buAutoNum type="arabicPeriod"/>
            </a:pPr>
            <a:endParaRPr lang="en-US" altLang="zh-TW" dirty="0"/>
          </a:p>
          <a:p>
            <a:pPr marL="596646" indent="-514350">
              <a:buFont typeface="+mj-lt"/>
              <a:buAutoNum type="arabicPeriod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06491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Exercise: binary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40780" y="1447800"/>
            <a:ext cx="7167201" cy="485001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br>
              <a:rPr lang="en-US" altLang="zh-TW" i="1" dirty="0">
                <a:latin typeface="Cambria Math"/>
              </a:rPr>
            </a:br>
            <a:endParaRPr lang="en-US" altLang="zh-TW" i="1" dirty="0">
              <a:solidFill>
                <a:srgbClr val="0000FF"/>
              </a:solidFill>
              <a:latin typeface="Cambria Math"/>
            </a:endParaRPr>
          </a:p>
          <a:p>
            <a:pPr marL="596646" indent="-514350">
              <a:buFont typeface="+mj-lt"/>
              <a:buAutoNum type="arabicPeriod"/>
            </a:pPr>
            <a:endParaRPr lang="en-US" altLang="zh-TW" dirty="0"/>
          </a:p>
          <a:p>
            <a:pPr marL="596646" indent="-514350">
              <a:buFont typeface="+mj-lt"/>
              <a:buAutoNum type="arabicPeriod"/>
            </a:pPr>
            <a:endParaRPr lang="en-US" altLang="zh-TW" dirty="0"/>
          </a:p>
        </p:txBody>
      </p:sp>
      <p:pic>
        <p:nvPicPr>
          <p:cNvPr id="1026" name="Picture 2" descr="演算法圖鑑》第三章：陣列搜尋. 介紹《演算法圖鑑》第二章：排序時有提及線性搜尋( Linear Serch… | by Nathan Lee |  Change or Die! | Medium">
            <a:extLst>
              <a:ext uri="{FF2B5EF4-FFF2-40B4-BE49-F238E27FC236}">
                <a16:creationId xmlns:a16="http://schemas.microsoft.com/office/drawing/2014/main" id="{86E6C061-9B9B-42FC-8965-300B9A92908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524000"/>
            <a:ext cx="5773824" cy="3849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1368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Exercise: binary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82296" indent="0">
              <a:buNone/>
            </a:pPr>
            <a:r>
              <a:rPr lang="en-US" altLang="zh-TW" b="1" dirty="0">
                <a:latin typeface="Cambria Math"/>
              </a:rPr>
              <a:t>//</a:t>
            </a:r>
            <a:r>
              <a:rPr lang="en-US" altLang="zh-TW" b="1" dirty="0" err="1">
                <a:latin typeface="Cambria Math"/>
              </a:rPr>
              <a:t>arr</a:t>
            </a:r>
            <a:r>
              <a:rPr lang="en-US" altLang="zh-TW" b="1" dirty="0">
                <a:latin typeface="Cambria Math"/>
              </a:rPr>
              <a:t> is the array you need to search , start is the starting index, end is the ending index, num is the number we want to find</a:t>
            </a:r>
          </a:p>
          <a:p>
            <a:pPr marL="82296" indent="0">
              <a:buNone/>
            </a:pPr>
            <a:endParaRPr lang="en-US" altLang="zh-TW" b="1" dirty="0">
              <a:latin typeface="Cambria Math"/>
            </a:endParaRPr>
          </a:p>
          <a:p>
            <a:pPr marL="82296" indent="0">
              <a:buNone/>
            </a:pPr>
            <a:r>
              <a:rPr lang="en-US" altLang="zh-TW" b="1" dirty="0">
                <a:latin typeface="Cambria Math"/>
              </a:rPr>
              <a:t>The return value is the index of the array if you find the number, or return -1.</a:t>
            </a:r>
          </a:p>
          <a:p>
            <a:pPr marL="82296" indent="0">
              <a:buNone/>
            </a:pPr>
            <a:endParaRPr lang="en-US" altLang="zh-TW" b="1" dirty="0">
              <a:latin typeface="Cambria Math"/>
            </a:endParaRPr>
          </a:p>
          <a:p>
            <a:pPr marL="82296" indent="0">
              <a:buNone/>
            </a:pPr>
            <a:r>
              <a:rPr lang="en-US" altLang="zh-TW" b="1" dirty="0">
                <a:latin typeface="Cambria Math"/>
              </a:rPr>
              <a:t>Int  </a:t>
            </a:r>
            <a:r>
              <a:rPr lang="en-US" altLang="zh-TW" b="1" dirty="0" err="1">
                <a:latin typeface="Cambria Math"/>
              </a:rPr>
              <a:t>binary_search</a:t>
            </a:r>
            <a:r>
              <a:rPr lang="en-US" altLang="zh-TW" b="1" dirty="0">
                <a:latin typeface="Cambria Math"/>
              </a:rPr>
              <a:t>(int </a:t>
            </a:r>
            <a:r>
              <a:rPr lang="en-US" altLang="zh-TW" b="1" dirty="0" err="1">
                <a:latin typeface="Cambria Math"/>
              </a:rPr>
              <a:t>arr</a:t>
            </a:r>
            <a:r>
              <a:rPr lang="en-US" altLang="zh-TW" b="1" dirty="0">
                <a:latin typeface="Cambria Math"/>
              </a:rPr>
              <a:t>[], int start, int end, int num):</a:t>
            </a:r>
          </a:p>
          <a:p>
            <a:pPr marL="82296" indent="0">
              <a:buNone/>
            </a:pPr>
            <a:r>
              <a:rPr lang="en-US" altLang="zh-TW" dirty="0">
                <a:latin typeface="Cambria Math"/>
              </a:rPr>
              <a:t>	int middle = (start + end) / 2;</a:t>
            </a:r>
          </a:p>
          <a:p>
            <a:pPr marL="82296" indent="0">
              <a:buNone/>
            </a:pPr>
            <a:r>
              <a:rPr lang="en-US" altLang="zh-TW" dirty="0">
                <a:latin typeface="Cambria Math"/>
              </a:rPr>
              <a:t>	</a:t>
            </a:r>
            <a:r>
              <a:rPr lang="en-US" altLang="zh-TW" dirty="0" err="1">
                <a:latin typeface="Cambria Math"/>
              </a:rPr>
              <a:t>printf</a:t>
            </a:r>
            <a:r>
              <a:rPr lang="en-US" altLang="zh-TW" dirty="0">
                <a:latin typeface="Cambria Math"/>
              </a:rPr>
              <a:t>(“the value of the middle point is %d”, </a:t>
            </a:r>
            <a:r>
              <a:rPr lang="en-US" altLang="zh-TW" dirty="0" err="1">
                <a:latin typeface="Cambria Math"/>
              </a:rPr>
              <a:t>arr</a:t>
            </a:r>
            <a:r>
              <a:rPr lang="en-US" altLang="zh-TW" dirty="0">
                <a:latin typeface="Cambria Math"/>
              </a:rPr>
              <a:t>[middle]);</a:t>
            </a:r>
            <a:endParaRPr lang="en-US" altLang="zh-TW" dirty="0"/>
          </a:p>
          <a:p>
            <a:pPr marL="596646" indent="-514350">
              <a:buFont typeface="+mj-lt"/>
              <a:buAutoNum type="arabicPeriod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44682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Exercise: binary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96646" indent="-514350">
              <a:buFont typeface="+mj-lt"/>
              <a:buAutoNum type="arabicPeriod"/>
            </a:pPr>
            <a:r>
              <a:rPr lang="en-US" altLang="zh-TW" dirty="0"/>
              <a:t>Input :</a:t>
            </a:r>
          </a:p>
          <a:p>
            <a:pPr marL="870966" lvl="1" indent="-514350">
              <a:buFont typeface="+mj-lt"/>
              <a:buAutoNum type="arabicPeriod"/>
            </a:pPr>
            <a:r>
              <a:rPr lang="en-US" altLang="zh-TW" dirty="0"/>
              <a:t>Array size N, and it is less than 10 </a:t>
            </a:r>
          </a:p>
          <a:p>
            <a:pPr marL="870966" lvl="1" indent="-514350">
              <a:buFont typeface="+mj-lt"/>
              <a:buAutoNum type="arabicPeriod"/>
            </a:pPr>
            <a:r>
              <a:rPr lang="en-US" altLang="zh-TW" dirty="0"/>
              <a:t>a sorted array</a:t>
            </a:r>
          </a:p>
          <a:p>
            <a:pPr marL="870966" lvl="1" indent="-514350">
              <a:buFont typeface="+mj-lt"/>
              <a:buAutoNum type="arabicPeriod"/>
            </a:pPr>
            <a:r>
              <a:rPr lang="en-US" altLang="zh-TW" dirty="0"/>
              <a:t>The number we want</a:t>
            </a:r>
          </a:p>
          <a:p>
            <a:pPr marL="596646" indent="-514350">
              <a:buFont typeface="+mj-lt"/>
              <a:buAutoNum type="arabicPeriod"/>
            </a:pPr>
            <a:r>
              <a:rPr lang="en-US" altLang="zh-TW" dirty="0"/>
              <a:t>Output:</a:t>
            </a:r>
          </a:p>
          <a:p>
            <a:pPr marL="813816" lvl="1" indent="-457200">
              <a:buFont typeface="+mj-lt"/>
              <a:buAutoNum type="arabicPeriod"/>
            </a:pPr>
            <a:r>
              <a:rPr lang="en-US" altLang="zh-TW" dirty="0"/>
              <a:t>print “The number is at the index” and the index of the array.</a:t>
            </a:r>
          </a:p>
          <a:p>
            <a:pPr marL="813816" lvl="1" indent="-457200">
              <a:buFont typeface="+mj-lt"/>
              <a:buAutoNum type="arabicPeriod"/>
            </a:pPr>
            <a:r>
              <a:rPr lang="en-US" altLang="zh-TW" dirty="0"/>
              <a:t>Print “Could not find the number” if the number is not exist in the array.</a:t>
            </a:r>
          </a:p>
        </p:txBody>
      </p:sp>
    </p:spTree>
    <p:extLst>
      <p:ext uri="{BB962C8B-B14F-4D97-AF65-F5344CB8AC3E}">
        <p14:creationId xmlns:p14="http://schemas.microsoft.com/office/powerpoint/2010/main" val="4181065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Loop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508720"/>
                <a:ext cx="7498080" cy="4800600"/>
              </a:xfrm>
            </p:spPr>
            <p:txBody>
              <a:bodyPr>
                <a:normAutofit/>
              </a:bodyPr>
              <a:lstStyle/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𝑖𝑛𝑡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𝑝𝑟𝑖𝑛𝑡𝑇𝑜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100(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𝑖𝑛𝑡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𝑛𝑢𝑚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br>
                  <a:rPr lang="en-US" altLang="zh-TW" sz="2400" b="0" i="1" dirty="0"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/>
                      </a:rPr>
                      <m:t>{</m:t>
                    </m:r>
                  </m:oMath>
                </a14:m>
                <a:r>
                  <a:rPr lang="zh-TW" altLang="en-US" sz="2400" b="0" dirty="0"/>
                  <a:t>　</a:t>
                </a:r>
                <a:r>
                  <a:rPr lang="zh-TW" altLang="en-US" sz="2400" dirty="0"/>
                  <a:t>　</a:t>
                </a:r>
                <a:br>
                  <a:rPr lang="en-US" altLang="zh-TW" sz="2400" b="0" dirty="0">
                    <a:solidFill>
                      <a:schemeClr val="tx1"/>
                    </a:solidFill>
                  </a:rPr>
                </a:br>
                <a:r>
                  <a:rPr lang="zh-TW" altLang="en-US" sz="2400" b="0" dirty="0">
                    <a:solidFill>
                      <a:schemeClr val="tx1"/>
                    </a:solidFill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rgbClr val="0000FF"/>
                        </a:solidFill>
                        <a:latin typeface="Cambria Math"/>
                      </a:rPr>
                      <m:t>𝑓𝑜𝑟</m:t>
                    </m:r>
                    <m:r>
                      <a:rPr lang="en-US" altLang="zh-TW" sz="2400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/>
                          </a:rPr>
                          <m:t>𝑖𝑛𝑡</m:t>
                        </m:r>
                        <m:r>
                          <a:rPr lang="en-US" altLang="zh-TW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TW" sz="24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sz="2400" b="0" i="1" smtClean="0">
                            <a:latin typeface="Cambria Math"/>
                          </a:rPr>
                          <m:t>=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𝑛𝑢𝑚</m:t>
                        </m:r>
                        <m:r>
                          <a:rPr lang="en-US" altLang="zh-TW" sz="2400" b="0" i="1" smtClean="0">
                            <a:latin typeface="Cambria Math"/>
                          </a:rPr>
                          <m:t>;</m:t>
                        </m:r>
                        <m:r>
                          <a:rPr lang="en-US" altLang="zh-TW" sz="24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sz="2400" b="0" i="1" smtClean="0">
                            <a:latin typeface="Cambria Math"/>
                          </a:rPr>
                          <m:t>&lt;100 ;</m:t>
                        </m:r>
                        <m:r>
                          <a:rPr lang="en-US" altLang="zh-TW" sz="24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++</m:t>
                        </m:r>
                      </m:e>
                    </m:d>
                  </m:oMath>
                </a14:m>
                <a:endParaRPr lang="en-US" altLang="zh-TW" sz="2400" dirty="0"/>
              </a:p>
              <a:p>
                <a:pPr marL="82296" indent="0">
                  <a:buNone/>
                </a:pPr>
                <a:r>
                  <a:rPr lang="zh-TW" altLang="en-US" sz="2400" dirty="0"/>
                  <a:t>　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/>
                      </a:rPr>
                      <m:t>{</m:t>
                    </m:r>
                  </m:oMath>
                </a14:m>
                <a:br>
                  <a:rPr lang="en-US" altLang="zh-TW" sz="2400" dirty="0"/>
                </a:br>
                <a:r>
                  <a:rPr lang="en-US" altLang="zh-TW" sz="2400" dirty="0"/>
                  <a:t>	</a:t>
                </a:r>
                <a:r>
                  <a:rPr lang="en-US" altLang="zh-TW" sz="2400" dirty="0" err="1"/>
                  <a:t>printf</a:t>
                </a:r>
                <a:r>
                  <a:rPr lang="en-US" altLang="zh-TW" sz="2400" dirty="0"/>
                  <a:t>(“%d\n”,</a:t>
                </a:r>
                <a:r>
                  <a:rPr lang="en-US" altLang="zh-TW" sz="2400" dirty="0" err="1"/>
                  <a:t>i</a:t>
                </a:r>
                <a:r>
                  <a:rPr lang="en-US" altLang="zh-TW" sz="2400" dirty="0"/>
                  <a:t>);</a:t>
                </a:r>
                <a:r>
                  <a:rPr lang="zh-TW" altLang="en-US" sz="2400" dirty="0"/>
                  <a:t>　　</a:t>
                </a:r>
                <a:endParaRPr lang="en-US" altLang="zh-TW" sz="2400" dirty="0"/>
              </a:p>
              <a:p>
                <a:pPr marL="82296" indent="0">
                  <a:buNone/>
                </a:pPr>
                <a:r>
                  <a:rPr lang="zh-TW" altLang="en-US" sz="2400" dirty="0"/>
                  <a:t>　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/>
                      </a:rPr>
                      <m:t>}</m:t>
                    </m:r>
                  </m:oMath>
                </a14:m>
                <a:endParaRPr lang="en-US" altLang="zh-TW" sz="2000" dirty="0"/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altLang="zh-TW" sz="20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508720"/>
                <a:ext cx="7498080" cy="48006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2323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Recursive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zh-TW" dirty="0"/>
              <a:t>Definition</a:t>
            </a:r>
            <a:r>
              <a:rPr lang="zh-TW" altLang="en-US" dirty="0"/>
              <a:t> </a:t>
            </a:r>
            <a:r>
              <a:rPr lang="en-US" altLang="zh-TW" dirty="0"/>
              <a:t>(wiki)</a:t>
            </a:r>
            <a:r>
              <a:rPr lang="zh-TW" altLang="en-US" dirty="0"/>
              <a:t>：</a:t>
            </a:r>
            <a:r>
              <a:rPr lang="en-US" altLang="zh-TW" dirty="0"/>
              <a:t> </a:t>
            </a:r>
          </a:p>
          <a:p>
            <a:r>
              <a:rPr lang="en-US" altLang="zh-TW" sz="2600" dirty="0">
                <a:latin typeface="Cambria Math"/>
              </a:rPr>
              <a:t>one or more base cases, meaning input(s) for which the function produces a result  trivially  (without recurring), </a:t>
            </a:r>
          </a:p>
          <a:p>
            <a:pPr marL="82296" indent="0">
              <a:buNone/>
            </a:pPr>
            <a:endParaRPr lang="en-US" altLang="zh-TW" sz="2600" dirty="0">
              <a:latin typeface="Cambria Math"/>
            </a:endParaRPr>
          </a:p>
          <a:p>
            <a:r>
              <a:rPr lang="en-US" altLang="zh-TW" sz="2600" dirty="0">
                <a:latin typeface="Cambria Math"/>
              </a:rPr>
              <a:t>one or more recursive cases, meaning input(s) for which the program recurs (calls itself).</a:t>
            </a:r>
          </a:p>
          <a:p>
            <a:pPr marL="82296" indent="0">
              <a:buNone/>
            </a:pPr>
            <a:r>
              <a:rPr lang="en-US" altLang="zh-TW" sz="2600" dirty="0">
                <a:latin typeface="Cambria Math"/>
              </a:rPr>
              <a:t> </a:t>
            </a:r>
            <a:endParaRPr lang="zh-TW" altLang="en-US" sz="2600" dirty="0">
              <a:latin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1638032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Recursive function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484784"/>
                <a:ext cx="7498080" cy="4800600"/>
              </a:xfrm>
            </p:spPr>
            <p:txBody>
              <a:bodyPr>
                <a:normAutofit lnSpcReduction="10000"/>
              </a:bodyPr>
              <a:lstStyle/>
              <a:p>
                <a:pPr marL="82296" indent="0">
                  <a:buNone/>
                </a:pPr>
                <a:r>
                  <a:rPr lang="en-US" altLang="zh-TW" i="1" dirty="0">
                    <a:latin typeface="Cambria Math"/>
                  </a:rPr>
                  <a:t>//n is  number  you want to start at</a:t>
                </a:r>
                <a:endParaRPr lang="en-US" altLang="zh-TW" b="0" i="1" dirty="0">
                  <a:solidFill>
                    <a:srgbClr val="0000FF"/>
                  </a:solidFill>
                  <a:latin typeface="Cambria Math"/>
                </a:endParaRPr>
              </a:p>
              <a:p>
                <a:pPr marL="82296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0000FF"/>
                        </a:solidFill>
                        <a:latin typeface="Cambria Math"/>
                      </a:rPr>
                      <m:t>𝑣𝑜𝑖𝑑</m:t>
                    </m:r>
                    <m:r>
                      <a:rPr lang="en-US" altLang="zh-TW" b="0" i="1" smtClean="0">
                        <a:latin typeface="Cambria Math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𝑝𝑟𝑖𝑛𝑡𝑇𝑜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100 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𝑖𝑛𝑡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{</m:t>
                    </m:r>
                  </m:oMath>
                </a14:m>
                <a:r>
                  <a:rPr lang="zh-TW" altLang="en-US" b="0" i="1" dirty="0">
                    <a:latin typeface="Cambria Math"/>
                  </a:rPr>
                  <a:t> </a:t>
                </a:r>
                <a:br>
                  <a:rPr lang="en-US" altLang="zh-TW" b="0" i="1" dirty="0">
                    <a:latin typeface="Cambria Math"/>
                  </a:rPr>
                </a:br>
                <a:br>
                  <a:rPr lang="en-US" altLang="zh-TW" b="0" dirty="0"/>
                </a:br>
                <a:r>
                  <a:rPr lang="zh-TW" altLang="en-US" b="0" dirty="0"/>
                  <a:t>　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𝑖𝑓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b="0" dirty="0"/>
                  <a:t>	// base case</a:t>
                </a:r>
                <a:endParaRPr lang="en-US" altLang="zh-TW" dirty="0"/>
              </a:p>
              <a:p>
                <a:pPr marL="82296" indent="0">
                  <a:buNone/>
                </a:pPr>
                <a:r>
                  <a:rPr lang="zh-TW" altLang="en-US" dirty="0"/>
                  <a:t>　　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0000FF"/>
                        </a:solidFill>
                        <a:latin typeface="Cambria Math"/>
                      </a:rPr>
                      <m:t>𝑟𝑒𝑡𝑢𝑟𝑛</m:t>
                    </m:r>
                    <m:r>
                      <a:rPr lang="en-US" altLang="zh-TW" b="0" i="1" smtClean="0">
                        <a:latin typeface="Cambria Math"/>
                      </a:rPr>
                      <m:t> 0;</m:t>
                    </m:r>
                  </m:oMath>
                </a14:m>
                <a:endParaRPr lang="en-US" altLang="zh-TW" dirty="0"/>
              </a:p>
              <a:p>
                <a:pPr marL="82296" indent="0">
                  <a:buNone/>
                </a:pPr>
                <a:r>
                  <a:rPr lang="zh-TW" altLang="en-US" dirty="0"/>
                  <a:t>　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𝑒𝑙𝑠𝑒</m:t>
                    </m:r>
                    <m:r>
                      <a:rPr lang="en-US" altLang="zh-TW" i="1">
                        <a:latin typeface="Cambria Math"/>
                      </a:rPr>
                      <m:t>{</m:t>
                    </m:r>
                  </m:oMath>
                </a14:m>
                <a:r>
                  <a:rPr lang="en-US" altLang="zh-TW" b="0" dirty="0"/>
                  <a:t>		// recursive case</a:t>
                </a:r>
              </a:p>
              <a:p>
                <a:pPr marL="82296" indent="0">
                  <a:buNone/>
                </a:pPr>
                <a:r>
                  <a:rPr lang="zh-TW" altLang="en-US" dirty="0"/>
                  <a:t>　　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𝑝𝑟𝑖𝑛𝑡𝑓</m:t>
                    </m:r>
                    <m:r>
                      <a:rPr lang="en-US" altLang="zh-TW" b="0" i="1" smtClean="0">
                        <a:latin typeface="Cambria Math"/>
                      </a:rPr>
                      <m:t>("%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sty m:val="p"/>
                      </m:rPr>
                      <a:rPr lang="en-US" altLang="zh-TW" b="0" i="1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TW" b="0" i="1" smtClean="0">
                        <a:latin typeface="Cambria Math"/>
                      </a:rPr>
                      <m:t>",</m:t>
                    </m:r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</a:rPr>
                      <m:t>);</m:t>
                    </m:r>
                  </m:oMath>
                </a14:m>
                <a:endParaRPr lang="en-US" altLang="zh-TW" b="0" dirty="0"/>
              </a:p>
              <a:p>
                <a:pPr marL="82296" indent="0">
                  <a:buNone/>
                </a:pPr>
                <a:r>
                  <a:rPr lang="zh-TW" altLang="en-US" dirty="0"/>
                  <a:t>　　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𝑝𝑟𝑖𝑛𝑡𝑇𝑜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100 (</m:t>
                    </m:r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b="0" i="1" smtClean="0">
                        <a:latin typeface="Cambria Math"/>
                      </a:rPr>
                      <m:t>);</m:t>
                    </m:r>
                  </m:oMath>
                </a14:m>
                <a:endParaRPr lang="en-US" altLang="zh-TW" b="0" dirty="0"/>
              </a:p>
              <a:p>
                <a:pPr marL="82296" indent="0">
                  <a:buNone/>
                </a:pPr>
                <a:r>
                  <a:rPr lang="zh-TW" altLang="en-US" b="0" dirty="0"/>
                  <a:t>　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}</m:t>
                    </m:r>
                  </m:oMath>
                </a14:m>
                <a:endParaRPr lang="en-US" altLang="zh-TW" b="0" dirty="0"/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484784"/>
                <a:ext cx="7498080" cy="4800600"/>
              </a:xfrm>
              <a:blipFill>
                <a:blip r:embed="rId3"/>
                <a:stretch>
                  <a:fillRect l="-569" t="-22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925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Example</a:t>
            </a:r>
            <a:r>
              <a:rPr lang="zh-TW" altLang="en-US" sz="3600" dirty="0"/>
              <a:t>１：</a:t>
            </a:r>
            <a:r>
              <a:rPr lang="en-US" altLang="zh-TW" sz="3600" dirty="0"/>
              <a:t> Summation in recursion</a:t>
            </a:r>
            <a:endParaRPr lang="zh-TW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484784"/>
                <a:ext cx="7498080" cy="4800600"/>
              </a:xfrm>
            </p:spPr>
            <p:txBody>
              <a:bodyPr>
                <a:normAutofit/>
              </a:bodyPr>
              <a:lstStyle/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𝑖𝑛𝑡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𝑆𝑈𝑀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𝑖𝑛𝑡</m:t>
                          </m:r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[],</m:t>
                          </m:r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𝑖𝑛𝑡</m:t>
                          </m:r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/>
                        </a:rPr>
                        <m:t>{</m:t>
                      </m:r>
                    </m:oMath>
                  </m:oMathPara>
                </a14:m>
                <a:endParaRPr lang="en-US" altLang="zh-TW" sz="2400" b="0" i="1" dirty="0">
                  <a:latin typeface="Cambria Math"/>
                </a:endParaRPr>
              </a:p>
              <a:p>
                <a:pPr marL="82296" indent="0">
                  <a:buNone/>
                </a:pPr>
                <a:r>
                  <a:rPr lang="zh-TW" altLang="en-US" sz="2400" i="1" dirty="0">
                    <a:latin typeface="Cambria Math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rgbClr val="0000FF"/>
                        </a:solidFill>
                        <a:latin typeface="Cambria Math"/>
                      </a:rPr>
                      <m:t>𝑖𝑓</m:t>
                    </m:r>
                    <m:r>
                      <a:rPr lang="en-US" altLang="zh-TW" sz="2400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sz="2400" b="0" i="1" smtClean="0">
                            <a:latin typeface="Cambria Math"/>
                          </a:rPr>
                          <m:t>==1</m:t>
                        </m:r>
                      </m:e>
                    </m:d>
                  </m:oMath>
                </a14:m>
                <a:endParaRPr lang="en-US" altLang="zh-TW" sz="2400" b="0" i="1" dirty="0">
                  <a:latin typeface="Cambria Math"/>
                </a:endParaRPr>
              </a:p>
              <a:p>
                <a:pPr marL="82296" indent="0">
                  <a:buNone/>
                </a:pPr>
                <a:r>
                  <a:rPr lang="zh-TW" altLang="en-US" sz="2400" i="1" dirty="0">
                    <a:latin typeface="Cambria Math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rgbClr val="0000FF"/>
                        </a:solidFill>
                        <a:latin typeface="Cambria Math"/>
                      </a:rPr>
                      <m:t>𝑟𝑒𝑡𝑢𝑟𝑛</m:t>
                    </m:r>
                    <m:r>
                      <a:rPr lang="en-US" altLang="zh-TW" sz="2400" b="0" i="1" smtClean="0">
                        <a:latin typeface="Cambria Math"/>
                      </a:rPr>
                      <m:t> </m:t>
                    </m:r>
                    <m:r>
                      <a:rPr lang="en-US" altLang="zh-TW" sz="2400" b="0" i="1" smtClean="0">
                        <a:latin typeface="Cambria Math"/>
                      </a:rPr>
                      <m:t>𝑎</m:t>
                    </m:r>
                    <m:r>
                      <a:rPr lang="en-US" altLang="zh-TW" sz="2400" b="0" i="1" smtClean="0">
                        <a:latin typeface="Cambria Math"/>
                      </a:rPr>
                      <m:t>[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−1];</m:t>
                    </m:r>
                  </m:oMath>
                </a14:m>
                <a:endParaRPr lang="en-US" altLang="zh-TW" sz="2400" b="0" i="1" dirty="0">
                  <a:latin typeface="Cambria Math"/>
                </a:endParaRPr>
              </a:p>
              <a:p>
                <a:pPr marL="82296" indent="0">
                  <a:buNone/>
                </a:pPr>
                <a:r>
                  <a:rPr lang="zh-TW" altLang="en-US" sz="2400" i="1" dirty="0">
                    <a:latin typeface="Cambria Math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rgbClr val="0000FF"/>
                        </a:solidFill>
                        <a:latin typeface="Cambria Math"/>
                      </a:rPr>
                      <m:t>𝑒𝑙𝑠𝑒</m:t>
                    </m:r>
                  </m:oMath>
                </a14:m>
                <a:br>
                  <a:rPr lang="en-US" altLang="zh-TW" sz="2400" b="0" i="1" dirty="0">
                    <a:latin typeface="Cambria Math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400" b="0" i="1" smtClean="0">
                          <a:latin typeface="Cambria Math"/>
                        </a:rPr>
                        <m:t>　　</m:t>
                      </m:r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𝑟𝑒𝑡𝑢𝑟𝑛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 −1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𝑆𝑈𝑀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(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𝑎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, 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𝑛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−1);</m:t>
                      </m:r>
                    </m:oMath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altLang="zh-TW" sz="2000" b="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484784"/>
                <a:ext cx="7498080" cy="48006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466" y="4293096"/>
            <a:ext cx="20859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926"/>
          <a:stretch/>
        </p:blipFill>
        <p:spPr bwMode="auto">
          <a:xfrm>
            <a:off x="3518570" y="4717849"/>
            <a:ext cx="1238250" cy="170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81" b="66152"/>
          <a:stretch/>
        </p:blipFill>
        <p:spPr bwMode="auto">
          <a:xfrm>
            <a:off x="4059531" y="4943430"/>
            <a:ext cx="1238250" cy="155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76" b="50000"/>
          <a:stretch/>
        </p:blipFill>
        <p:spPr bwMode="auto">
          <a:xfrm>
            <a:off x="4563587" y="5153851"/>
            <a:ext cx="1238250" cy="159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3334"/>
          <a:stretch/>
        </p:blipFill>
        <p:spPr bwMode="auto">
          <a:xfrm>
            <a:off x="5064483" y="5368586"/>
            <a:ext cx="1238250" cy="157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4" t="66465" r="284" b="18426"/>
          <a:stretch/>
        </p:blipFill>
        <p:spPr bwMode="auto">
          <a:xfrm>
            <a:off x="5565998" y="5580886"/>
            <a:ext cx="1238250" cy="142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80646" r="36032"/>
          <a:stretch/>
        </p:blipFill>
        <p:spPr bwMode="auto">
          <a:xfrm>
            <a:off x="6012160" y="5778503"/>
            <a:ext cx="792088" cy="182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6804248" y="5685088"/>
            <a:ext cx="497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804248" y="5475744"/>
            <a:ext cx="1217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1+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0000FF"/>
                </a:solidFill>
              </a:rPr>
              <a:t>2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804248" y="5266399"/>
            <a:ext cx="8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2+</a:t>
            </a:r>
            <a:r>
              <a:rPr lang="en-US" altLang="zh-TW" dirty="0">
                <a:solidFill>
                  <a:srgbClr val="0000FF"/>
                </a:solidFill>
              </a:rPr>
              <a:t>2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389143"/>
                </a:solidFill>
              </a:rPr>
              <a:t>4</a:t>
            </a:r>
            <a:endParaRPr lang="zh-TW" altLang="en-US" dirty="0">
              <a:solidFill>
                <a:srgbClr val="389143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804248" y="5057054"/>
            <a:ext cx="8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3+</a:t>
            </a:r>
            <a:r>
              <a:rPr lang="en-US" altLang="zh-TW" dirty="0">
                <a:solidFill>
                  <a:srgbClr val="389143"/>
                </a:solidFill>
              </a:rPr>
              <a:t>4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7030A0"/>
                </a:solidFill>
              </a:rPr>
              <a:t>7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804248" y="4847709"/>
            <a:ext cx="119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5+</a:t>
            </a:r>
            <a:r>
              <a:rPr lang="en-US" altLang="zh-TW" dirty="0">
                <a:solidFill>
                  <a:srgbClr val="7030A0"/>
                </a:solidFill>
              </a:rPr>
              <a:t>7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13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804248" y="4638364"/>
            <a:ext cx="119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8+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13</a:t>
            </a:r>
            <a:r>
              <a:rPr lang="en-US" altLang="zh-TW" dirty="0"/>
              <a:t>=</a:t>
            </a:r>
            <a:r>
              <a:rPr lang="en-US" altLang="zh-TW" b="1" dirty="0">
                <a:solidFill>
                  <a:srgbClr val="00B050"/>
                </a:solidFill>
              </a:rPr>
              <a:t>21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291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Example2</a:t>
            </a:r>
            <a:r>
              <a:rPr lang="zh-TW" altLang="en-US" sz="3600" dirty="0"/>
              <a:t>：</a:t>
            </a:r>
            <a:r>
              <a:rPr lang="en-US" altLang="zh-TW" dirty="0">
                <a:effectLst/>
              </a:rPr>
              <a:t>Fibonacci sequence</a:t>
            </a:r>
            <a:endParaRPr lang="zh-TW" alt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/>
                        </a:rPr>
                        <m:t>𝑖𝑛𝑡</m:t>
                      </m:r>
                      <m:r>
                        <a:rPr lang="en-US" altLang="zh-TW" sz="2400" i="1">
                          <a:latin typeface="Cambria Math"/>
                        </a:rPr>
                        <m:t> </m:t>
                      </m:r>
                      <m:r>
                        <a:rPr lang="en-US" altLang="zh-TW" sz="2400" i="1">
                          <a:latin typeface="Cambria Math"/>
                        </a:rPr>
                        <m:t>𝐹𝑖</m:t>
                      </m:r>
                      <m:r>
                        <a:rPr lang="en-US" altLang="zh-TW" sz="2400" i="1">
                          <a:latin typeface="Cambria Math"/>
                        </a:rPr>
                        <m:t>𝑏𝑜𝑛𝑎𝑐𝑐𝑖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/>
                            </a:rPr>
                            <m:t>𝑖𝑛𝑡</m:t>
                          </m:r>
                          <m:r>
                            <a:rPr lang="en-US" altLang="zh-TW" sz="2400" i="1">
                              <a:latin typeface="Cambria Math"/>
                            </a:rPr>
                            <m:t> </m:t>
                          </m:r>
                          <m:r>
                            <a:rPr lang="en-US" altLang="zh-TW" sz="24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TW" sz="2400" i="1">
                          <a:latin typeface="Cambria Math"/>
                        </a:rPr>
                        <m:t>{</m:t>
                      </m:r>
                    </m:oMath>
                  </m:oMathPara>
                </a14:m>
                <a:endParaRPr lang="en-US" altLang="zh-TW" sz="2400" i="1" dirty="0">
                  <a:latin typeface="Cambria Math"/>
                </a:endParaRPr>
              </a:p>
              <a:p>
                <a:pPr marL="82296" indent="0">
                  <a:buNone/>
                </a:pPr>
                <a:r>
                  <a:rPr lang="en-US" altLang="zh-TW" sz="2400" i="1" dirty="0">
                    <a:latin typeface="Cambria Math"/>
                  </a:rPr>
                  <a:t>     i</a:t>
                </a:r>
                <a:r>
                  <a:rPr lang="en-US" altLang="zh-TW" sz="2400" i="1" dirty="0">
                    <a:solidFill>
                      <a:srgbClr val="0000FF"/>
                    </a:solidFill>
                    <a:latin typeface="Cambria Math"/>
                  </a:rPr>
                  <a:t>f </a:t>
                </a:r>
                <a:r>
                  <a:rPr lang="en-US" altLang="zh-TW" sz="2400" i="1" dirty="0">
                    <a:latin typeface="Cambria Math"/>
                  </a:rPr>
                  <a:t>(n == 0)</a:t>
                </a:r>
              </a:p>
              <a:p>
                <a:pPr marL="82296" indent="0">
                  <a:buNone/>
                </a:pPr>
                <a:r>
                  <a:rPr lang="en-US" altLang="zh-TW" sz="2400" i="1" dirty="0">
                    <a:latin typeface="Cambria Math"/>
                  </a:rPr>
                  <a:t>          </a:t>
                </a:r>
                <a:r>
                  <a:rPr lang="en-US" altLang="zh-TW" sz="2400" i="1" dirty="0">
                    <a:solidFill>
                      <a:srgbClr val="0000FF"/>
                    </a:solidFill>
                    <a:latin typeface="Cambria Math"/>
                  </a:rPr>
                  <a:t>return</a:t>
                </a:r>
                <a:r>
                  <a:rPr lang="en-US" altLang="zh-TW" sz="2400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altLang="zh-TW" sz="2400" i="1" dirty="0">
                    <a:latin typeface="Cambria Math"/>
                  </a:rPr>
                  <a:t>0;</a:t>
                </a:r>
              </a:p>
              <a:p>
                <a:pPr marL="82296" indent="0">
                  <a:buNone/>
                </a:pPr>
                <a:r>
                  <a:rPr lang="zh-TW" altLang="en-US" sz="2400" i="1" dirty="0">
                    <a:latin typeface="Cambria Math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altLang="zh-TW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solidFill>
                          <a:srgbClr val="0000FF"/>
                        </a:solidFill>
                        <a:latin typeface="Cambria Math"/>
                      </a:rPr>
                      <m:t>𝑖𝑓</m:t>
                    </m:r>
                    <m:r>
                      <a:rPr lang="en-US" altLang="zh-TW" sz="2400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sz="2400" b="0" i="1" smtClean="0">
                            <a:latin typeface="Cambria Math"/>
                          </a:rPr>
                          <m:t>==1</m:t>
                        </m:r>
                      </m:e>
                    </m:d>
                  </m:oMath>
                </a14:m>
                <a:endParaRPr lang="en-US" altLang="zh-TW" sz="2400" b="0" i="1" dirty="0">
                  <a:latin typeface="Cambria Math"/>
                </a:endParaRPr>
              </a:p>
              <a:p>
                <a:pPr marL="82296" indent="0">
                  <a:buNone/>
                </a:pPr>
                <a:r>
                  <a:rPr lang="zh-TW" altLang="en-US" sz="2400" i="1" dirty="0">
                    <a:latin typeface="Cambria Math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rgbClr val="0000FF"/>
                        </a:solidFill>
                        <a:latin typeface="Cambria Math"/>
                      </a:rPr>
                      <m:t>𝑟𝑒𝑡𝑢𝑟𝑛</m:t>
                    </m:r>
                    <m:r>
                      <a:rPr lang="en-US" altLang="zh-TW" sz="2400" b="0" i="1" smtClean="0">
                        <a:latin typeface="Cambria Math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sz="2400" b="0" i="1" smtClean="0">
                        <a:latin typeface="Cambria Math"/>
                      </a:rPr>
                      <m:t>;</m:t>
                    </m:r>
                  </m:oMath>
                </a14:m>
                <a:endParaRPr lang="en-US" altLang="zh-TW" sz="2400" b="0" i="1" dirty="0">
                  <a:latin typeface="Cambria Math"/>
                </a:endParaRPr>
              </a:p>
              <a:p>
                <a:pPr marL="82296" indent="0">
                  <a:buNone/>
                </a:pPr>
                <a:r>
                  <a:rPr lang="zh-TW" altLang="en-US" sz="2400" i="1" dirty="0">
                    <a:latin typeface="Cambria Math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rgbClr val="0000FF"/>
                        </a:solidFill>
                        <a:latin typeface="Cambria Math"/>
                      </a:rPr>
                      <m:t>𝑒𝑙𝑠𝑒</m:t>
                    </m:r>
                  </m:oMath>
                </a14:m>
                <a:br>
                  <a:rPr lang="en-US" altLang="zh-TW" sz="2400" b="0" i="1" dirty="0">
                    <a:latin typeface="Cambria Math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400" b="0" i="1" smtClean="0">
                          <a:latin typeface="Cambria Math"/>
                        </a:rPr>
                        <m:t>　　</m:t>
                      </m:r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𝑟𝑒𝑡𝑢𝑟𝑛</m:t>
                      </m:r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𝐹𝑖𝑏𝑜𝑛𝑎𝑐𝑐𝑖</m:t>
                      </m:r>
                      <m:d>
                        <m:d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−1</m:t>
                          </m:r>
                        </m:e>
                      </m:d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𝐹𝑖𝑏𝑜𝑛𝑎𝑐𝑐𝑖</m:t>
                      </m:r>
                      <m:d>
                        <m:d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−2</m:t>
                          </m:r>
                        </m:e>
                      </m:d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altLang="zh-TW" sz="2000" b="0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6154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Example2</a:t>
            </a:r>
            <a:r>
              <a:rPr lang="zh-TW" altLang="en-US" sz="3600" dirty="0"/>
              <a:t>：</a:t>
            </a:r>
            <a:r>
              <a:rPr lang="en-US" altLang="zh-TW" dirty="0">
                <a:effectLst/>
              </a:rPr>
              <a:t>Fibonacci sequence</a:t>
            </a:r>
            <a:endParaRPr lang="zh-TW" alt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𝑖𝑛𝑡</m:t>
                      </m:r>
                      <m:r>
                        <a:rPr lang="en-US" altLang="zh-TW" sz="2400" i="1">
                          <a:latin typeface="Cambria Math"/>
                        </a:rPr>
                        <m:t> </m:t>
                      </m:r>
                      <m:r>
                        <a:rPr lang="en-US" altLang="zh-TW" sz="2400" i="1">
                          <a:latin typeface="Cambria Math"/>
                        </a:rPr>
                        <m:t>𝐹𝑖</m:t>
                      </m:r>
                      <m:r>
                        <a:rPr lang="en-US" altLang="zh-TW" sz="2400" i="1">
                          <a:latin typeface="Cambria Math"/>
                        </a:rPr>
                        <m:t>𝑏𝑜𝑛𝑎𝑐𝑐𝑖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𝑖𝑛𝑡</m:t>
                          </m:r>
                          <m:r>
                            <a:rPr lang="en-US" altLang="zh-TW" sz="2400" i="1">
                              <a:latin typeface="Cambria Math"/>
                            </a:rPr>
                            <m:t> </m:t>
                          </m:r>
                          <m:r>
                            <a:rPr lang="en-US" altLang="zh-TW" sz="24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TW" sz="2400" i="1">
                          <a:latin typeface="Cambria Math"/>
                        </a:rPr>
                        <m:t>{</m:t>
                      </m:r>
                    </m:oMath>
                  </m:oMathPara>
                </a14:m>
                <a:endParaRPr lang="en-US" altLang="zh-TW" sz="2400" i="1" dirty="0">
                  <a:latin typeface="Cambria Math"/>
                </a:endParaRPr>
              </a:p>
              <a:p>
                <a:pPr marL="82296" indent="0">
                  <a:buNone/>
                </a:pPr>
                <a:r>
                  <a:rPr lang="en-US" altLang="zh-TW" sz="2400" i="1" dirty="0">
                    <a:latin typeface="Cambria Math"/>
                  </a:rPr>
                  <a:t>     i</a:t>
                </a:r>
                <a:r>
                  <a:rPr lang="en-US" altLang="zh-TW" sz="2400" i="1" dirty="0">
                    <a:solidFill>
                      <a:srgbClr val="0000FF"/>
                    </a:solidFill>
                    <a:latin typeface="Cambria Math"/>
                  </a:rPr>
                  <a:t>f </a:t>
                </a:r>
                <a:r>
                  <a:rPr lang="en-US" altLang="zh-TW" sz="2400" i="1" dirty="0">
                    <a:latin typeface="Cambria Math"/>
                  </a:rPr>
                  <a:t>(n == 0)</a:t>
                </a:r>
              </a:p>
              <a:p>
                <a:pPr marL="82296" indent="0">
                  <a:buNone/>
                </a:pPr>
                <a:r>
                  <a:rPr lang="en-US" altLang="zh-TW" sz="2400" i="1" dirty="0">
                    <a:latin typeface="Cambria Math"/>
                  </a:rPr>
                  <a:t>          </a:t>
                </a:r>
                <a:r>
                  <a:rPr lang="en-US" altLang="zh-TW" sz="2400" i="1" dirty="0">
                    <a:solidFill>
                      <a:srgbClr val="0000FF"/>
                    </a:solidFill>
                    <a:latin typeface="Cambria Math"/>
                  </a:rPr>
                  <a:t>return</a:t>
                </a:r>
                <a:r>
                  <a:rPr lang="en-US" altLang="zh-TW" sz="2400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altLang="zh-TW" sz="2400" i="1" dirty="0">
                    <a:latin typeface="Cambria Math"/>
                  </a:rPr>
                  <a:t>0;</a:t>
                </a:r>
              </a:p>
              <a:p>
                <a:pPr marL="82296" indent="0">
                  <a:buNone/>
                </a:pPr>
                <a:r>
                  <a:rPr lang="zh-TW" altLang="en-US" sz="2400" i="1" dirty="0">
                    <a:latin typeface="Cambria Math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altLang="zh-TW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solidFill>
                          <a:srgbClr val="0000FF"/>
                        </a:solidFill>
                        <a:latin typeface="Cambria Math"/>
                      </a:rPr>
                      <m:t>𝑖𝑓</m:t>
                    </m:r>
                    <m:r>
                      <a:rPr lang="en-US" altLang="zh-TW" sz="2400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sz="2400" b="0" i="1" smtClean="0">
                            <a:latin typeface="Cambria Math"/>
                          </a:rPr>
                          <m:t>==1</m:t>
                        </m:r>
                      </m:e>
                    </m:d>
                  </m:oMath>
                </a14:m>
                <a:endParaRPr lang="en-US" altLang="zh-TW" sz="2400" b="0" i="1" dirty="0">
                  <a:latin typeface="Cambria Math"/>
                </a:endParaRPr>
              </a:p>
              <a:p>
                <a:pPr marL="82296" indent="0">
                  <a:buNone/>
                </a:pPr>
                <a:r>
                  <a:rPr lang="zh-TW" altLang="en-US" sz="2400" i="1" dirty="0">
                    <a:latin typeface="Cambria Math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rgbClr val="0000FF"/>
                        </a:solidFill>
                        <a:latin typeface="Cambria Math"/>
                      </a:rPr>
                      <m:t>𝑟𝑒𝑡𝑢𝑟𝑛</m:t>
                    </m:r>
                    <m:r>
                      <a:rPr lang="en-US" altLang="zh-TW" sz="2400" b="0" i="1" smtClean="0">
                        <a:latin typeface="Cambria Math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sz="2400" b="0" i="1" smtClean="0">
                        <a:latin typeface="Cambria Math"/>
                      </a:rPr>
                      <m:t>;</m:t>
                    </m:r>
                  </m:oMath>
                </a14:m>
                <a:endParaRPr lang="en-US" altLang="zh-TW" sz="2400" b="0" i="1" dirty="0">
                  <a:latin typeface="Cambria Math"/>
                </a:endParaRPr>
              </a:p>
              <a:p>
                <a:pPr marL="82296" indent="0">
                  <a:buNone/>
                </a:pPr>
                <a:r>
                  <a:rPr lang="zh-TW" altLang="en-US" sz="2400" i="1" dirty="0">
                    <a:latin typeface="Cambria Math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rgbClr val="0000FF"/>
                        </a:solidFill>
                        <a:latin typeface="Cambria Math"/>
                      </a:rPr>
                      <m:t>𝑒𝑙𝑠𝑒</m:t>
                    </m:r>
                  </m:oMath>
                </a14:m>
                <a:br>
                  <a:rPr lang="en-US" altLang="zh-TW" sz="2400" b="0" i="1" dirty="0">
                    <a:latin typeface="Cambria Math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400" b="0" i="1" smtClean="0">
                          <a:latin typeface="Cambria Math"/>
                        </a:rPr>
                        <m:t>　　</m:t>
                      </m:r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𝑟𝑒𝑡𝑢𝑟𝑛</m:t>
                      </m:r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𝐹𝑖𝑏𝑜𝑛𝑎𝑐𝑐𝑖</m:t>
                      </m:r>
                      <m:d>
                        <m:d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−1</m:t>
                          </m:r>
                        </m:e>
                      </m:d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𝐹𝑖𝑏𝑜𝑛𝑎𝑐𝑐𝑖</m:t>
                      </m:r>
                      <m:d>
                        <m:d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−2</m:t>
                          </m:r>
                        </m:e>
                      </m:d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altLang="zh-TW" sz="2000" b="0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6466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Tail Recursion:</a:t>
            </a:r>
            <a:endParaRPr lang="zh-TW" alt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412776"/>
                <a:ext cx="7498080" cy="48006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TW" sz="2400" dirty="0">
                    <a:latin typeface="Cambria Math"/>
                  </a:rPr>
                  <a:t>I</a:t>
                </a:r>
                <a:r>
                  <a:rPr lang="en-US" altLang="zh-TW" sz="2400" b="0" dirty="0">
                    <a:latin typeface="Cambria Math"/>
                  </a:rPr>
                  <a:t>f the all of the recursion parts are at the end of the function,</a:t>
                </a:r>
                <a:r>
                  <a:rPr lang="en-US" altLang="zh-TW" sz="2400" dirty="0">
                    <a:latin typeface="Cambria Math"/>
                  </a:rPr>
                  <a:t> it calls tail recursion.</a:t>
                </a:r>
                <a:endParaRPr lang="en-US" altLang="zh-TW" sz="2400" b="0" dirty="0">
                  <a:latin typeface="Cambria Math"/>
                </a:endParaRPr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𝑖𝑛𝑡</m:t>
                      </m:r>
                      <m:r>
                        <a:rPr lang="en-US" altLang="zh-TW" sz="2400" i="1">
                          <a:latin typeface="Cambria Math"/>
                        </a:rPr>
                        <m:t> </m:t>
                      </m:r>
                      <m:r>
                        <a:rPr lang="en-US" altLang="zh-TW" sz="2400" i="1">
                          <a:latin typeface="Cambria Math"/>
                        </a:rPr>
                        <m:t>𝐹𝑖𝑏𝑜𝑛𝑎𝑐𝑐𝑖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𝑖𝑛𝑡</m:t>
                          </m:r>
                          <m:r>
                            <a:rPr lang="en-US" altLang="zh-TW" sz="2400" i="1">
                              <a:latin typeface="Cambria Math"/>
                            </a:rPr>
                            <m:t> </m:t>
                          </m:r>
                          <m:r>
                            <a:rPr lang="en-US" altLang="zh-TW" sz="24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TW" sz="2400" i="1">
                          <a:latin typeface="Cambria Math"/>
                        </a:rPr>
                        <m:t>{</m:t>
                      </m:r>
                    </m:oMath>
                  </m:oMathPara>
                </a14:m>
                <a:endParaRPr lang="en-US" altLang="zh-TW" sz="2400" i="1" dirty="0">
                  <a:latin typeface="Cambria Math"/>
                </a:endParaRPr>
              </a:p>
              <a:p>
                <a:pPr marL="82296" indent="0">
                  <a:buNone/>
                </a:pPr>
                <a:r>
                  <a:rPr lang="en-US" altLang="zh-TW" sz="2400" i="1" dirty="0">
                    <a:latin typeface="Cambria Math"/>
                  </a:rPr>
                  <a:t>     i</a:t>
                </a:r>
                <a:r>
                  <a:rPr lang="en-US" altLang="zh-TW" sz="2400" i="1" dirty="0">
                    <a:solidFill>
                      <a:srgbClr val="0000FF"/>
                    </a:solidFill>
                    <a:latin typeface="Cambria Math"/>
                  </a:rPr>
                  <a:t>f </a:t>
                </a:r>
                <a:r>
                  <a:rPr lang="en-US" altLang="zh-TW" sz="2400" i="1" dirty="0">
                    <a:latin typeface="Cambria Math"/>
                  </a:rPr>
                  <a:t>(n == 0)</a:t>
                </a:r>
              </a:p>
              <a:p>
                <a:pPr marL="82296" indent="0">
                  <a:buNone/>
                </a:pPr>
                <a:r>
                  <a:rPr lang="en-US" altLang="zh-TW" sz="2400" i="1" dirty="0">
                    <a:latin typeface="Cambria Math"/>
                  </a:rPr>
                  <a:t>          </a:t>
                </a:r>
                <a:r>
                  <a:rPr lang="en-US" altLang="zh-TW" sz="2400" i="1" dirty="0">
                    <a:solidFill>
                      <a:srgbClr val="0000FF"/>
                    </a:solidFill>
                    <a:latin typeface="Cambria Math"/>
                  </a:rPr>
                  <a:t>return</a:t>
                </a:r>
                <a:r>
                  <a:rPr lang="en-US" altLang="zh-TW" sz="2400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altLang="zh-TW" sz="2400" i="1" dirty="0">
                    <a:latin typeface="Cambria Math"/>
                  </a:rPr>
                  <a:t>0;</a:t>
                </a:r>
              </a:p>
              <a:p>
                <a:pPr marL="82296" indent="0">
                  <a:buNone/>
                </a:pPr>
                <a:r>
                  <a:rPr lang="zh-TW" altLang="en-US" sz="2400" i="1" dirty="0">
                    <a:latin typeface="Cambria Math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altLang="zh-TW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solidFill>
                          <a:srgbClr val="0000FF"/>
                        </a:solidFill>
                        <a:latin typeface="Cambria Math"/>
                      </a:rPr>
                      <m:t>𝑖𝑓</m:t>
                    </m:r>
                    <m:r>
                      <a:rPr lang="en-US" altLang="zh-TW" sz="2400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/>
                          </a:rPr>
                          <m:t>𝑛</m:t>
                        </m:r>
                        <m:r>
                          <a:rPr lang="en-US" altLang="zh-TW" sz="2400" i="1">
                            <a:latin typeface="Cambria Math"/>
                          </a:rPr>
                          <m:t>==1</m:t>
                        </m:r>
                      </m:e>
                    </m:d>
                  </m:oMath>
                </a14:m>
                <a:endParaRPr lang="en-US" altLang="zh-TW" sz="2400" i="1" dirty="0">
                  <a:latin typeface="Cambria Math"/>
                </a:endParaRPr>
              </a:p>
              <a:p>
                <a:pPr marL="82296" indent="0">
                  <a:buNone/>
                </a:pPr>
                <a:r>
                  <a:rPr lang="zh-TW" altLang="en-US" sz="2400" i="1" dirty="0">
                    <a:latin typeface="Cambria Math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srgbClr val="0000FF"/>
                        </a:solidFill>
                        <a:latin typeface="Cambria Math"/>
                      </a:rPr>
                      <m:t>𝑟𝑒𝑡𝑢𝑟𝑛</m:t>
                    </m:r>
                    <m:r>
                      <a:rPr lang="en-US" altLang="zh-TW" sz="2400" i="1">
                        <a:latin typeface="Cambria Math"/>
                      </a:rPr>
                      <m:t>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sz="2400" i="1">
                        <a:latin typeface="Cambria Math"/>
                      </a:rPr>
                      <m:t>;</m:t>
                    </m:r>
                  </m:oMath>
                </a14:m>
                <a:endParaRPr lang="en-US" altLang="zh-TW" sz="2400" i="1" dirty="0">
                  <a:latin typeface="Cambria Math"/>
                </a:endParaRPr>
              </a:p>
              <a:p>
                <a:pPr marL="82296" indent="0">
                  <a:buNone/>
                </a:pPr>
                <a:r>
                  <a:rPr lang="zh-TW" altLang="en-US" sz="2400" i="1" dirty="0">
                    <a:latin typeface="Cambria Math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srgbClr val="0000FF"/>
                        </a:solidFill>
                        <a:latin typeface="Cambria Math"/>
                      </a:rPr>
                      <m:t>𝑒𝑙𝑠𝑒</m:t>
                    </m:r>
                  </m:oMath>
                </a14:m>
                <a:br>
                  <a:rPr lang="en-US" altLang="zh-TW" sz="2400" i="1" dirty="0">
                    <a:latin typeface="Cambria Math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/>
                        </a:rPr>
                        <m:t>　　</m:t>
                      </m:r>
                      <m:r>
                        <a:rPr lang="en-US" altLang="zh-TW" sz="2400" i="1">
                          <a:solidFill>
                            <a:srgbClr val="0000FF"/>
                          </a:solidFill>
                          <a:latin typeface="Cambria Math"/>
                        </a:rPr>
                        <m:t>𝑟𝑒𝑡𝑢𝑟𝑛</m:t>
                      </m:r>
                      <m:r>
                        <a:rPr lang="en-US" altLang="zh-TW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𝐹𝑖𝑏𝑜𝑛𝑎𝑐𝑐𝑖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 −1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𝐹𝑖𝑏𝑜𝑛𝑎𝑐𝑐𝑖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 −2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;</m:t>
                      </m:r>
                    </m:oMath>
                    <m:oMath xmlns:m="http://schemas.openxmlformats.org/officeDocument/2006/math">
                      <m:r>
                        <a:rPr lang="en-US" altLang="zh-TW" sz="2000" i="1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altLang="zh-TW" sz="2000" dirty="0"/>
              </a:p>
              <a:p>
                <a:pPr marL="82296" indent="0">
                  <a:buNone/>
                </a:pPr>
                <a:r>
                  <a:rPr lang="en-US" altLang="zh-TW" sz="2000" dirty="0">
                    <a:solidFill>
                      <a:srgbClr val="00B0F0"/>
                    </a:solidFill>
                  </a:rPr>
                  <a:t>Base step:</a:t>
                </a:r>
              </a:p>
              <a:p>
                <a:pPr marL="82296" indent="0">
                  <a:buNone/>
                </a:pPr>
                <a:r>
                  <a:rPr lang="en-US" altLang="zh-TW" sz="2000" b="0" dirty="0">
                    <a:solidFill>
                      <a:srgbClr val="00B0F0"/>
                    </a:solidFill>
                  </a:rPr>
                  <a:t>if n == 1 or n == 0</a:t>
                </a: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412776"/>
                <a:ext cx="7498080" cy="4800600"/>
              </a:xfrm>
              <a:blipFill>
                <a:blip r:embed="rId3"/>
                <a:stretch>
                  <a:fillRect t="-17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C480EFBD-FA6D-4754-AA0D-2023FB6CA8D7}"/>
              </a:ext>
            </a:extLst>
          </p:cNvPr>
          <p:cNvSpPr/>
          <p:nvPr/>
        </p:nvSpPr>
        <p:spPr>
          <a:xfrm>
            <a:off x="1043608" y="5786538"/>
            <a:ext cx="1872208" cy="79208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Function call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3DAF3C0-4B27-49EF-A717-27E471596D17}"/>
                  </a:ext>
                </a:extLst>
              </p:cNvPr>
              <p:cNvSpPr/>
              <p:nvPr/>
            </p:nvSpPr>
            <p:spPr>
              <a:xfrm>
                <a:off x="3635896" y="4948609"/>
                <a:ext cx="1872208" cy="792088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3DAF3C0-4B27-49EF-A717-27E471596D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4948609"/>
                <a:ext cx="1872208" cy="7920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0E13EC3-4918-474F-AC7C-AFC196E81B4B}"/>
                  </a:ext>
                </a:extLst>
              </p:cNvPr>
              <p:cNvSpPr/>
              <p:nvPr/>
            </p:nvSpPr>
            <p:spPr>
              <a:xfrm>
                <a:off x="3635896" y="6020071"/>
                <a:ext cx="2664296" cy="792088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𝐹𝑖𝑏𝑜𝑛𝑎𝑐𝑐𝑖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 −1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𝐹𝑖𝑏𝑜𝑛𝑎𝑐𝑐𝑖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 −2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0E13EC3-4918-474F-AC7C-AFC196E81B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6020071"/>
                <a:ext cx="2664296" cy="7920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371E3896-F5AB-4400-B69A-E4F1D4E49CBF}"/>
              </a:ext>
            </a:extLst>
          </p:cNvPr>
          <p:cNvCxnSpPr>
            <a:stCxn id="4" idx="3"/>
          </p:cNvCxnSpPr>
          <p:nvPr/>
        </p:nvCxnSpPr>
        <p:spPr>
          <a:xfrm flipV="1">
            <a:off x="2915816" y="5301208"/>
            <a:ext cx="648072" cy="881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641E43F-E7ED-4886-9DEF-0B32BED254DD}"/>
              </a:ext>
            </a:extLst>
          </p:cNvPr>
          <p:cNvCxnSpPr>
            <a:stCxn id="4" idx="3"/>
          </p:cNvCxnSpPr>
          <p:nvPr/>
        </p:nvCxnSpPr>
        <p:spPr>
          <a:xfrm>
            <a:off x="2915816" y="6182582"/>
            <a:ext cx="648072" cy="396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798696CC-E1EB-4CC8-9AD3-F6F766DE0C2F}"/>
              </a:ext>
            </a:extLst>
          </p:cNvPr>
          <p:cNvSpPr/>
          <p:nvPr/>
        </p:nvSpPr>
        <p:spPr>
          <a:xfrm rot="10800000">
            <a:off x="6403297" y="6349287"/>
            <a:ext cx="936104" cy="2892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39F0F4-D3EA-407B-9647-9193D24D3DF1}"/>
              </a:ext>
            </a:extLst>
          </p:cNvPr>
          <p:cNvSpPr txBox="1"/>
          <p:nvPr/>
        </p:nvSpPr>
        <p:spPr>
          <a:xfrm>
            <a:off x="6572462" y="5734273"/>
            <a:ext cx="2571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Recursive step:</a:t>
            </a:r>
          </a:p>
          <a:p>
            <a:r>
              <a:rPr lang="en-US" altLang="zh-TW" dirty="0">
                <a:solidFill>
                  <a:srgbClr val="00B0F0"/>
                </a:solidFill>
              </a:rPr>
              <a:t>In the end of the function</a:t>
            </a:r>
            <a:endParaRPr lang="zh-TW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327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Benefit of tail recursion: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35608" y="1412776"/>
            <a:ext cx="7498080" cy="4800600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Cambria Math"/>
              </a:rPr>
              <a:t>Tail recursion can be easier rewriting to the loop, because it would not jump to other part and come back later.</a:t>
            </a:r>
          </a:p>
          <a:p>
            <a:pPr marL="82296" indent="0">
              <a:buNone/>
            </a:pPr>
            <a:endParaRPr lang="en-US" altLang="zh-TW" sz="2400" b="0" dirty="0">
              <a:latin typeface="Cambria Math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80EFBD-FA6D-4754-AA0D-2023FB6CA8D7}"/>
              </a:ext>
            </a:extLst>
          </p:cNvPr>
          <p:cNvSpPr/>
          <p:nvPr/>
        </p:nvSpPr>
        <p:spPr>
          <a:xfrm>
            <a:off x="1099062" y="5661248"/>
            <a:ext cx="1872208" cy="79208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Function call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0E13EC3-4918-474F-AC7C-AFC196E81B4B}"/>
              </a:ext>
            </a:extLst>
          </p:cNvPr>
          <p:cNvSpPr/>
          <p:nvPr/>
        </p:nvSpPr>
        <p:spPr>
          <a:xfrm>
            <a:off x="3387973" y="5661248"/>
            <a:ext cx="1723143" cy="79208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Recursion part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641E43F-E7ED-4886-9DEF-0B32BED254DD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2971270" y="6057292"/>
            <a:ext cx="416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F214EBA5-3C17-4163-9D82-48FD49F44714}"/>
              </a:ext>
            </a:extLst>
          </p:cNvPr>
          <p:cNvSpPr/>
          <p:nvPr/>
        </p:nvSpPr>
        <p:spPr>
          <a:xfrm>
            <a:off x="3277436" y="4624163"/>
            <a:ext cx="1944216" cy="79208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Next function call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61680DE8-4E41-4B5C-8816-7F87F034DB75}"/>
              </a:ext>
            </a:extLst>
          </p:cNvPr>
          <p:cNvCxnSpPr>
            <a:cxnSpLocks/>
            <a:stCxn id="6" idx="0"/>
            <a:endCxn id="15" idx="2"/>
          </p:cNvCxnSpPr>
          <p:nvPr/>
        </p:nvCxnSpPr>
        <p:spPr>
          <a:xfrm flipH="1" flipV="1">
            <a:off x="4249544" y="5416251"/>
            <a:ext cx="1" cy="244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63E48BF6-2915-44F8-9E9F-46FD752ACE8A}"/>
              </a:ext>
            </a:extLst>
          </p:cNvPr>
          <p:cNvSpPr/>
          <p:nvPr/>
        </p:nvSpPr>
        <p:spPr>
          <a:xfrm>
            <a:off x="5338655" y="5654769"/>
            <a:ext cx="2101470" cy="79208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Other function part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FE53E9F0-5AFE-474D-8C05-91F1FD1E6C98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>
            <a:off x="4249544" y="5416251"/>
            <a:ext cx="2139846" cy="23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D7B774F7-F929-40FB-BC05-9BA368B284F3}"/>
              </a:ext>
            </a:extLst>
          </p:cNvPr>
          <p:cNvSpPr/>
          <p:nvPr/>
        </p:nvSpPr>
        <p:spPr>
          <a:xfrm>
            <a:off x="5716982" y="4624163"/>
            <a:ext cx="1723143" cy="79208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Recursion part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F113AC8E-F3B7-42C5-86A1-C6E4F1571D22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>
            <a:off x="5221652" y="5020207"/>
            <a:ext cx="495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48DD14A-2740-4082-970D-5F10FDDE7854}"/>
              </a:ext>
            </a:extLst>
          </p:cNvPr>
          <p:cNvSpPr txBox="1"/>
          <p:nvPr/>
        </p:nvSpPr>
        <p:spPr>
          <a:xfrm>
            <a:off x="1259632" y="4006415"/>
            <a:ext cx="3174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ambria Math"/>
              </a:rPr>
              <a:t>Can’t rewrite to loop</a:t>
            </a:r>
            <a:r>
              <a:rPr lang="zh-TW" altLang="en-US" sz="2400" dirty="0">
                <a:latin typeface="Cambria Math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29882311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3274</TotalTime>
  <Words>784</Words>
  <Application>Microsoft Office PowerPoint</Application>
  <PresentationFormat>如螢幕大小 (4:3)</PresentationFormat>
  <Paragraphs>116</Paragraphs>
  <Slides>14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3" baseType="lpstr">
      <vt:lpstr>微軟正黑體</vt:lpstr>
      <vt:lpstr>新細明體</vt:lpstr>
      <vt:lpstr>標楷體</vt:lpstr>
      <vt:lpstr>Calibri</vt:lpstr>
      <vt:lpstr>Cambria Math</vt:lpstr>
      <vt:lpstr>Gill Sans MT</vt:lpstr>
      <vt:lpstr>Verdana</vt:lpstr>
      <vt:lpstr>Wingdings 2</vt:lpstr>
      <vt:lpstr>夏至</vt:lpstr>
      <vt:lpstr>計算機概論實習</vt:lpstr>
      <vt:lpstr>Loop</vt:lpstr>
      <vt:lpstr>Recursive function</vt:lpstr>
      <vt:lpstr>Recursive function</vt:lpstr>
      <vt:lpstr>Example１： Summation in recursion</vt:lpstr>
      <vt:lpstr>Example2：Fibonacci sequence</vt:lpstr>
      <vt:lpstr>Example2：Fibonacci sequence</vt:lpstr>
      <vt:lpstr>Tail Recursion:</vt:lpstr>
      <vt:lpstr>Benefit of tail recursion:</vt:lpstr>
      <vt:lpstr>Exercise: binary search</vt:lpstr>
      <vt:lpstr>Exercise: binary search</vt:lpstr>
      <vt:lpstr>Exercise: binary search</vt:lpstr>
      <vt:lpstr>Exercise: binary search</vt:lpstr>
      <vt:lpstr>Exercise: binary 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計算機概論實習</dc:title>
  <dc:creator>Admin</dc:creator>
  <cp:lastModifiedBy>張銘仁</cp:lastModifiedBy>
  <cp:revision>221</cp:revision>
  <dcterms:created xsi:type="dcterms:W3CDTF">2015-07-28T03:38:33Z</dcterms:created>
  <dcterms:modified xsi:type="dcterms:W3CDTF">2020-11-16T03:20:41Z</dcterms:modified>
</cp:coreProperties>
</file>