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3" r:id="rId2"/>
    <p:sldId id="256" r:id="rId3"/>
    <p:sldId id="266" r:id="rId4"/>
    <p:sldId id="259" r:id="rId5"/>
    <p:sldId id="260" r:id="rId6"/>
    <p:sldId id="257" r:id="rId7"/>
    <p:sldId id="258" r:id="rId8"/>
    <p:sldId id="261" r:id="rId9"/>
    <p:sldId id="265" r:id="rId10"/>
    <p:sldId id="275" r:id="rId11"/>
    <p:sldId id="279" r:id="rId12"/>
    <p:sldId id="280" r:id="rId13"/>
    <p:sldId id="262" r:id="rId14"/>
    <p:sldId id="263" r:id="rId15"/>
    <p:sldId id="268" r:id="rId16"/>
    <p:sldId id="269" r:id="rId17"/>
    <p:sldId id="281" r:id="rId18"/>
    <p:sldId id="282" r:id="rId19"/>
    <p:sldId id="270" r:id="rId20"/>
    <p:sldId id="276" r:id="rId21"/>
    <p:sldId id="272" r:id="rId22"/>
    <p:sldId id="273" r:id="rId23"/>
    <p:sldId id="277" r:id="rId24"/>
    <p:sldId id="278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60" autoAdjust="0"/>
  </p:normalViewPr>
  <p:slideViewPr>
    <p:cSldViewPr>
      <p:cViewPr varScale="1">
        <p:scale>
          <a:sx n="100" d="100"/>
          <a:sy n="100" d="100"/>
        </p:scale>
        <p:origin x="18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B68C-2515-44F8-A39E-030D970D5BD2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F9A96-9060-4296-BC97-7A300FCE5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98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552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122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833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83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28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FADA-DB3C-4AB2-A749-EB8EF91BE2D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34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FADA-DB3C-4AB2-A749-EB8EF91BE2D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43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7FADA-DB3C-4AB2-A749-EB8EF91BE2D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39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9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8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59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42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7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31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64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F9A96-9060-4296-BC97-7A300FCE55C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87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extLst/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8A096B-ABD2-4FF3-902A-F693C3254A96}" type="datetimeFigureOut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B64EE3-E335-4DB0-88BF-67422888DB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1143000"/>
          </a:xfrm>
        </p:spPr>
        <p:txBody>
          <a:bodyPr/>
          <a:lstStyle/>
          <a:p>
            <a:r>
              <a:rPr lang="zh-TW" altLang="en-US" dirty="0" smtClean="0"/>
              <a:t>課程內容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469032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上課</a:t>
            </a:r>
            <a:r>
              <a:rPr lang="en-US" altLang="zh-TW" sz="2000" b="1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15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次、期中</a:t>
            </a:r>
            <a:r>
              <a:rPr lang="en-US" altLang="zh-TW" sz="20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1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次、期末考</a:t>
            </a:r>
            <a:r>
              <a:rPr lang="en-US" altLang="zh-TW" sz="2000" b="1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1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次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、加分小考</a:t>
            </a:r>
            <a:r>
              <a:rPr lang="en-US" altLang="zh-TW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1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次</a:t>
            </a:r>
            <a:endParaRPr lang="zh-TW" altLang="en-US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19672" y="1665784"/>
            <a:ext cx="7416824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/>
              <a:t>	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/>
              <a:t>週	</a:t>
            </a:r>
            <a:r>
              <a:rPr lang="en-US" altLang="zh-TW" dirty="0" smtClean="0"/>
              <a:t>2020/09/15 (</a:t>
            </a:r>
            <a:r>
              <a:rPr lang="zh-TW" altLang="en-US" dirty="0"/>
              <a:t>二</a:t>
            </a:r>
            <a:r>
              <a:rPr lang="en-US" altLang="zh-TW" dirty="0" smtClean="0"/>
              <a:t>) </a:t>
            </a:r>
            <a:r>
              <a:rPr lang="en-US" altLang="zh-TW" dirty="0"/>
              <a:t>	Introduction to </a:t>
            </a:r>
            <a:r>
              <a:rPr lang="en-US" altLang="zh-TW" dirty="0" smtClean="0"/>
              <a:t>C</a:t>
            </a:r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 smtClean="0"/>
              <a:t>	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週	</a:t>
            </a:r>
            <a:r>
              <a:rPr lang="en-US" altLang="zh-TW" dirty="0" smtClean="0"/>
              <a:t>2020/09/22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r>
              <a:rPr lang="en-US" altLang="zh-TW" dirty="0"/>
              <a:t>	</a:t>
            </a:r>
            <a:r>
              <a:rPr lang="en-US" altLang="zh-TW" dirty="0" smtClean="0"/>
              <a:t>Introduce </a:t>
            </a:r>
            <a:r>
              <a:rPr lang="en-US" altLang="zh-TW" dirty="0"/>
              <a:t>the C language and </a:t>
            </a:r>
            <a:r>
              <a:rPr lang="en-US" altLang="zh-TW" dirty="0" smtClean="0"/>
              <a:t>Print function</a:t>
            </a:r>
            <a:endParaRPr lang="zh-TW" altLang="en-US" dirty="0" smtClean="0"/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 smtClean="0"/>
              <a:t>	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週	</a:t>
            </a:r>
            <a:r>
              <a:rPr lang="en-US" altLang="zh-TW" dirty="0" smtClean="0"/>
              <a:t>2020/09/29 (</a:t>
            </a:r>
            <a:r>
              <a:rPr lang="zh-TW" altLang="en-US" dirty="0"/>
              <a:t>二</a:t>
            </a:r>
            <a:r>
              <a:rPr lang="en-US" altLang="zh-TW" dirty="0" smtClean="0"/>
              <a:t>) 	</a:t>
            </a:r>
            <a:r>
              <a:rPr lang="en-US" altLang="zh-TW" dirty="0"/>
              <a:t>Logic Operator and </a:t>
            </a:r>
            <a:r>
              <a:rPr lang="en-US" altLang="zh-TW" dirty="0" smtClean="0"/>
              <a:t>Selection</a:t>
            </a:r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 smtClean="0"/>
              <a:t>	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週	</a:t>
            </a:r>
            <a:r>
              <a:rPr lang="en-US" altLang="zh-TW" dirty="0" smtClean="0"/>
              <a:t>2020/10/06 (</a:t>
            </a:r>
            <a:r>
              <a:rPr lang="zh-TW" altLang="en-US" dirty="0"/>
              <a:t>二</a:t>
            </a:r>
            <a:r>
              <a:rPr lang="en-US" altLang="zh-TW" dirty="0" smtClean="0"/>
              <a:t>) 	Repetition Structure </a:t>
            </a:r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/>
              <a:t>	第</a:t>
            </a:r>
            <a:r>
              <a:rPr lang="en-US" altLang="zh-TW" dirty="0"/>
              <a:t>5</a:t>
            </a:r>
            <a:r>
              <a:rPr lang="zh-TW" altLang="en-US" dirty="0"/>
              <a:t>週	</a:t>
            </a:r>
            <a:r>
              <a:rPr lang="en-US" altLang="zh-TW" dirty="0" smtClean="0"/>
              <a:t>2020/10/13 (</a:t>
            </a:r>
            <a:r>
              <a:rPr lang="zh-TW" altLang="en-US" dirty="0"/>
              <a:t>二</a:t>
            </a:r>
            <a:r>
              <a:rPr lang="en-US" altLang="zh-TW" dirty="0" smtClean="0"/>
              <a:t>) </a:t>
            </a:r>
            <a:r>
              <a:rPr lang="en-US" altLang="zh-TW" dirty="0"/>
              <a:t>	</a:t>
            </a:r>
            <a:r>
              <a:rPr lang="en-US" altLang="zh-TW" dirty="0" smtClean="0"/>
              <a:t>Array </a:t>
            </a:r>
            <a:r>
              <a:rPr lang="en-US" altLang="zh-TW" dirty="0"/>
              <a:t>and String </a:t>
            </a:r>
            <a:endParaRPr lang="en-US" altLang="zh-TW" dirty="0" smtClean="0"/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/>
              <a:t>	第</a:t>
            </a:r>
            <a:r>
              <a:rPr lang="en-US" altLang="zh-TW" dirty="0"/>
              <a:t>6</a:t>
            </a:r>
            <a:r>
              <a:rPr lang="zh-TW" altLang="en-US" dirty="0"/>
              <a:t>週	</a:t>
            </a:r>
            <a:r>
              <a:rPr lang="en-US" altLang="zh-TW" dirty="0" smtClean="0"/>
              <a:t>2020/10/20 (</a:t>
            </a:r>
            <a:r>
              <a:rPr lang="zh-TW" altLang="en-US" dirty="0"/>
              <a:t>二</a:t>
            </a:r>
            <a:r>
              <a:rPr lang="en-US" altLang="zh-TW" dirty="0" smtClean="0"/>
              <a:t>) </a:t>
            </a:r>
            <a:r>
              <a:rPr lang="en-US" altLang="zh-TW" dirty="0"/>
              <a:t>	</a:t>
            </a:r>
            <a:r>
              <a:rPr lang="en-US" altLang="zh-TW" dirty="0" smtClean="0"/>
              <a:t>File </a:t>
            </a:r>
            <a:r>
              <a:rPr lang="en-US" altLang="zh-TW" dirty="0"/>
              <a:t>IO </a:t>
            </a:r>
            <a:endParaRPr lang="en-US" altLang="zh-TW" dirty="0" smtClean="0"/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/>
              <a:t>	第</a:t>
            </a:r>
            <a:r>
              <a:rPr lang="en-US" altLang="zh-TW" dirty="0"/>
              <a:t>7</a:t>
            </a:r>
            <a:r>
              <a:rPr lang="zh-TW" altLang="en-US" dirty="0"/>
              <a:t>週	</a:t>
            </a:r>
            <a:r>
              <a:rPr lang="en-US" altLang="zh-TW" dirty="0" smtClean="0"/>
              <a:t>2020/10/27 (</a:t>
            </a:r>
            <a:r>
              <a:rPr lang="zh-TW" altLang="en-US" dirty="0"/>
              <a:t>二</a:t>
            </a:r>
            <a:r>
              <a:rPr lang="en-US" altLang="zh-TW" dirty="0" smtClean="0"/>
              <a:t>) </a:t>
            </a:r>
            <a:r>
              <a:rPr lang="en-US" altLang="zh-TW" dirty="0"/>
              <a:t>	Functions</a:t>
            </a:r>
            <a:endParaRPr lang="zh-TW" altLang="en-US" dirty="0">
              <a:solidFill>
                <a:srgbClr val="00B050"/>
              </a:solidFill>
            </a:endParaRPr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/>
              <a:t>	第</a:t>
            </a:r>
            <a:r>
              <a:rPr lang="en-US" altLang="zh-TW" dirty="0"/>
              <a:t>8</a:t>
            </a:r>
            <a:r>
              <a:rPr lang="zh-TW" altLang="en-US" dirty="0"/>
              <a:t>週	</a:t>
            </a:r>
            <a:r>
              <a:rPr lang="en-US" altLang="zh-TW" dirty="0" smtClean="0"/>
              <a:t>2020/11/03 (</a:t>
            </a:r>
            <a:r>
              <a:rPr lang="zh-TW" altLang="en-US" dirty="0"/>
              <a:t>二</a:t>
            </a:r>
            <a:r>
              <a:rPr lang="en-US" altLang="zh-TW" dirty="0" smtClean="0"/>
              <a:t>) </a:t>
            </a:r>
            <a:r>
              <a:rPr lang="en-US" altLang="zh-TW" dirty="0"/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mid-term exam</a:t>
            </a:r>
            <a:endParaRPr lang="zh-TW" altLang="en-US" dirty="0"/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/>
              <a:t>	第</a:t>
            </a:r>
            <a:r>
              <a:rPr lang="en-US" altLang="zh-TW" dirty="0"/>
              <a:t>9</a:t>
            </a:r>
            <a:r>
              <a:rPr lang="zh-TW" altLang="en-US" dirty="0"/>
              <a:t>週	</a:t>
            </a:r>
            <a:r>
              <a:rPr lang="en-US" altLang="zh-TW" dirty="0" smtClean="0"/>
              <a:t>2020/11/10 (</a:t>
            </a:r>
            <a:r>
              <a:rPr lang="zh-TW" altLang="en-US" dirty="0"/>
              <a:t>二</a:t>
            </a:r>
            <a:r>
              <a:rPr lang="en-US" altLang="zh-TW" dirty="0" smtClean="0"/>
              <a:t>) </a:t>
            </a:r>
            <a:r>
              <a:rPr lang="en-US" altLang="zh-TW" dirty="0"/>
              <a:t>	</a:t>
            </a:r>
            <a:r>
              <a:rPr lang="en-US" altLang="zh-TW" dirty="0" smtClean="0"/>
              <a:t>Recursive Function</a:t>
            </a:r>
            <a:endParaRPr lang="zh-TW" altLang="en-US" b="1" dirty="0">
              <a:solidFill>
                <a:srgbClr val="FF0000"/>
              </a:solidFill>
            </a:endParaRPr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/>
              <a:t>	</a:t>
            </a:r>
            <a:r>
              <a:rPr lang="zh-TW" altLang="en-US" dirty="0" smtClean="0"/>
              <a:t> 第</a:t>
            </a:r>
            <a:r>
              <a:rPr lang="en-US" altLang="zh-TW" dirty="0"/>
              <a:t>10</a:t>
            </a:r>
            <a:r>
              <a:rPr lang="zh-TW" altLang="en-US" dirty="0"/>
              <a:t>週	</a:t>
            </a:r>
            <a:r>
              <a:rPr lang="en-US" altLang="zh-TW" dirty="0" smtClean="0"/>
              <a:t>2020/11/17 (</a:t>
            </a:r>
            <a:r>
              <a:rPr lang="zh-TW" altLang="en-US" dirty="0"/>
              <a:t>二</a:t>
            </a:r>
            <a:r>
              <a:rPr lang="en-US" altLang="zh-TW" dirty="0" smtClean="0"/>
              <a:t>) </a:t>
            </a:r>
            <a:r>
              <a:rPr lang="en-US" altLang="zh-TW" dirty="0"/>
              <a:t>	Pointer and Reference I</a:t>
            </a:r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 smtClean="0"/>
              <a:t>	第</a:t>
            </a:r>
            <a:r>
              <a:rPr lang="en-US" altLang="zh-TW" dirty="0" smtClean="0"/>
              <a:t>11</a:t>
            </a:r>
            <a:r>
              <a:rPr lang="zh-TW" altLang="en-US" dirty="0" smtClean="0"/>
              <a:t>週	</a:t>
            </a:r>
            <a:r>
              <a:rPr lang="en-US" altLang="zh-TW" dirty="0" smtClean="0"/>
              <a:t>2020/11/24 (</a:t>
            </a:r>
            <a:r>
              <a:rPr lang="zh-TW" altLang="en-US" dirty="0"/>
              <a:t>二</a:t>
            </a:r>
            <a:r>
              <a:rPr lang="en-US" altLang="zh-TW" dirty="0" smtClean="0"/>
              <a:t>) 	</a:t>
            </a:r>
            <a:r>
              <a:rPr lang="en-US" altLang="zh-TW" dirty="0"/>
              <a:t>Pointer and Reference </a:t>
            </a:r>
            <a:r>
              <a:rPr lang="en-US" altLang="zh-TW" dirty="0" smtClean="0"/>
              <a:t>II</a:t>
            </a:r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 smtClean="0"/>
              <a:t>  第</a:t>
            </a:r>
            <a:r>
              <a:rPr lang="en-US" altLang="zh-TW" dirty="0" smtClean="0"/>
              <a:t>12</a:t>
            </a:r>
            <a:r>
              <a:rPr lang="zh-TW" altLang="en-US" dirty="0" smtClean="0"/>
              <a:t>週	</a:t>
            </a:r>
            <a:r>
              <a:rPr lang="en-US" altLang="zh-TW" dirty="0" smtClean="0"/>
              <a:t>2020/12/01 (</a:t>
            </a:r>
            <a:r>
              <a:rPr lang="zh-TW" altLang="en-US" dirty="0"/>
              <a:t>二</a:t>
            </a:r>
            <a:r>
              <a:rPr lang="en-US" altLang="zh-TW" dirty="0" smtClean="0"/>
              <a:t>) 	Structures</a:t>
            </a:r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 smtClean="0"/>
              <a:t>  第</a:t>
            </a:r>
            <a:r>
              <a:rPr lang="en-US" altLang="zh-TW" dirty="0" smtClean="0"/>
              <a:t>13</a:t>
            </a:r>
            <a:r>
              <a:rPr lang="zh-TW" altLang="en-US" dirty="0" smtClean="0"/>
              <a:t>週	</a:t>
            </a:r>
            <a:r>
              <a:rPr lang="en-US" altLang="zh-TW" dirty="0" smtClean="0"/>
              <a:t>2020/12/08 (</a:t>
            </a:r>
            <a:r>
              <a:rPr lang="zh-TW" altLang="en-US" dirty="0"/>
              <a:t>二</a:t>
            </a:r>
            <a:r>
              <a:rPr lang="en-US" altLang="zh-TW" dirty="0" smtClean="0"/>
              <a:t>) 	</a:t>
            </a:r>
            <a:r>
              <a:rPr lang="en-US" altLang="zh-TW" dirty="0"/>
              <a:t>Dynamic Memory Allocation</a:t>
            </a:r>
            <a:endParaRPr lang="zh-TW" altLang="en-US" dirty="0" smtClean="0"/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 smtClean="0"/>
              <a:t>	第</a:t>
            </a:r>
            <a:r>
              <a:rPr lang="en-US" altLang="zh-TW" dirty="0" smtClean="0"/>
              <a:t>14</a:t>
            </a:r>
            <a:r>
              <a:rPr lang="zh-TW" altLang="en-US" dirty="0" smtClean="0"/>
              <a:t>週	</a:t>
            </a:r>
            <a:r>
              <a:rPr lang="en-US" altLang="zh-TW" dirty="0" smtClean="0"/>
              <a:t>2020/12/15 (</a:t>
            </a:r>
            <a:r>
              <a:rPr lang="zh-TW" altLang="en-US" dirty="0"/>
              <a:t>二</a:t>
            </a:r>
            <a:r>
              <a:rPr lang="en-US" altLang="zh-TW" dirty="0" smtClean="0"/>
              <a:t>) 	Unions </a:t>
            </a:r>
            <a:r>
              <a:rPr lang="en-US" altLang="zh-TW" dirty="0"/>
              <a:t>and Enumerations</a:t>
            </a:r>
            <a:endParaRPr lang="zh-TW" altLang="en-US" dirty="0" smtClean="0"/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 smtClean="0"/>
              <a:t>	第</a:t>
            </a:r>
            <a:r>
              <a:rPr lang="en-US" altLang="zh-TW" dirty="0" smtClean="0"/>
              <a:t>15</a:t>
            </a:r>
            <a:r>
              <a:rPr lang="zh-TW" altLang="en-US" dirty="0" smtClean="0"/>
              <a:t>週	</a:t>
            </a:r>
            <a:r>
              <a:rPr lang="en-US" altLang="zh-TW" dirty="0" smtClean="0"/>
              <a:t>2020/12/22 (</a:t>
            </a:r>
            <a:r>
              <a:rPr lang="zh-TW" altLang="en-US" dirty="0"/>
              <a:t>二</a:t>
            </a:r>
            <a:r>
              <a:rPr lang="en-US" altLang="zh-TW" dirty="0" smtClean="0"/>
              <a:t>) 	</a:t>
            </a:r>
            <a:r>
              <a:rPr lang="en-US" altLang="zh-TW" b="1" dirty="0">
                <a:solidFill>
                  <a:srgbClr val="FF0000"/>
                </a:solidFill>
              </a:rPr>
              <a:t>final exam</a:t>
            </a:r>
            <a:r>
              <a:rPr lang="zh-TW" altLang="en-US" dirty="0" smtClean="0"/>
              <a:t>	</a:t>
            </a:r>
            <a:endParaRPr lang="en-US" altLang="zh-TW" dirty="0" smtClean="0"/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 smtClean="0"/>
              <a:t>  第</a:t>
            </a:r>
            <a:r>
              <a:rPr lang="en-US" altLang="zh-TW" dirty="0"/>
              <a:t>16</a:t>
            </a:r>
            <a:r>
              <a:rPr lang="zh-TW" altLang="en-US" dirty="0"/>
              <a:t>週	</a:t>
            </a:r>
            <a:r>
              <a:rPr lang="en-US" altLang="zh-TW" dirty="0" smtClean="0"/>
              <a:t>2020/12/29 (</a:t>
            </a:r>
            <a:r>
              <a:rPr lang="zh-TW" altLang="en-US" dirty="0"/>
              <a:t>二</a:t>
            </a:r>
            <a:r>
              <a:rPr lang="en-US" altLang="zh-TW" dirty="0" smtClean="0"/>
              <a:t>) </a:t>
            </a:r>
            <a:r>
              <a:rPr lang="en-US" altLang="zh-TW" dirty="0"/>
              <a:t>	</a:t>
            </a:r>
            <a:r>
              <a:rPr lang="en-US" altLang="zh-TW" dirty="0" smtClean="0"/>
              <a:t>Python Basic I</a:t>
            </a:r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 smtClean="0"/>
              <a:t>	第</a:t>
            </a:r>
            <a:r>
              <a:rPr lang="en-US" altLang="zh-TW" dirty="0" smtClean="0"/>
              <a:t>17</a:t>
            </a:r>
            <a:r>
              <a:rPr lang="zh-TW" altLang="en-US" dirty="0" smtClean="0"/>
              <a:t>週	</a:t>
            </a:r>
            <a:r>
              <a:rPr lang="en-US" altLang="zh-TW" dirty="0" smtClean="0"/>
              <a:t>2021/01/05 (</a:t>
            </a:r>
            <a:r>
              <a:rPr lang="zh-TW" altLang="en-US" dirty="0"/>
              <a:t>二</a:t>
            </a:r>
            <a:r>
              <a:rPr lang="en-US" altLang="zh-TW" dirty="0" smtClean="0"/>
              <a:t>) 	Python Basic II</a:t>
            </a:r>
            <a:endParaRPr lang="zh-TW" altLang="en-US" dirty="0" smtClean="0"/>
          </a:p>
          <a:p>
            <a:pPr>
              <a:tabLst>
                <a:tab pos="449263" algn="ctr"/>
                <a:tab pos="1879600" algn="ctr"/>
                <a:tab pos="3048000" algn="l"/>
              </a:tabLst>
            </a:pPr>
            <a:r>
              <a:rPr lang="zh-TW" altLang="en-US" dirty="0"/>
              <a:t>	第</a:t>
            </a:r>
            <a:r>
              <a:rPr lang="en-US" altLang="zh-TW" dirty="0"/>
              <a:t>18</a:t>
            </a:r>
            <a:r>
              <a:rPr lang="zh-TW" altLang="en-US" dirty="0"/>
              <a:t>週	</a:t>
            </a:r>
            <a:r>
              <a:rPr lang="en-US" altLang="zh-TW" dirty="0" smtClean="0"/>
              <a:t>2021/01/12 (</a:t>
            </a:r>
            <a:r>
              <a:rPr lang="zh-TW" altLang="en-US" dirty="0"/>
              <a:t>二</a:t>
            </a:r>
            <a:r>
              <a:rPr lang="en-US" altLang="zh-TW" dirty="0" smtClean="0"/>
              <a:t>) </a:t>
            </a:r>
            <a:r>
              <a:rPr lang="en-US" altLang="zh-TW" dirty="0"/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Python extra quiz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884368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其他</a:t>
            </a:r>
            <a:r>
              <a:rPr lang="en-US" altLang="zh-TW" dirty="0" smtClean="0"/>
              <a:t>Output format.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69703"/>
              </p:ext>
            </p:extLst>
          </p:nvPr>
        </p:nvGraphicFramePr>
        <p:xfrm>
          <a:off x="1258888" y="1508125"/>
          <a:ext cx="749935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888">
                  <a:extLst>
                    <a:ext uri="{9D8B030D-6E8A-4147-A177-3AD203B41FA5}">
                      <a16:colId xmlns:a16="http://schemas.microsoft.com/office/drawing/2014/main" val="1223869376"/>
                    </a:ext>
                  </a:extLst>
                </a:gridCol>
                <a:gridCol w="6202462">
                  <a:extLst>
                    <a:ext uri="{9D8B030D-6E8A-4147-A177-3AD203B41FA5}">
                      <a16:colId xmlns:a16="http://schemas.microsoft.com/office/drawing/2014/main" val="130140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以字元⽅式輸出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1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octal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9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Unsinged integer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8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%x, %X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7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5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%e, %E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 in Scientific notation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0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%g, %G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</a:t>
                      </a:r>
                      <a:r>
                        <a:rPr kumimoji="0" lang="zh-TW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 </a:t>
                      </a:r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%f or</a:t>
                      </a:r>
                      <a:r>
                        <a:rPr kumimoji="0" lang="zh-TW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%e,</a:t>
                      </a:r>
                      <a:r>
                        <a:rPr kumimoji="0" lang="zh-TW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the simple ones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12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kumimoji="0" lang="zh-TW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51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3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kumimoji="0"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unsigned integer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6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359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34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884368" cy="11430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 Flags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03648"/>
            <a:ext cx="7401958" cy="12765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852936"/>
            <a:ext cx="7535327" cy="5811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609" y="3606802"/>
            <a:ext cx="735432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0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9588" y="87888"/>
            <a:ext cx="7884368" cy="11430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 Flags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84784"/>
            <a:ext cx="5125165" cy="247684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4581128"/>
            <a:ext cx="132416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72F7003-6DC4-4964-AB85-E7AB8C1E7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381" t="14461" r="76415" b="57617"/>
          <a:stretch/>
        </p:blipFill>
        <p:spPr>
          <a:xfrm>
            <a:off x="1435608" y="1417638"/>
            <a:ext cx="4484190" cy="36675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55F0E3-2347-4DC0-BB86-D41458E78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0" t="22000" r="50960" b="62600"/>
          <a:stretch/>
        </p:blipFill>
        <p:spPr>
          <a:xfrm>
            <a:off x="4699047" y="4293096"/>
            <a:ext cx="442587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7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447800"/>
            <a:ext cx="749808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b="1" dirty="0" smtClean="0"/>
              <a:t>Exercise1</a:t>
            </a:r>
            <a:endParaRPr lang="en-US" altLang="zh-TW" sz="2400" b="1" dirty="0"/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Use </a:t>
            </a:r>
            <a:r>
              <a:rPr lang="en-US" altLang="zh-TW" sz="2000" dirty="0" err="1" smtClean="0"/>
              <a:t>printf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 print your department </a:t>
            </a:r>
          </a:p>
          <a:p>
            <a:pPr marL="402336" lvl="1" indent="0">
              <a:lnSpc>
                <a:spcPct val="150000"/>
              </a:lnSpc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and grade.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en-US" altLang="zh-TW" sz="2400" b="1" dirty="0" smtClean="0"/>
              <a:t>Exercise</a:t>
            </a:r>
            <a:r>
              <a:rPr lang="en-US" altLang="zh-TW" sz="2400" b="1" dirty="0"/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Print your age and gender (</a:t>
            </a:r>
            <a:r>
              <a:rPr lang="en-US" altLang="zh-TW" sz="2000" dirty="0" err="1" smtClean="0"/>
              <a:t>Male:M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Female:F</a:t>
            </a:r>
            <a:r>
              <a:rPr lang="en-US" altLang="zh-TW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You should declared variables before you using </a:t>
            </a:r>
            <a:r>
              <a:rPr lang="en-US" altLang="zh-TW" sz="2000" dirty="0" err="1" smtClean="0"/>
              <a:t>printf</a:t>
            </a:r>
            <a:r>
              <a:rPr lang="en-US" altLang="zh-TW" sz="2000" dirty="0" smtClean="0"/>
              <a:t>()</a:t>
            </a:r>
            <a:endParaRPr lang="en-US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64643"/>
            <a:ext cx="2952328" cy="180837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5229200"/>
            <a:ext cx="34861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5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4360" y="274638"/>
            <a:ext cx="7498080" cy="1143000"/>
          </a:xfrm>
        </p:spPr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4844" y="1268760"/>
            <a:ext cx="7498080" cy="518457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+mn-ea"/>
              </a:rPr>
              <a:t>Add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and subtract</a:t>
            </a:r>
            <a:r>
              <a:rPr lang="zh-TW" altLang="en-US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pPr lvl="1"/>
            <a:r>
              <a:rPr lang="en-US" altLang="zh-TW" sz="2200" dirty="0" err="1">
                <a:latin typeface="+mn-ea"/>
              </a:rPr>
              <a:t>int</a:t>
            </a:r>
            <a:r>
              <a:rPr lang="en-US" altLang="zh-TW" sz="2200" dirty="0">
                <a:latin typeface="+mn-ea"/>
              </a:rPr>
              <a:t> </a:t>
            </a:r>
            <a:r>
              <a:rPr lang="en-US" altLang="zh-TW" sz="2200" dirty="0" err="1">
                <a:latin typeface="+mn-ea"/>
              </a:rPr>
              <a:t>a,b</a:t>
            </a:r>
            <a:r>
              <a:rPr lang="en-US" altLang="zh-TW" sz="2200" dirty="0">
                <a:latin typeface="+mn-ea"/>
              </a:rPr>
              <a:t>;	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declared integer variables a, b </a:t>
            </a:r>
            <a:endParaRPr lang="en-US" altLang="zh-TW" sz="220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zh-TW" sz="2200" dirty="0" err="1">
                <a:latin typeface="+mn-ea"/>
              </a:rPr>
              <a:t>int</a:t>
            </a:r>
            <a:r>
              <a:rPr lang="en-US" altLang="zh-TW" sz="2200" dirty="0">
                <a:latin typeface="+mn-ea"/>
              </a:rPr>
              <a:t> </a:t>
            </a:r>
            <a:r>
              <a:rPr lang="en-US" altLang="zh-TW" sz="2200" dirty="0" err="1">
                <a:latin typeface="+mn-ea"/>
              </a:rPr>
              <a:t>c,d</a:t>
            </a:r>
            <a:r>
              <a:rPr lang="en-US" altLang="zh-TW" sz="2200" dirty="0">
                <a:latin typeface="+mn-ea"/>
              </a:rPr>
              <a:t>;	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// declared integer variables c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, d </a:t>
            </a:r>
            <a:endParaRPr lang="en-US" altLang="zh-TW" sz="220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zh-TW" sz="2200" dirty="0">
                <a:latin typeface="+mn-ea"/>
              </a:rPr>
              <a:t>a=50; </a:t>
            </a:r>
          </a:p>
          <a:p>
            <a:pPr lvl="1"/>
            <a:r>
              <a:rPr lang="en-US" altLang="zh-TW" sz="2200" dirty="0">
                <a:latin typeface="+mn-ea"/>
              </a:rPr>
              <a:t>b=20; </a:t>
            </a:r>
          </a:p>
          <a:p>
            <a:pPr lvl="1"/>
            <a:r>
              <a:rPr lang="en-US" altLang="zh-TW" sz="2200" dirty="0">
                <a:latin typeface="+mn-ea"/>
              </a:rPr>
              <a:t>c=</a:t>
            </a:r>
            <a:r>
              <a:rPr lang="en-US" altLang="zh-TW" sz="2200" dirty="0" err="1">
                <a:latin typeface="+mn-ea"/>
              </a:rPr>
              <a:t>a+b</a:t>
            </a:r>
            <a:r>
              <a:rPr lang="en-US" altLang="zh-TW" sz="2200" dirty="0">
                <a:latin typeface="+mn-ea"/>
              </a:rPr>
              <a:t>; 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//add a and b, then assign to c</a:t>
            </a:r>
            <a:endParaRPr lang="en-US" altLang="zh-TW" sz="220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zh-TW" sz="2200" dirty="0">
                <a:latin typeface="+mn-ea"/>
              </a:rPr>
              <a:t>d=a-b; 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//subtract a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and b </a:t>
            </a:r>
            <a:r>
              <a:rPr lang="zh-TW" altLang="en-US" sz="2000" dirty="0" smtClean="0">
                <a:solidFill>
                  <a:srgbClr val="00B050"/>
                </a:solidFill>
                <a:latin typeface="+mn-ea"/>
              </a:rPr>
              <a:t>，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then assign to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d </a:t>
            </a:r>
            <a:endParaRPr lang="en-US" altLang="zh-TW" sz="2200" dirty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multiplication</a:t>
            </a:r>
            <a:r>
              <a:rPr lang="zh-TW" altLang="en-US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pPr lvl="1"/>
            <a:r>
              <a:rPr lang="en-US" altLang="zh-TW" sz="2200" dirty="0" err="1">
                <a:latin typeface="+mn-ea"/>
              </a:rPr>
              <a:t>int</a:t>
            </a:r>
            <a:r>
              <a:rPr lang="en-US" altLang="zh-TW" sz="2200" dirty="0">
                <a:latin typeface="+mn-ea"/>
              </a:rPr>
              <a:t> </a:t>
            </a:r>
            <a:r>
              <a:rPr lang="en-US" altLang="zh-TW" sz="2200" dirty="0" err="1">
                <a:latin typeface="+mn-ea"/>
              </a:rPr>
              <a:t>a,b</a:t>
            </a:r>
            <a:r>
              <a:rPr lang="en-US" altLang="zh-TW" sz="2200" dirty="0">
                <a:latin typeface="+mn-ea"/>
              </a:rPr>
              <a:t>;</a:t>
            </a:r>
            <a:r>
              <a:rPr lang="en-US" altLang="zh-TW" sz="2000" dirty="0">
                <a:latin typeface="+mn-ea"/>
              </a:rPr>
              <a:t> </a:t>
            </a:r>
            <a:endParaRPr lang="en-US" altLang="zh-TW" sz="2000" dirty="0" smtClean="0">
              <a:latin typeface="+mn-ea"/>
            </a:endParaRPr>
          </a:p>
          <a:p>
            <a:pPr lvl="1"/>
            <a:r>
              <a:rPr lang="en-US" altLang="zh-TW" sz="2200" dirty="0" err="1" smtClean="0">
                <a:latin typeface="+mn-ea"/>
              </a:rPr>
              <a:t>int</a:t>
            </a:r>
            <a:r>
              <a:rPr lang="en-US" altLang="zh-TW" sz="2200" dirty="0" smtClean="0">
                <a:latin typeface="+mn-ea"/>
              </a:rPr>
              <a:t> </a:t>
            </a:r>
            <a:r>
              <a:rPr lang="en-US" altLang="zh-TW" sz="2200" dirty="0">
                <a:latin typeface="+mn-ea"/>
              </a:rPr>
              <a:t>c; </a:t>
            </a:r>
            <a:endParaRPr lang="en-US" altLang="zh-TW" sz="2200" dirty="0" smtClean="0">
              <a:latin typeface="+mn-ea"/>
            </a:endParaRPr>
          </a:p>
          <a:p>
            <a:pPr lvl="1"/>
            <a:r>
              <a:rPr lang="en-US" altLang="zh-TW" sz="2200" dirty="0" smtClean="0">
                <a:latin typeface="+mn-ea"/>
              </a:rPr>
              <a:t>a=50</a:t>
            </a:r>
            <a:r>
              <a:rPr lang="en-US" altLang="zh-TW" sz="2200" dirty="0">
                <a:latin typeface="+mn-ea"/>
              </a:rPr>
              <a:t>; </a:t>
            </a:r>
          </a:p>
          <a:p>
            <a:pPr lvl="1"/>
            <a:r>
              <a:rPr lang="en-US" altLang="zh-TW" sz="2200" dirty="0">
                <a:latin typeface="+mn-ea"/>
              </a:rPr>
              <a:t>b=20; </a:t>
            </a:r>
          </a:p>
          <a:p>
            <a:pPr lvl="1"/>
            <a:r>
              <a:rPr lang="en-US" altLang="zh-TW" sz="2200" dirty="0">
                <a:latin typeface="+mn-ea"/>
              </a:rPr>
              <a:t>c=a*b;</a:t>
            </a:r>
            <a:r>
              <a:rPr lang="zh-TW" altLang="en-US" sz="2200" dirty="0">
                <a:latin typeface="+mn-ea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//multiply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a and b </a:t>
            </a:r>
            <a:r>
              <a:rPr lang="zh-TW" altLang="en-US" sz="2000" dirty="0">
                <a:solidFill>
                  <a:srgbClr val="00B050"/>
                </a:solidFill>
                <a:latin typeface="+mn-ea"/>
              </a:rPr>
              <a:t>，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then assign to c</a:t>
            </a:r>
            <a:endParaRPr lang="en-US" altLang="zh-TW" sz="2200" dirty="0">
              <a:latin typeface="+mn-ea"/>
            </a:endParaRPr>
          </a:p>
          <a:p>
            <a:pPr lvl="1"/>
            <a:endParaRPr lang="en-US" altLang="zh-TW" sz="2000" dirty="0">
              <a:solidFill>
                <a:srgbClr val="00B050"/>
              </a:solidFill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73"/>
          <a:stretch/>
        </p:blipFill>
        <p:spPr>
          <a:xfrm>
            <a:off x="7294675" y="1844824"/>
            <a:ext cx="1512168" cy="17990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71102"/>
            <a:ext cx="3069086" cy="17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5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8080" cy="1143000"/>
          </a:xfrm>
        </p:spPr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320800"/>
            <a:ext cx="7498080" cy="5132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+mn-ea"/>
              </a:rPr>
              <a:t>D</a:t>
            </a:r>
            <a:r>
              <a:rPr lang="en-US" altLang="zh-TW" dirty="0" smtClean="0">
                <a:latin typeface="+mn-ea"/>
              </a:rPr>
              <a:t>ivision</a:t>
            </a:r>
            <a:r>
              <a:rPr lang="zh-TW" altLang="en-US" sz="2600" dirty="0" smtClean="0">
                <a:latin typeface="+mn-ea"/>
              </a:rPr>
              <a:t> </a:t>
            </a:r>
            <a:endParaRPr lang="zh-TW" altLang="en-US" sz="2600" dirty="0">
              <a:latin typeface="+mn-ea"/>
            </a:endParaRPr>
          </a:p>
          <a:p>
            <a:pPr lvl="1"/>
            <a:r>
              <a:rPr lang="en-US" altLang="zh-TW" sz="2200" dirty="0" err="1">
                <a:latin typeface="+mn-ea"/>
              </a:rPr>
              <a:t>int</a:t>
            </a:r>
            <a:r>
              <a:rPr lang="en-US" altLang="zh-TW" sz="2200" dirty="0">
                <a:latin typeface="+mn-ea"/>
              </a:rPr>
              <a:t> </a:t>
            </a:r>
            <a:r>
              <a:rPr lang="en-US" altLang="zh-TW" sz="2200" dirty="0" err="1">
                <a:latin typeface="+mn-ea"/>
              </a:rPr>
              <a:t>a,b</a:t>
            </a:r>
            <a:r>
              <a:rPr lang="en-US" altLang="zh-TW" sz="2200" dirty="0">
                <a:latin typeface="+mn-ea"/>
              </a:rPr>
              <a:t>; 	</a:t>
            </a:r>
            <a:r>
              <a:rPr lang="en-US" altLang="zh-TW" sz="22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+mn-ea"/>
              </a:rPr>
              <a:t>declared integer variables a, </a:t>
            </a:r>
            <a:r>
              <a:rPr lang="en-US" altLang="zh-TW" sz="2200" dirty="0" smtClean="0">
                <a:solidFill>
                  <a:srgbClr val="00B050"/>
                </a:solidFill>
                <a:latin typeface="+mn-ea"/>
              </a:rPr>
              <a:t>b </a:t>
            </a:r>
            <a:endParaRPr lang="en-US" altLang="zh-TW" sz="220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zh-TW" sz="2200" dirty="0">
                <a:latin typeface="+mn-ea"/>
              </a:rPr>
              <a:t>float </a:t>
            </a:r>
            <a:r>
              <a:rPr lang="en-US" altLang="zh-TW" sz="2200" dirty="0" err="1">
                <a:latin typeface="+mn-ea"/>
              </a:rPr>
              <a:t>c,d</a:t>
            </a:r>
            <a:r>
              <a:rPr lang="en-US" altLang="zh-TW" sz="2200" dirty="0">
                <a:latin typeface="+mn-ea"/>
              </a:rPr>
              <a:t>; 	</a:t>
            </a:r>
            <a:r>
              <a:rPr lang="en-US" altLang="zh-TW" sz="22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declared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floating point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variables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2200" dirty="0" smtClean="0">
                <a:solidFill>
                  <a:srgbClr val="00B050"/>
                </a:solidFill>
                <a:latin typeface="+mn-ea"/>
              </a:rPr>
              <a:t>c </a:t>
            </a:r>
            <a:endParaRPr lang="en-US" altLang="zh-TW" sz="220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zh-TW" sz="2200" dirty="0">
                <a:latin typeface="+mn-ea"/>
              </a:rPr>
              <a:t>a=50; </a:t>
            </a:r>
          </a:p>
          <a:p>
            <a:pPr lvl="1"/>
            <a:r>
              <a:rPr lang="en-US" altLang="zh-TW" sz="2200" dirty="0">
                <a:latin typeface="+mn-ea"/>
              </a:rPr>
              <a:t>b=20; </a:t>
            </a:r>
          </a:p>
          <a:p>
            <a:pPr lvl="1"/>
            <a:r>
              <a:rPr lang="en-US" altLang="zh-TW" sz="2200" dirty="0">
                <a:latin typeface="+mn-ea"/>
              </a:rPr>
              <a:t>c=(float)a/b; </a:t>
            </a:r>
            <a:r>
              <a:rPr lang="zh-TW" altLang="en-US" sz="2200" dirty="0">
                <a:latin typeface="+mn-ea"/>
              </a:rPr>
              <a:t>  </a:t>
            </a:r>
            <a:r>
              <a:rPr lang="en-US" altLang="zh-TW" sz="2200" dirty="0">
                <a:solidFill>
                  <a:srgbClr val="00B050"/>
                </a:solidFill>
                <a:latin typeface="+mn-ea"/>
              </a:rPr>
              <a:t>// divide a by b </a:t>
            </a:r>
            <a:r>
              <a:rPr lang="en-US" altLang="zh-TW" sz="2200" dirty="0" smtClean="0">
                <a:solidFill>
                  <a:srgbClr val="00B050"/>
                </a:solidFill>
                <a:latin typeface="+mn-ea"/>
              </a:rPr>
              <a:t>, then assign to c </a:t>
            </a:r>
            <a:endParaRPr lang="en-US" altLang="zh-TW" sz="220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zh-TW" sz="2200" dirty="0">
                <a:latin typeface="+mn-ea"/>
              </a:rPr>
              <a:t>d=a/b; </a:t>
            </a:r>
            <a:r>
              <a:rPr lang="zh-TW" altLang="en-US" sz="2200" dirty="0">
                <a:latin typeface="+mn-ea"/>
              </a:rPr>
              <a:t>            </a:t>
            </a:r>
            <a:r>
              <a:rPr lang="en-US" altLang="zh-TW" sz="2200" dirty="0">
                <a:solidFill>
                  <a:srgbClr val="00B050"/>
                </a:solidFill>
                <a:latin typeface="+mn-ea"/>
              </a:rPr>
              <a:t>// divide a by b , then assign to </a:t>
            </a:r>
            <a:r>
              <a:rPr lang="en-US" altLang="zh-TW" sz="2200" dirty="0" smtClean="0">
                <a:solidFill>
                  <a:srgbClr val="00B050"/>
                </a:solidFill>
                <a:latin typeface="+mn-ea"/>
              </a:rPr>
              <a:t>d</a:t>
            </a:r>
            <a:endParaRPr lang="en-US" altLang="zh-TW" sz="2200" dirty="0">
              <a:solidFill>
                <a:srgbClr val="00B050"/>
              </a:solidFill>
              <a:latin typeface="+mn-ea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TW" sz="2400" dirty="0" smtClean="0"/>
              <a:t>When we do division, data type is very important</a:t>
            </a:r>
            <a:r>
              <a:rPr lang="zh-TW" altLang="en-US" sz="2400" dirty="0" smtClean="0"/>
              <a:t> </a:t>
            </a:r>
            <a:endParaRPr lang="en-US" altLang="zh-TW" sz="2400" dirty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Take the remainder %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sz="2200" dirty="0" err="1">
                <a:latin typeface="+mn-ea"/>
              </a:rPr>
              <a:t>int</a:t>
            </a:r>
            <a:r>
              <a:rPr lang="en-US" altLang="zh-TW" sz="2200" dirty="0">
                <a:latin typeface="+mn-ea"/>
              </a:rPr>
              <a:t> </a:t>
            </a:r>
            <a:r>
              <a:rPr lang="en-US" altLang="zh-TW" sz="2200" dirty="0" err="1">
                <a:latin typeface="+mn-ea"/>
              </a:rPr>
              <a:t>a,b</a:t>
            </a:r>
            <a:r>
              <a:rPr lang="en-US" altLang="zh-TW" sz="2200" dirty="0">
                <a:latin typeface="+mn-ea"/>
              </a:rPr>
              <a:t>;   </a:t>
            </a:r>
            <a:endParaRPr lang="en-US" altLang="zh-TW" sz="220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zh-TW" sz="2200" dirty="0" err="1">
                <a:latin typeface="+mn-ea"/>
              </a:rPr>
              <a:t>int</a:t>
            </a:r>
            <a:r>
              <a:rPr lang="en-US" altLang="zh-TW" sz="2200" dirty="0">
                <a:latin typeface="+mn-ea"/>
              </a:rPr>
              <a:t> c; </a:t>
            </a:r>
            <a:r>
              <a:rPr lang="en-US" altLang="zh-TW" sz="2200" dirty="0" smtClean="0">
                <a:latin typeface="+mn-ea"/>
              </a:rPr>
              <a:t>a=50</a:t>
            </a:r>
            <a:r>
              <a:rPr lang="en-US" altLang="zh-TW" sz="2200" dirty="0">
                <a:latin typeface="+mn-ea"/>
              </a:rPr>
              <a:t>; </a:t>
            </a:r>
          </a:p>
          <a:p>
            <a:pPr lvl="1"/>
            <a:r>
              <a:rPr lang="en-US" altLang="zh-TW" sz="2200" dirty="0">
                <a:latin typeface="+mn-ea"/>
              </a:rPr>
              <a:t>b=20; </a:t>
            </a:r>
          </a:p>
          <a:p>
            <a:pPr lvl="1"/>
            <a:r>
              <a:rPr lang="en-US" altLang="zh-TW" sz="2200" dirty="0">
                <a:latin typeface="+mn-ea"/>
              </a:rPr>
              <a:t>c=</a:t>
            </a:r>
            <a:r>
              <a:rPr lang="en-US" altLang="zh-TW" sz="2200" dirty="0" err="1">
                <a:latin typeface="+mn-ea"/>
              </a:rPr>
              <a:t>a</a:t>
            </a:r>
            <a:r>
              <a:rPr lang="en-US" altLang="zh-TW" sz="2200" dirty="0" err="1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2200" dirty="0" err="1">
                <a:latin typeface="+mn-ea"/>
              </a:rPr>
              <a:t>b</a:t>
            </a:r>
            <a:r>
              <a:rPr lang="en-US" altLang="zh-TW" sz="2200" dirty="0">
                <a:latin typeface="+mn-ea"/>
              </a:rPr>
              <a:t>;</a:t>
            </a:r>
            <a:r>
              <a:rPr lang="zh-TW" altLang="en-US" sz="2200" dirty="0">
                <a:latin typeface="+mn-ea"/>
              </a:rPr>
              <a:t> </a:t>
            </a:r>
            <a:endParaRPr lang="zh-TW" altLang="en-US" sz="2600" dirty="0">
              <a:latin typeface="+mn-ea"/>
            </a:endParaRPr>
          </a:p>
          <a:p>
            <a:pPr lvl="1"/>
            <a:endParaRPr lang="en-US" altLang="zh-TW" dirty="0">
              <a:latin typeface="+mn-ea"/>
            </a:endParaRPr>
          </a:p>
          <a:p>
            <a:pPr lvl="1"/>
            <a:endParaRPr lang="en-US" altLang="zh-TW" dirty="0">
              <a:latin typeface="+mn-ea"/>
            </a:endParaRPr>
          </a:p>
          <a:p>
            <a:pPr marL="82296" indent="0">
              <a:buNone/>
            </a:pPr>
            <a:endParaRPr lang="zh-TW" altLang="en-US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68"/>
          <a:stretch/>
        </p:blipFill>
        <p:spPr>
          <a:xfrm>
            <a:off x="7378771" y="979994"/>
            <a:ext cx="1728192" cy="1790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588062"/>
            <a:ext cx="290553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9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8080" cy="1143000"/>
          </a:xfrm>
        </p:spPr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7638"/>
            <a:ext cx="6360716" cy="8592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36912"/>
            <a:ext cx="3264364" cy="24482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447828"/>
            <a:ext cx="200052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37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Assignment </a:t>
            </a:r>
            <a:r>
              <a:rPr lang="en-US" altLang="zh-TW" dirty="0"/>
              <a:t>Operators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43" y="3140968"/>
            <a:ext cx="4248743" cy="14575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01653"/>
            <a:ext cx="524900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4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scanf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Reads input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n-ea"/>
                <a:cs typeface="Times New Roman" pitchFamily="18" charset="0"/>
              </a:rPr>
              <a:t>Format</a:t>
            </a:r>
            <a:endParaRPr lang="en-US" altLang="zh-TW" dirty="0">
              <a:latin typeface="+mn-ea"/>
              <a:cs typeface="Times New Roman" pitchFamily="18" charset="0"/>
            </a:endParaRPr>
          </a:p>
          <a:p>
            <a:pPr marL="402336" lvl="1" indent="0">
              <a:lnSpc>
                <a:spcPct val="150000"/>
              </a:lnSpc>
              <a:buNone/>
            </a:pPr>
            <a:r>
              <a:rPr lang="en-US" altLang="zh-TW" dirty="0">
                <a:latin typeface="+mn-ea"/>
                <a:cs typeface="Times New Roman" pitchFamily="18" charset="0"/>
              </a:rPr>
              <a:t>	</a:t>
            </a:r>
            <a:r>
              <a:rPr lang="en-US" altLang="zh-TW" dirty="0" err="1">
                <a:latin typeface="+mn-ea"/>
                <a:cs typeface="Arial Unicode MS" pitchFamily="34" charset="-120"/>
              </a:rPr>
              <a:t>int</a:t>
            </a:r>
            <a:r>
              <a:rPr lang="en-US" altLang="zh-TW" dirty="0">
                <a:latin typeface="+mn-ea"/>
                <a:cs typeface="Arial Unicode MS" pitchFamily="34" charset="-120"/>
              </a:rPr>
              <a:t> a;</a:t>
            </a:r>
          </a:p>
          <a:p>
            <a:pPr marL="402336" lvl="1" indent="0">
              <a:lnSpc>
                <a:spcPct val="150000"/>
              </a:lnSpc>
              <a:buNone/>
            </a:pPr>
            <a:r>
              <a:rPr lang="en-US" altLang="zh-TW" dirty="0">
                <a:latin typeface="+mn-ea"/>
                <a:cs typeface="Arial Unicode MS" pitchFamily="34" charset="-120"/>
              </a:rPr>
              <a:t>	</a:t>
            </a:r>
            <a:r>
              <a:rPr lang="en-US" altLang="zh-TW" dirty="0" err="1">
                <a:latin typeface="+mn-ea"/>
                <a:cs typeface="Arial Unicode MS" pitchFamily="34" charset="-120"/>
              </a:rPr>
              <a:t>scanf</a:t>
            </a:r>
            <a:r>
              <a:rPr lang="en-US" altLang="zh-TW" dirty="0">
                <a:latin typeface="+mn-ea"/>
                <a:cs typeface="Arial Unicode MS" pitchFamily="34" charset="-120"/>
              </a:rPr>
              <a:t>(“%</a:t>
            </a:r>
            <a:r>
              <a:rPr lang="en-US" altLang="zh-TW" dirty="0" err="1">
                <a:latin typeface="+mn-ea"/>
                <a:cs typeface="Arial Unicode MS" pitchFamily="34" charset="-120"/>
              </a:rPr>
              <a:t>d”,&amp;a</a:t>
            </a:r>
            <a:r>
              <a:rPr lang="en-US" altLang="zh-TW" dirty="0">
                <a:latin typeface="+mn-ea"/>
                <a:cs typeface="Arial Unicode MS" pitchFamily="34" charset="-12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+mn-ea"/>
                <a:cs typeface="Times New Roman" pitchFamily="18" charset="0"/>
              </a:rPr>
              <a:t>Store the input integer into </a:t>
            </a:r>
            <a:r>
              <a:rPr lang="en-US" altLang="zh-TW" dirty="0">
                <a:latin typeface="+mn-ea"/>
                <a:cs typeface="Arial Unicode MS" pitchFamily="34" charset="-120"/>
              </a:rPr>
              <a:t>&amp;a</a:t>
            </a:r>
            <a:endParaRPr lang="en-US" altLang="zh-TW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+mn-ea"/>
                <a:cs typeface="Times New Roman" pitchFamily="18" charset="0"/>
              </a:rPr>
              <a:t>&amp;a</a:t>
            </a:r>
            <a:r>
              <a:rPr lang="zh-TW" altLang="en-US" dirty="0" smtClean="0">
                <a:latin typeface="+mn-ea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+mn-ea"/>
                <a:cs typeface="Times New Roman" pitchFamily="18" charset="0"/>
              </a:rPr>
              <a:t>point to the memory address where variable a is stored</a:t>
            </a:r>
            <a:endParaRPr lang="en-US" altLang="zh-TW" dirty="0">
              <a:latin typeface="+mn-ea"/>
              <a:cs typeface="Times New Roman" pitchFamily="18" charset="0"/>
            </a:endParaRPr>
          </a:p>
          <a:p>
            <a:pPr marL="402336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8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計算機概論實習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98816"/>
          </a:xfrm>
        </p:spPr>
        <p:txBody>
          <a:bodyPr>
            <a:normAutofit/>
          </a:bodyPr>
          <a:lstStyle/>
          <a:p>
            <a:pPr algn="r"/>
            <a:r>
              <a:rPr lang="en-US" altLang="zh-TW"/>
              <a:t>Week </a:t>
            </a:r>
            <a:r>
              <a:rPr lang="en-US" altLang="zh-TW" smtClean="0"/>
              <a:t>II(2020/09/22)</a:t>
            </a:r>
            <a:endParaRPr lang="zh-TW" altLang="en-US" dirty="0"/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403648" y="3861048"/>
            <a:ext cx="7406640" cy="252028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tabLst>
                <a:tab pos="900113" algn="l"/>
              </a:tabLst>
            </a:pPr>
            <a:r>
              <a:rPr lang="en-US" altLang="zh-TW" dirty="0"/>
              <a:t>Lab: 	EC 118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助教</a:t>
            </a:r>
            <a:r>
              <a:rPr lang="en-US" altLang="zh-TW" dirty="0"/>
              <a:t>:		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陳作源 </a:t>
            </a:r>
            <a:r>
              <a:rPr lang="en-US" altLang="zh-TW" dirty="0"/>
              <a:t>russchen.cs08g@nctu.edu.tw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陳彥銨 </a:t>
            </a:r>
            <a:r>
              <a:rPr lang="en-US" altLang="zh-TW" dirty="0"/>
              <a:t>my91015.cs08g@nctu.edu.tw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鄭智仁 </a:t>
            </a:r>
            <a:r>
              <a:rPr lang="en-US" altLang="zh-TW" dirty="0"/>
              <a:t>king601012003.cs08g@nctu.edu.tw</a:t>
            </a:r>
          </a:p>
        </p:txBody>
      </p:sp>
      <p:sp>
        <p:nvSpPr>
          <p:cNvPr id="9" name="副標題 4"/>
          <p:cNvSpPr txBox="1">
            <a:spLocks/>
          </p:cNvSpPr>
          <p:nvPr/>
        </p:nvSpPr>
        <p:spPr>
          <a:xfrm>
            <a:off x="1403648" y="2552162"/>
            <a:ext cx="7406640" cy="792088"/>
          </a:xfrm>
          <a:prstGeom prst="rect">
            <a:avLst/>
          </a:prstGeom>
        </p:spPr>
        <p:txBody>
          <a:bodyPr tIns="0">
            <a:normAutofit fontScale="775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altLang="zh-TW" sz="4000" dirty="0">
                <a:solidFill>
                  <a:schemeClr val="accent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Introduce the C language and Print function</a:t>
            </a:r>
          </a:p>
        </p:txBody>
      </p:sp>
    </p:spTree>
    <p:extLst>
      <p:ext uri="{BB962C8B-B14F-4D97-AF65-F5344CB8AC3E}">
        <p14:creationId xmlns:p14="http://schemas.microsoft.com/office/powerpoint/2010/main" val="2051362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scanf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+mn-ea"/>
                <a:cs typeface="Times New Roman" pitchFamily="18" charset="0"/>
              </a:rPr>
              <a:t>使用</a:t>
            </a:r>
            <a:r>
              <a:rPr lang="en-US" altLang="zh-TW" dirty="0" err="1" smtClean="0">
                <a:latin typeface="+mn-ea"/>
                <a:cs typeface="Times New Roman" pitchFamily="18" charset="0"/>
              </a:rPr>
              <a:t>scanf</a:t>
            </a:r>
            <a:r>
              <a:rPr lang="zh-TW" altLang="en-US" dirty="0" smtClean="0">
                <a:latin typeface="+mn-ea"/>
                <a:cs typeface="Times New Roman" pitchFamily="18" charset="0"/>
              </a:rPr>
              <a:t>函式前，需在最一開始加上</a:t>
            </a:r>
            <a:endParaRPr lang="en-US" altLang="zh-TW" dirty="0" smtClean="0">
              <a:latin typeface="+mn-ea"/>
              <a:cs typeface="Times New Roman" pitchFamily="18" charset="0"/>
            </a:endParaRPr>
          </a:p>
          <a:p>
            <a:pPr marL="612648" lvl="2" indent="-283464">
              <a:lnSpc>
                <a:spcPct val="15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dirty="0"/>
              <a:t>#define </a:t>
            </a:r>
            <a:r>
              <a:rPr lang="en-US" altLang="zh-TW" dirty="0">
                <a:solidFill>
                  <a:srgbClr val="FF0000"/>
                </a:solidFill>
              </a:rPr>
              <a:t>_CRT_SECURE_NO_WARNINGS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+mn-ea"/>
                <a:cs typeface="Times New Roman" pitchFamily="18" charset="0"/>
              </a:rPr>
              <a:t>否則在用</a:t>
            </a:r>
            <a:r>
              <a:rPr lang="en-US" altLang="zh-TW" dirty="0" smtClean="0">
                <a:latin typeface="+mn-ea"/>
                <a:cs typeface="Times New Roman" pitchFamily="18" charset="0"/>
              </a:rPr>
              <a:t>visual studio 2017 </a:t>
            </a:r>
            <a:r>
              <a:rPr lang="zh-TW" altLang="en-US" dirty="0" smtClean="0">
                <a:latin typeface="+mn-ea"/>
                <a:cs typeface="Times New Roman" pitchFamily="18" charset="0"/>
              </a:rPr>
              <a:t>執行時，會有</a:t>
            </a:r>
            <a:r>
              <a:rPr lang="en-US" altLang="zh-TW" dirty="0" smtClean="0">
                <a:latin typeface="+mn-ea"/>
                <a:cs typeface="Times New Roman" pitchFamily="18" charset="0"/>
              </a:rPr>
              <a:t>error</a:t>
            </a:r>
            <a:r>
              <a:rPr lang="zh-TW" altLang="en-US" dirty="0" smtClean="0">
                <a:latin typeface="+mn-ea"/>
                <a:cs typeface="Times New Roman" pitchFamily="18" charset="0"/>
              </a:rPr>
              <a:t>產生。</a:t>
            </a:r>
            <a:endParaRPr lang="en-US" altLang="zh-TW" dirty="0"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latin typeface="+mn-ea"/>
              <a:cs typeface="Times New Roman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81" y="4365104"/>
            <a:ext cx="8549107" cy="3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7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5328592" cy="504056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352839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9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124744"/>
            <a:ext cx="749808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000" b="1" dirty="0" smtClean="0"/>
              <a:t>Exercise 3</a:t>
            </a:r>
            <a:endParaRPr lang="en-US" altLang="zh-TW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+mn-ea"/>
              </a:rPr>
              <a:t>Use </a:t>
            </a:r>
            <a:r>
              <a:rPr lang="en-US" altLang="zh-TW" sz="2000" dirty="0" err="1" smtClean="0">
                <a:latin typeface="+mn-ea"/>
              </a:rPr>
              <a:t>scanf</a:t>
            </a:r>
            <a:r>
              <a:rPr lang="en-US" altLang="zh-TW" sz="2000" dirty="0" smtClean="0">
                <a:latin typeface="+mn-ea"/>
              </a:rPr>
              <a:t> to get two integers</a:t>
            </a:r>
            <a:r>
              <a:rPr lang="zh-TW" altLang="en-US" sz="2000" dirty="0">
                <a:latin typeface="+mn-ea"/>
              </a:rPr>
              <a:t> </a:t>
            </a:r>
            <a:r>
              <a:rPr lang="en-US" altLang="zh-TW" sz="2000" dirty="0" smtClean="0">
                <a:latin typeface="+mn-ea"/>
              </a:rPr>
              <a:t>and do add, subtract, multiplication, division, and find the reminder.</a:t>
            </a:r>
            <a:endParaRPr lang="en-US" altLang="zh-TW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+mn-ea"/>
              </a:rPr>
              <a:t>Note</a:t>
            </a:r>
            <a:r>
              <a:rPr lang="zh-TW" altLang="en-US" sz="2000" dirty="0" smtClean="0">
                <a:latin typeface="+mn-ea"/>
              </a:rPr>
              <a:t> </a:t>
            </a:r>
            <a:r>
              <a:rPr lang="en-US" altLang="zh-TW" sz="2000" dirty="0">
                <a:latin typeface="+mn-ea"/>
              </a:rPr>
              <a:t>: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result of a/b need to be floating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point to the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second decimal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place</a:t>
            </a:r>
            <a:endParaRPr lang="en-US" altLang="zh-TW" sz="2000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35F73F-7A79-4544-92B7-5F9E03F01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7" t="26201" r="59450" b="61262"/>
          <a:stretch/>
        </p:blipFill>
        <p:spPr>
          <a:xfrm>
            <a:off x="2339752" y="3700413"/>
            <a:ext cx="45891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498080" cy="1143000"/>
          </a:xfrm>
        </p:spPr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447800"/>
            <a:ext cx="749808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Exercise 4</a:t>
            </a:r>
            <a:endParaRPr lang="en-US" altLang="zh-TW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+mn-ea"/>
              </a:rPr>
              <a:t>Use </a:t>
            </a:r>
            <a:r>
              <a:rPr lang="en-US" altLang="zh-TW" sz="2000" dirty="0" err="1" smtClean="0">
                <a:latin typeface="+mn-ea"/>
              </a:rPr>
              <a:t>scanf</a:t>
            </a:r>
            <a:r>
              <a:rPr lang="zh-TW" altLang="en-US" sz="2000" dirty="0">
                <a:latin typeface="+mn-ea"/>
              </a:rPr>
              <a:t> </a:t>
            </a:r>
            <a:r>
              <a:rPr lang="en-US" altLang="zh-TW" sz="2000" dirty="0" smtClean="0">
                <a:latin typeface="+mn-ea"/>
              </a:rPr>
              <a:t>to read a positive integer</a:t>
            </a:r>
            <a:r>
              <a:rPr lang="zh-TW" altLang="en-US" sz="2000" dirty="0" smtClean="0">
                <a:latin typeface="+mn-ea"/>
              </a:rPr>
              <a:t> </a:t>
            </a:r>
            <a:r>
              <a:rPr lang="en-US" altLang="zh-TW" sz="2000" dirty="0" smtClean="0">
                <a:latin typeface="+mn-ea"/>
              </a:rPr>
              <a:t>—</a:t>
            </a:r>
            <a:r>
              <a:rPr lang="zh-TW" altLang="en-US" sz="2000" dirty="0" smtClean="0">
                <a:latin typeface="+mn-ea"/>
              </a:rPr>
              <a:t> </a:t>
            </a:r>
            <a:r>
              <a:rPr lang="en-US" altLang="zh-TW" sz="2000" dirty="0" smtClean="0">
                <a:latin typeface="+mn-ea"/>
              </a:rPr>
              <a:t>seconds</a:t>
            </a:r>
            <a:r>
              <a:rPr lang="zh-TW" altLang="en-US" sz="2000" dirty="0" smtClean="0">
                <a:latin typeface="+mn-ea"/>
              </a:rPr>
              <a:t>，</a:t>
            </a:r>
            <a:r>
              <a:rPr lang="en-US" altLang="zh-TW" sz="2000" dirty="0" smtClean="0">
                <a:latin typeface="+mn-ea"/>
              </a:rPr>
              <a:t>change it to ?days ?hours ?minutes ?seconds</a:t>
            </a:r>
            <a:endParaRPr lang="en-US" altLang="zh-TW" sz="2000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69" y="3140968"/>
            <a:ext cx="598157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7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498080" cy="1143000"/>
          </a:xfrm>
        </p:spPr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87624" y="1447800"/>
                <a:ext cx="7498080" cy="48006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b="1" dirty="0"/>
                  <a:t>Exercise 5</a:t>
                </a:r>
                <a:endParaRPr lang="en-US" altLang="zh-TW" sz="20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latin typeface="+mn-ea"/>
                  </a:rPr>
                  <a:t>Use </a:t>
                </a:r>
                <a:r>
                  <a:rPr lang="en-US" altLang="zh-TW" sz="2000" dirty="0" err="1">
                    <a:latin typeface="+mn-ea"/>
                  </a:rPr>
                  <a:t>scanf</a:t>
                </a:r>
                <a:r>
                  <a:rPr lang="zh-TW" altLang="en-US" sz="2000" dirty="0">
                    <a:latin typeface="+mn-ea"/>
                  </a:rPr>
                  <a:t> </a:t>
                </a:r>
                <a:r>
                  <a:rPr lang="en-US" altLang="zh-TW" sz="2000" dirty="0">
                    <a:latin typeface="+mn-ea"/>
                  </a:rPr>
                  <a:t>to </a:t>
                </a:r>
                <a:r>
                  <a:rPr lang="en-US" altLang="zh-TW" sz="2000" dirty="0" smtClean="0">
                    <a:latin typeface="+mn-ea"/>
                  </a:rPr>
                  <a:t>read 4 integers, a b c x, </a:t>
                </a:r>
                <a:r>
                  <a:rPr lang="zh-TW" altLang="en-US" sz="2000" dirty="0">
                    <a:latin typeface="+mn-ea"/>
                  </a:rPr>
                  <a:t> </a:t>
                </a:r>
                <a:r>
                  <a:rPr lang="en-US" altLang="zh-TW" sz="2000" dirty="0" smtClean="0">
                    <a:latin typeface="+mn-ea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𝑖𝑡</m:t>
                    </m:r>
                  </m:oMath>
                </a14:m>
                <a:endParaRPr lang="en-US" altLang="zh-TW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447800"/>
                <a:ext cx="7498080" cy="48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83" y="3068960"/>
            <a:ext cx="527674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9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0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Data Type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54302731"/>
                  </p:ext>
                </p:extLst>
              </p:nvPr>
            </p:nvGraphicFramePr>
            <p:xfrm>
              <a:off x="1080387" y="980728"/>
              <a:ext cx="7920881" cy="5236038"/>
            </p:xfrm>
            <a:graphic>
              <a:graphicData uri="http://schemas.openxmlformats.org/drawingml/2006/table">
                <a:tbl>
                  <a:tblPr>
                    <a:tableStyleId>{8799B23B-EC83-4686-B30A-512413B5E67A}</a:tableStyleId>
                  </a:tblPr>
                  <a:tblGrid>
                    <a:gridCol w="21602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43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Data</a:t>
                          </a:r>
                          <a:r>
                            <a:rPr lang="en-US" altLang="zh-TW" sz="20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type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sizes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range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short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bytes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-32768 ~ 32767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 err="1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bytes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-2147483648~2147483647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unsigned short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bytes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~ 65535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unsigned </a:t>
                          </a:r>
                          <a:r>
                            <a:rPr lang="en-US" sz="2000" u="none" strike="noStrike" dirty="0" err="1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bytes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~ 4294976295 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float</a:t>
                          </a:r>
                          <a:r>
                            <a:rPr lang="en-US" altLang="zh-TW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zh-TW" alt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單精準</a:t>
                          </a:r>
                          <a:r>
                            <a:rPr lang="en-US" altLang="zh-TW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bytes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0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u="none" strike="noStrike" smtClean="0">
                                        <a:effectLst/>
                                        <a:latin typeface="Cambria Math"/>
                                      </a:rPr>
                                      <m:t>3.4∗10</m:t>
                                    </m:r>
                                  </m:e>
                                  <m:sup>
                                    <m:r>
                                      <a:rPr lang="en-US" altLang="zh-TW" sz="2000" u="none" strike="noStrike" smtClean="0">
                                        <a:effectLst/>
                                        <a:latin typeface="Cambria Math"/>
                                      </a:rPr>
                                      <m:t>−38</m:t>
                                    </m:r>
                                  </m:sup>
                                </m:sSup>
                                <m:r>
                                  <a:rPr lang="en-US" altLang="zh-TW" sz="2000" u="none" strike="noStrike" smtClean="0">
                                    <a:effectLst/>
                                    <a:latin typeface="Cambria Math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TW" sz="20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u="none" strike="noStrike" smtClean="0">
                                        <a:effectLst/>
                                        <a:latin typeface="Cambria Math"/>
                                      </a:rPr>
                                      <m:t>3.4∗10</m:t>
                                    </m:r>
                                  </m:e>
                                  <m:sup>
                                    <m:r>
                                      <a:rPr lang="en-US" altLang="zh-TW" sz="2000" u="none" strike="noStrike" smtClean="0">
                                        <a:effectLst/>
                                        <a:latin typeface="Cambria Math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r>
                            <a:rPr lang="en-US" altLang="zh-TW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zh-TW" alt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倍精準</a:t>
                          </a:r>
                          <a:r>
                            <a:rPr lang="en-US" altLang="zh-TW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bytes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0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u="none" strike="noStrike" smtClean="0">
                                        <a:effectLst/>
                                        <a:latin typeface="Cambria Math"/>
                                      </a:rPr>
                                      <m:t>1.7∗10</m:t>
                                    </m:r>
                                  </m:e>
                                  <m:sup>
                                    <m:r>
                                      <a:rPr lang="en-US" altLang="zh-TW" sz="2000" u="none" strike="noStrike" smtClean="0">
                                        <a:effectLst/>
                                        <a:latin typeface="Cambria Math"/>
                                      </a:rPr>
                                      <m:t>−308</m:t>
                                    </m:r>
                                  </m:sup>
                                </m:sSup>
                                <m:r>
                                  <a:rPr lang="en-US" altLang="zh-TW" sz="2000" u="none" strike="noStrike" smtClean="0">
                                    <a:effectLst/>
                                    <a:latin typeface="Cambria Math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TW" sz="20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u="none" strike="noStrike" smtClean="0">
                                        <a:effectLst/>
                                        <a:latin typeface="Cambria Math"/>
                                      </a:rPr>
                                      <m:t>1.7∗10</m:t>
                                    </m:r>
                                  </m:e>
                                  <m:sup>
                                    <m:r>
                                      <a:rPr lang="en-US" altLang="zh-TW" sz="2000" u="none" strike="noStrike" smtClean="0">
                                        <a:effectLst/>
                                        <a:latin typeface="Cambria Math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char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1 byte   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-127~128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void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54302731"/>
                  </p:ext>
                </p:extLst>
              </p:nvPr>
            </p:nvGraphicFramePr>
            <p:xfrm>
              <a:off x="1080387" y="980728"/>
              <a:ext cx="7920881" cy="5236038"/>
            </p:xfrm>
            <a:graphic>
              <a:graphicData uri="http://schemas.openxmlformats.org/drawingml/2006/table">
                <a:tbl>
                  <a:tblPr>
                    <a:tableStyleId>{8799B23B-EC83-4686-B30A-512413B5E67A}</a:tableStyleId>
                  </a:tblPr>
                  <a:tblGrid>
                    <a:gridCol w="21602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843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Data</a:t>
                          </a:r>
                          <a:r>
                            <a:rPr lang="en-US" altLang="zh-TW" sz="20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type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sizes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range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short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bytes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-32768 ~ 32767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 err="1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bytes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-2147483648~2147483647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unsigned short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bytes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~ 65535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unsigned </a:t>
                          </a:r>
                          <a:r>
                            <a:rPr lang="en-US" sz="2000" u="none" strike="noStrike" dirty="0" err="1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bytes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~ 4294976295 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float</a:t>
                          </a:r>
                          <a:r>
                            <a:rPr lang="en-US" altLang="zh-TW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zh-TW" alt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單精準</a:t>
                          </a:r>
                          <a:r>
                            <a:rPr lang="en-US" altLang="zh-TW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bytes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34414" t="-504211" r="-360" b="-3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r>
                            <a:rPr lang="en-US" altLang="zh-TW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zh-TW" alt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倍精準</a:t>
                          </a:r>
                          <a:r>
                            <a:rPr lang="en-US" altLang="zh-TW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bytes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34414" t="-597917" r="-360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char</a:t>
                          </a:r>
                          <a:endParaRPr lang="en-US" sz="20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1 byte   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-127~128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1782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void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字方塊 2"/>
          <p:cNvSpPr txBox="1"/>
          <p:nvPr/>
        </p:nvSpPr>
        <p:spPr>
          <a:xfrm>
            <a:off x="1073641" y="6381328"/>
            <a:ext cx="542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Note : You can use the function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() to print the 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83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>
                <a:latin typeface="+mn-ea"/>
              </a:rPr>
              <a:t>int</a:t>
            </a:r>
            <a:r>
              <a:rPr lang="en-US" altLang="zh-TW" dirty="0">
                <a:latin typeface="+mn-ea"/>
              </a:rPr>
              <a:t>		</a:t>
            </a:r>
            <a:r>
              <a:rPr lang="en-US" altLang="zh-TW" dirty="0" smtClean="0">
                <a:latin typeface="+mn-ea"/>
              </a:rPr>
              <a:t>integer</a:t>
            </a:r>
            <a:endParaRPr lang="en-US" altLang="zh-TW" dirty="0">
              <a:latin typeface="+mn-ea"/>
            </a:endParaRPr>
          </a:p>
          <a:p>
            <a:pPr lvl="1">
              <a:lnSpc>
                <a:spcPct val="170000"/>
              </a:lnSpc>
            </a:pPr>
            <a:r>
              <a:rPr lang="en-US" altLang="zh-TW" dirty="0" err="1">
                <a:latin typeface="+mn-ea"/>
              </a:rPr>
              <a:t>int</a:t>
            </a:r>
            <a:r>
              <a:rPr lang="en-US" altLang="zh-TW" dirty="0">
                <a:latin typeface="+mn-ea"/>
              </a:rPr>
              <a:t>  a = 9;</a:t>
            </a:r>
          </a:p>
          <a:p>
            <a:pPr lvl="1">
              <a:lnSpc>
                <a:spcPct val="170000"/>
              </a:lnSpc>
            </a:pPr>
            <a:r>
              <a:rPr lang="en-US" altLang="zh-TW" dirty="0" err="1">
                <a:latin typeface="+mn-ea"/>
              </a:rPr>
              <a:t>int</a:t>
            </a:r>
            <a:r>
              <a:rPr lang="en-US" altLang="zh-TW" dirty="0">
                <a:latin typeface="+mn-ea"/>
              </a:rPr>
              <a:t>  a;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latin typeface="+mn-ea"/>
              </a:rPr>
              <a:t>a=9;</a:t>
            </a:r>
          </a:p>
          <a:p>
            <a:r>
              <a:rPr lang="en-US" altLang="zh-TW" dirty="0" smtClean="0">
                <a:latin typeface="+mn-ea"/>
              </a:rPr>
              <a:t>float</a:t>
            </a:r>
            <a:r>
              <a:rPr lang="en-US" altLang="zh-TW" dirty="0">
                <a:latin typeface="+mn-ea"/>
              </a:rPr>
              <a:t>	 </a:t>
            </a:r>
            <a:r>
              <a:rPr lang="en-US" altLang="zh-TW" dirty="0" smtClean="0">
                <a:latin typeface="+mn-ea"/>
              </a:rPr>
              <a:t>floating point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float  b = 8.1;</a:t>
            </a:r>
          </a:p>
          <a:p>
            <a:pPr lvl="1"/>
            <a:endParaRPr lang="en-US" altLang="zh-TW" dirty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double</a:t>
            </a:r>
            <a:r>
              <a:rPr lang="en-US" altLang="zh-TW" dirty="0">
                <a:latin typeface="+mn-ea"/>
              </a:rPr>
              <a:t>	</a:t>
            </a:r>
            <a:r>
              <a:rPr lang="en-US" altLang="zh-TW" dirty="0" smtClean="0">
                <a:latin typeface="+mn-ea"/>
              </a:rPr>
              <a:t>floating </a:t>
            </a:r>
            <a:r>
              <a:rPr lang="en-US" altLang="zh-TW" dirty="0">
                <a:latin typeface="+mn-ea"/>
              </a:rPr>
              <a:t>point </a:t>
            </a:r>
            <a:r>
              <a:rPr lang="en-US" altLang="zh-TW" dirty="0" smtClean="0">
                <a:latin typeface="+mn-ea"/>
              </a:rPr>
              <a:t>(more precise)</a:t>
            </a:r>
          </a:p>
          <a:p>
            <a:pPr lvl="1"/>
            <a:r>
              <a:rPr lang="en-US" altLang="zh-TW" dirty="0" smtClean="0">
                <a:latin typeface="+mn-ea"/>
              </a:rPr>
              <a:t>double  </a:t>
            </a:r>
            <a:r>
              <a:rPr lang="en-US" altLang="zh-TW" dirty="0">
                <a:latin typeface="+mn-ea"/>
              </a:rPr>
              <a:t>c = 5.3;</a:t>
            </a:r>
          </a:p>
          <a:p>
            <a:pPr lvl="1"/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char	</a:t>
            </a:r>
            <a:r>
              <a:rPr lang="en-US" altLang="zh-TW" dirty="0" smtClean="0">
                <a:latin typeface="+mn-ea"/>
              </a:rPr>
              <a:t>character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char  d = ‘A’;</a:t>
            </a:r>
            <a:endParaRPr lang="zh-TW" altLang="en-US" dirty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256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Name of 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Composed </a:t>
            </a:r>
            <a:r>
              <a:rPr lang="en-US" altLang="zh-TW" dirty="0"/>
              <a:t>of letters, digits, and the underscore character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E.g. </a:t>
            </a:r>
            <a:r>
              <a:rPr lang="zh-TW" altLang="en-US" dirty="0" smtClean="0"/>
              <a:t>*</a:t>
            </a:r>
            <a:r>
              <a:rPr lang="en-US" altLang="zh-TW" dirty="0" smtClean="0"/>
              <a:t>&amp;^% is not allowed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Can not use reserved words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E</a:t>
            </a:r>
            <a:r>
              <a:rPr lang="en-US" altLang="zh-TW" dirty="0" smtClean="0"/>
              <a:t>.g.</a:t>
            </a:r>
            <a:r>
              <a:rPr lang="zh-TW" altLang="en-US" dirty="0" smtClean="0"/>
              <a:t> </a:t>
            </a:r>
            <a:r>
              <a:rPr lang="en-US" altLang="zh-TW" dirty="0" err="1"/>
              <a:t>int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  <a:r>
              <a:rPr lang="zh-TW" altLang="en-US" dirty="0"/>
              <a:t>、</a:t>
            </a:r>
            <a:r>
              <a:rPr lang="en-US" altLang="zh-TW" dirty="0" smtClean="0"/>
              <a:t>char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Meaningful is better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int  </a:t>
            </a:r>
            <a:r>
              <a:rPr lang="en-US" altLang="zh-TW" dirty="0" err="1"/>
              <a:t>NumberOfUserA</a:t>
            </a:r>
            <a:r>
              <a:rPr lang="en-US" altLang="zh-TW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Can not begin with Chinese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E.g.</a:t>
            </a:r>
            <a:r>
              <a:rPr lang="zh-TW" altLang="en-US" dirty="0" smtClean="0"/>
              <a:t> </a:t>
            </a:r>
            <a:r>
              <a:rPr lang="en-US" altLang="zh-TW" dirty="0"/>
              <a:t>int  </a:t>
            </a:r>
            <a:r>
              <a:rPr lang="zh-TW" altLang="en-US" dirty="0"/>
              <a:t>年齡</a:t>
            </a:r>
            <a:r>
              <a:rPr lang="en-US" altLang="zh-TW" dirty="0"/>
              <a:t> </a:t>
            </a:r>
            <a:endParaRPr lang="zh-TW" altLang="en-US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Can not begin with a digit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E.g.</a:t>
            </a:r>
            <a:r>
              <a:rPr lang="zh-TW" altLang="en-US" dirty="0" smtClean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 1NumberOfUserA </a:t>
            </a:r>
            <a:endParaRPr lang="zh-TW" altLang="en-US" dirty="0"/>
          </a:p>
          <a:p>
            <a:pPr>
              <a:lnSpc>
                <a:spcPct val="150000"/>
              </a:lnSpc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954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412776"/>
            <a:ext cx="7498080" cy="5005536"/>
          </a:xfrm>
        </p:spPr>
        <p:txBody>
          <a:bodyPr/>
          <a:lstStyle/>
          <a:p>
            <a:r>
              <a:rPr lang="en-US" altLang="zh-TW" dirty="0" err="1">
                <a:latin typeface="+mn-ea"/>
              </a:rPr>
              <a:t>printf</a:t>
            </a:r>
            <a:r>
              <a:rPr lang="zh-TW" altLang="en-US" dirty="0" smtClean="0">
                <a:latin typeface="+mn-ea"/>
              </a:rPr>
              <a:t>：</a:t>
            </a:r>
            <a:r>
              <a:rPr lang="en-US" altLang="zh-TW" dirty="0">
                <a:latin typeface="+mn-ea"/>
              </a:rPr>
              <a:t>Print formatted data to </a:t>
            </a:r>
            <a:r>
              <a:rPr lang="en-US" altLang="zh-TW" dirty="0" err="1">
                <a:latin typeface="+mn-ea"/>
              </a:rPr>
              <a:t>stdout</a:t>
            </a:r>
            <a:r>
              <a:rPr lang="en-US" altLang="zh-TW" dirty="0" smtClean="0">
                <a:latin typeface="+mn-ea"/>
              </a:rPr>
              <a:t>.</a:t>
            </a:r>
          </a:p>
          <a:p>
            <a:pPr lvl="1"/>
            <a:r>
              <a:rPr lang="en-US" altLang="zh-TW" dirty="0" smtClean="0">
                <a:latin typeface="+mn-ea"/>
              </a:rPr>
              <a:t>Format</a:t>
            </a:r>
            <a:r>
              <a:rPr lang="zh-TW" altLang="en-US" dirty="0" smtClean="0">
                <a:latin typeface="+mn-ea"/>
              </a:rPr>
              <a:t>：</a:t>
            </a:r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(“		”);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en-US" altLang="zh-TW" dirty="0" smtClean="0">
                <a:latin typeface="+mn-ea"/>
              </a:rPr>
              <a:t>E.g.</a:t>
            </a:r>
            <a:r>
              <a:rPr lang="zh-TW" altLang="en-US" dirty="0" smtClean="0">
                <a:latin typeface="+mn-ea"/>
              </a:rPr>
              <a:t>：</a:t>
            </a:r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(“Hello World! \n”);</a:t>
            </a:r>
          </a:p>
          <a:p>
            <a:pPr lvl="2"/>
            <a:r>
              <a:rPr lang="en-US" altLang="zh-TW" dirty="0" err="1" smtClean="0">
                <a:latin typeface="+mn-ea"/>
              </a:rPr>
              <a:t>Ouput</a:t>
            </a:r>
            <a:r>
              <a:rPr lang="en-US" altLang="zh-TW" dirty="0" smtClean="0">
                <a:latin typeface="+mn-ea"/>
              </a:rPr>
              <a:t> : Hello </a:t>
            </a:r>
            <a:r>
              <a:rPr lang="en-US" altLang="zh-TW" dirty="0">
                <a:latin typeface="+mn-ea"/>
              </a:rPr>
              <a:t>World.</a:t>
            </a:r>
          </a:p>
          <a:p>
            <a:pPr lvl="1"/>
            <a:r>
              <a:rPr lang="en-US" altLang="zh-TW" dirty="0" smtClean="0">
                <a:latin typeface="+mn-ea"/>
              </a:rPr>
              <a:t>E.g.</a:t>
            </a:r>
            <a:r>
              <a:rPr lang="zh-TW" altLang="en-US" dirty="0" smtClean="0">
                <a:latin typeface="+mn-ea"/>
              </a:rPr>
              <a:t>：</a:t>
            </a:r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(“Hello\</a:t>
            </a:r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nWorld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. \n”);</a:t>
            </a:r>
          </a:p>
          <a:p>
            <a:pPr lvl="2"/>
            <a:r>
              <a:rPr lang="en-US" altLang="zh-TW" dirty="0" err="1">
                <a:latin typeface="+mn-ea"/>
              </a:rPr>
              <a:t>Ouput</a:t>
            </a:r>
            <a:r>
              <a:rPr lang="en-US" altLang="zh-TW" dirty="0">
                <a:latin typeface="+mn-ea"/>
              </a:rPr>
              <a:t> :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Hello</a:t>
            </a:r>
          </a:p>
          <a:p>
            <a:pPr marL="548640" lvl="2" indent="0">
              <a:buNone/>
            </a:pP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	         </a:t>
            </a:r>
            <a:r>
              <a:rPr lang="en-US" altLang="zh-TW" dirty="0" smtClean="0">
                <a:latin typeface="+mn-ea"/>
              </a:rPr>
              <a:t>      World</a:t>
            </a:r>
            <a:r>
              <a:rPr lang="en-US" altLang="zh-TW" dirty="0">
                <a:latin typeface="+mn-ea"/>
              </a:rPr>
              <a:t>!</a:t>
            </a:r>
          </a:p>
          <a:p>
            <a:endParaRPr lang="en-US" altLang="zh-TW" dirty="0">
              <a:latin typeface="+mn-ea"/>
            </a:endParaRPr>
          </a:p>
          <a:p>
            <a:pPr lvl="1"/>
            <a:endParaRPr lang="zh-TW" altLang="en-US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43" y="4149080"/>
            <a:ext cx="4425324" cy="252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\n </a:t>
            </a:r>
            <a:r>
              <a:rPr lang="zh-TW" altLang="en-US" dirty="0"/>
              <a:t>相當於打字時按</a:t>
            </a:r>
            <a:r>
              <a:rPr lang="en-US" altLang="zh-TW" dirty="0"/>
              <a:t>Enter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 </a:t>
            </a:r>
            <a:r>
              <a:rPr lang="zh-TW" altLang="en-US" dirty="0" smtClean="0"/>
              <a:t>相當於打字時按</a:t>
            </a:r>
            <a:r>
              <a:rPr lang="en-US" altLang="zh-TW" dirty="0" smtClean="0"/>
              <a:t>Tab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符號中可以包含空白字元</a:t>
            </a:r>
            <a:r>
              <a:rPr lang="en-US" altLang="zh-TW" dirty="0"/>
              <a:t>(</a:t>
            </a:r>
            <a:r>
              <a:rPr lang="zh-TW" altLang="en-US" dirty="0"/>
              <a:t>  </a:t>
            </a:r>
            <a:r>
              <a:rPr lang="en-US" altLang="zh-TW" dirty="0"/>
              <a:t>)</a:t>
            </a:r>
            <a:r>
              <a:rPr lang="zh-TW" altLang="en-US" dirty="0"/>
              <a:t>、符號</a:t>
            </a:r>
            <a:r>
              <a:rPr lang="en-US" altLang="zh-TW" dirty="0"/>
              <a:t>(</a:t>
            </a:r>
            <a:r>
              <a:rPr lang="zh-TW" altLang="en-US" dirty="0"/>
              <a:t>*</a:t>
            </a:r>
            <a:r>
              <a:rPr lang="en-US" altLang="zh-TW" dirty="0"/>
              <a:t>.+-?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  <a:r>
              <a:rPr lang="zh-TW" altLang="en-US" dirty="0"/>
              <a:t>、字元</a:t>
            </a:r>
            <a:r>
              <a:rPr lang="en-US" altLang="zh-TW" dirty="0"/>
              <a:t>(ABC</a:t>
            </a:r>
            <a:r>
              <a:rPr lang="zh-TW" altLang="en-US" dirty="0"/>
              <a:t>一二三等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" y="1340768"/>
            <a:ext cx="9138520" cy="46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0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Print integers in different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+mn-ea"/>
              </a:rPr>
              <a:t>例：</a:t>
            </a:r>
            <a:r>
              <a:rPr lang="en-US" altLang="zh-TW" sz="2400" dirty="0" err="1">
                <a:latin typeface="+mn-ea"/>
              </a:rPr>
              <a:t>int</a:t>
            </a:r>
            <a:r>
              <a:rPr lang="en-US" altLang="zh-TW" sz="2400" dirty="0">
                <a:latin typeface="+mn-ea"/>
              </a:rPr>
              <a:t> num_1=65;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>
                <a:latin typeface="+mn-ea"/>
              </a:rPr>
              <a:t>printf</a:t>
            </a:r>
            <a:r>
              <a:rPr lang="en-US" altLang="zh-TW" sz="2400" dirty="0">
                <a:latin typeface="+mn-ea"/>
              </a:rPr>
              <a:t>(“%d”, num_1);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+mn-ea"/>
              </a:rPr>
              <a:t>Output : 65</a:t>
            </a:r>
            <a:r>
              <a:rPr lang="en-US" altLang="zh-TW" sz="2000" dirty="0">
                <a:latin typeface="+mn-ea"/>
              </a:rPr>
              <a:t>		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TW" altLang="en-US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%d</a:t>
            </a:r>
            <a:r>
              <a:rPr lang="zh-TW" altLang="en-US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output in decimal</a:t>
            </a:r>
            <a:endParaRPr lang="en-US" altLang="zh-TW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>
                <a:latin typeface="+mn-ea"/>
              </a:rPr>
              <a:t>printf</a:t>
            </a:r>
            <a:r>
              <a:rPr lang="en-US" altLang="zh-TW" sz="2400" dirty="0">
                <a:latin typeface="+mn-ea"/>
              </a:rPr>
              <a:t>(“%o”, num_1);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n-ea"/>
              </a:rPr>
              <a:t>Output : 101		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TW" altLang="en-US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%o output in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octal</a:t>
            </a:r>
            <a:endParaRPr lang="en-US" altLang="zh-TW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 smtClean="0">
                <a:latin typeface="+mn-ea"/>
              </a:rPr>
              <a:t>printf</a:t>
            </a:r>
            <a:r>
              <a:rPr lang="en-US" altLang="zh-TW" sz="2400" dirty="0" smtClean="0">
                <a:latin typeface="+mn-ea"/>
              </a:rPr>
              <a:t>(“%x”, </a:t>
            </a:r>
            <a:r>
              <a:rPr lang="en-US" altLang="zh-TW" sz="2400" dirty="0" err="1" smtClean="0">
                <a:latin typeface="+mn-ea"/>
              </a:rPr>
              <a:t>num_1</a:t>
            </a:r>
            <a:r>
              <a:rPr lang="en-US" altLang="zh-TW" sz="2400" dirty="0" smtClean="0">
                <a:latin typeface="+mn-ea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+mn-ea"/>
              </a:rPr>
              <a:t>Output </a:t>
            </a:r>
            <a:r>
              <a:rPr lang="en-US" altLang="zh-TW" sz="2000" dirty="0">
                <a:latin typeface="+mn-ea"/>
              </a:rPr>
              <a:t>: 41		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TW" altLang="en-US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%x output in Hexadecimal</a:t>
            </a:r>
            <a:endParaRPr lang="en-US" altLang="zh-TW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>
                <a:latin typeface="+mn-ea"/>
              </a:rPr>
              <a:t>printf</a:t>
            </a:r>
            <a:r>
              <a:rPr lang="en-US" altLang="zh-TW" sz="2400" dirty="0">
                <a:latin typeface="+mn-ea"/>
              </a:rPr>
              <a:t>(“%c”, num_1);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+mn-ea"/>
              </a:rPr>
              <a:t>Output : A		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zh-TW" altLang="en-US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%c output in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character </a:t>
            </a:r>
          </a:p>
          <a:p>
            <a:pPr marL="402336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//(ASCII : https://</a:t>
            </a:r>
            <a:r>
              <a:rPr lang="en-US" altLang="zh-TW" sz="2000" dirty="0" err="1">
                <a:solidFill>
                  <a:srgbClr val="00B050"/>
                </a:solidFill>
                <a:latin typeface="+mn-ea"/>
              </a:rPr>
              <a:t>zh.wikipedia.org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/wiki/ASCII)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074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884368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Print the floating point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508720"/>
            <a:ext cx="749808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+mn-ea"/>
              </a:rPr>
              <a:t>float  num_2 = 5.234;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>
                <a:latin typeface="+mn-ea"/>
              </a:rPr>
              <a:t>printf</a:t>
            </a:r>
            <a:r>
              <a:rPr lang="en-US" altLang="zh-TW" sz="2400" dirty="0">
                <a:latin typeface="+mn-ea"/>
              </a:rPr>
              <a:t>(“%f”,num_2);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+mn-ea"/>
              </a:rPr>
              <a:t>印出 </a:t>
            </a:r>
            <a:r>
              <a:rPr lang="en-US" altLang="zh-TW" sz="2000" dirty="0">
                <a:latin typeface="+mn-ea"/>
              </a:rPr>
              <a:t>5.234000	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TW" altLang="en-US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%f</a:t>
            </a:r>
            <a:r>
              <a:rPr lang="zh-TW" altLang="en-US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Output floating point to the sixth </a:t>
            </a:r>
          </a:p>
          <a:p>
            <a:pPr marL="402336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                                        decimal place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err="1">
                <a:latin typeface="+mn-ea"/>
              </a:rPr>
              <a:t>printf</a:t>
            </a:r>
            <a:r>
              <a:rPr lang="en-US" altLang="zh-TW" sz="2400" dirty="0">
                <a:latin typeface="+mn-ea"/>
              </a:rPr>
              <a:t>(“%.2f,num_2”);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+mn-ea"/>
              </a:rPr>
              <a:t>印出 </a:t>
            </a:r>
            <a:r>
              <a:rPr lang="en-US" altLang="zh-TW" sz="2000" dirty="0">
                <a:latin typeface="+mn-ea"/>
              </a:rPr>
              <a:t>5.23  	</a:t>
            </a:r>
            <a:r>
              <a:rPr lang="en-US" altLang="zh-TW" sz="2000" dirty="0" smtClean="0">
                <a:latin typeface="+mn-ea"/>
              </a:rPr>
              <a:t>   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//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%.</a:t>
            </a:r>
            <a:r>
              <a:rPr lang="en-US" altLang="zh-TW" sz="2000" dirty="0" err="1" smtClean="0">
                <a:solidFill>
                  <a:srgbClr val="00B050"/>
                </a:solidFill>
                <a:latin typeface="+mn-ea"/>
              </a:rPr>
              <a:t>2f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  Output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floating point to the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second</a:t>
            </a:r>
            <a:endParaRPr lang="en-US" altLang="zh-TW" sz="2000" dirty="0">
              <a:solidFill>
                <a:srgbClr val="00B050"/>
              </a:solidFill>
              <a:latin typeface="+mn-ea"/>
            </a:endParaRPr>
          </a:p>
          <a:p>
            <a:pPr marL="402336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                                         </a:t>
            </a:r>
            <a:r>
              <a:rPr lang="en-US" altLang="zh-TW" sz="2000" dirty="0" smtClean="0">
                <a:solidFill>
                  <a:srgbClr val="00B050"/>
                </a:solidFill>
                <a:latin typeface="+mn-ea"/>
              </a:rPr>
              <a:t> decimal 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place</a:t>
            </a:r>
            <a:endParaRPr lang="en-US" altLang="zh-TW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1012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653</TotalTime>
  <Words>502</Words>
  <Application>Microsoft Office PowerPoint</Application>
  <PresentationFormat>如螢幕大小 (4:3)</PresentationFormat>
  <Paragraphs>216</Paragraphs>
  <Slides>24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Arial Unicode MS</vt:lpstr>
      <vt:lpstr>微軟正黑體</vt:lpstr>
      <vt:lpstr>新細明體</vt:lpstr>
      <vt:lpstr>標楷體</vt:lpstr>
      <vt:lpstr>Calibri</vt:lpstr>
      <vt:lpstr>Cambria Math</vt:lpstr>
      <vt:lpstr>Gill Sans MT</vt:lpstr>
      <vt:lpstr>Times New Roman</vt:lpstr>
      <vt:lpstr>Verdana</vt:lpstr>
      <vt:lpstr>Wingdings</vt:lpstr>
      <vt:lpstr>Wingdings 2</vt:lpstr>
      <vt:lpstr>夏至</vt:lpstr>
      <vt:lpstr>課程內容</vt:lpstr>
      <vt:lpstr>計算機概論實習</vt:lpstr>
      <vt:lpstr>Data Type</vt:lpstr>
      <vt:lpstr>Variable</vt:lpstr>
      <vt:lpstr>Name of  Variable</vt:lpstr>
      <vt:lpstr>printf</vt:lpstr>
      <vt:lpstr>printf</vt:lpstr>
      <vt:lpstr>Print integers in different representation</vt:lpstr>
      <vt:lpstr>Print the floating point</vt:lpstr>
      <vt:lpstr>其他Output format.</vt:lpstr>
      <vt:lpstr>Printf() Flags</vt:lpstr>
      <vt:lpstr>Printf() Flags</vt:lpstr>
      <vt:lpstr>Example</vt:lpstr>
      <vt:lpstr>Exercise</vt:lpstr>
      <vt:lpstr>Arithmetic Operators</vt:lpstr>
      <vt:lpstr>Arithmetic Operators</vt:lpstr>
      <vt:lpstr>Arithmetic Operators</vt:lpstr>
      <vt:lpstr>Assignment Operators</vt:lpstr>
      <vt:lpstr>scanf</vt:lpstr>
      <vt:lpstr>scanf</vt:lpstr>
      <vt:lpstr>Example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計算機概論實習</dc:title>
  <dc:creator>Admin</dc:creator>
  <cp:lastModifiedBy>陳彥銨</cp:lastModifiedBy>
  <cp:revision>127</cp:revision>
  <dcterms:created xsi:type="dcterms:W3CDTF">2015-07-28T03:38:33Z</dcterms:created>
  <dcterms:modified xsi:type="dcterms:W3CDTF">2020-09-22T09:47:22Z</dcterms:modified>
</cp:coreProperties>
</file>