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85" r:id="rId5"/>
    <p:sldId id="277" r:id="rId6"/>
    <p:sldId id="279" r:id="rId7"/>
    <p:sldId id="281" r:id="rId8"/>
    <p:sldId id="271" r:id="rId9"/>
    <p:sldId id="278" r:id="rId10"/>
    <p:sldId id="265" r:id="rId11"/>
    <p:sldId id="280" r:id="rId12"/>
    <p:sldId id="282" r:id="rId13"/>
    <p:sldId id="266" r:id="rId14"/>
    <p:sldId id="267" r:id="rId15"/>
    <p:sldId id="268" r:id="rId16"/>
    <p:sldId id="272" r:id="rId17"/>
    <p:sldId id="273" r:id="rId18"/>
    <p:sldId id="284" r:id="rId19"/>
    <p:sldId id="283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1" autoAdjust="0"/>
    <p:restoredTop sz="94635" autoAdjust="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2020/9/28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2020/9/28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2020/9/28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extLst/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2020/9/28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2020/9/28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2020/9/28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2020/9/28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2020/9/28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2020/9/28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2020/9/28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096B-ABD2-4FF3-902A-F693C3254A96}" type="datetimeFigureOut">
              <a:rPr lang="zh-TW" altLang="en-US" smtClean="0"/>
              <a:t>2020/9/28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68A096B-ABD2-4FF3-902A-F693C3254A96}" type="datetimeFigureOut">
              <a:rPr lang="zh-TW" altLang="en-US" smtClean="0"/>
              <a:t>2020/9/28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5B64EE3-E335-4DB0-88BF-67422888DBA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tm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計算機概論實習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98816"/>
          </a:xfrm>
        </p:spPr>
        <p:txBody>
          <a:bodyPr>
            <a:normAutofit/>
          </a:bodyPr>
          <a:lstStyle/>
          <a:p>
            <a:pPr algn="r"/>
            <a:r>
              <a:rPr lang="en-US" altLang="zh-TW" dirty="0"/>
              <a:t>Week </a:t>
            </a:r>
            <a:r>
              <a:rPr lang="en-US" altLang="zh-TW" dirty="0" smtClean="0"/>
              <a:t>III(2020/09/29)</a:t>
            </a:r>
            <a:endParaRPr lang="zh-TW" altLang="en-US" dirty="0"/>
          </a:p>
        </p:txBody>
      </p:sp>
      <p:sp>
        <p:nvSpPr>
          <p:cNvPr id="9" name="副標題 4"/>
          <p:cNvSpPr txBox="1">
            <a:spLocks/>
          </p:cNvSpPr>
          <p:nvPr/>
        </p:nvSpPr>
        <p:spPr>
          <a:xfrm>
            <a:off x="1408155" y="2420888"/>
            <a:ext cx="7406640" cy="792088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en-US" altLang="zh-TW" sz="4000" dirty="0" smtClean="0">
                <a:solidFill>
                  <a:schemeClr val="accent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Logic Operator and selection</a:t>
            </a:r>
            <a:endParaRPr lang="zh-TW" altLang="en-US" sz="4000" dirty="0">
              <a:solidFill>
                <a:schemeClr val="accent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副標題 4"/>
          <p:cNvSpPr txBox="1">
            <a:spLocks/>
          </p:cNvSpPr>
          <p:nvPr/>
        </p:nvSpPr>
        <p:spPr>
          <a:xfrm>
            <a:off x="1403648" y="3861048"/>
            <a:ext cx="7406640" cy="2520280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tabLst>
                <a:tab pos="900113" algn="l"/>
              </a:tabLst>
            </a:pPr>
            <a:r>
              <a:rPr lang="en-US" altLang="zh-TW" dirty="0"/>
              <a:t>Lab: 	EC 118</a:t>
            </a:r>
          </a:p>
          <a:p>
            <a:pPr>
              <a:tabLst>
                <a:tab pos="900113" algn="l"/>
              </a:tabLst>
            </a:pPr>
            <a:r>
              <a:rPr lang="zh-TW" altLang="en-US" dirty="0"/>
              <a:t>助教</a:t>
            </a:r>
            <a:r>
              <a:rPr lang="en-US" altLang="zh-TW" dirty="0"/>
              <a:t>:		</a:t>
            </a:r>
          </a:p>
          <a:p>
            <a:pPr>
              <a:tabLst>
                <a:tab pos="900113" algn="l"/>
              </a:tabLst>
            </a:pPr>
            <a:r>
              <a:rPr lang="zh-TW" altLang="en-US" dirty="0"/>
              <a:t>陳作源 </a:t>
            </a:r>
            <a:r>
              <a:rPr lang="en-US" altLang="zh-TW" dirty="0"/>
              <a:t>russchen.cs08g@nctu.edu.tw</a:t>
            </a:r>
          </a:p>
          <a:p>
            <a:pPr>
              <a:tabLst>
                <a:tab pos="900113" algn="l"/>
              </a:tabLst>
            </a:pPr>
            <a:r>
              <a:rPr lang="zh-TW" altLang="en-US" dirty="0"/>
              <a:t>陳彥銨 </a:t>
            </a:r>
            <a:r>
              <a:rPr lang="en-US" altLang="zh-TW" dirty="0"/>
              <a:t>my91015.cs08g@nctu.edu.tw</a:t>
            </a:r>
          </a:p>
          <a:p>
            <a:pPr>
              <a:tabLst>
                <a:tab pos="900113" algn="l"/>
              </a:tabLst>
            </a:pPr>
            <a:r>
              <a:rPr lang="zh-TW" altLang="en-US" dirty="0"/>
              <a:t>鄭智仁 </a:t>
            </a:r>
            <a:r>
              <a:rPr lang="en-US" altLang="zh-TW" dirty="0"/>
              <a:t>king601012003.cs08g@nctu.edu.tw</a:t>
            </a:r>
          </a:p>
        </p:txBody>
      </p:sp>
    </p:spTree>
    <p:extLst>
      <p:ext uri="{BB962C8B-B14F-4D97-AF65-F5344CB8AC3E}">
        <p14:creationId xmlns:p14="http://schemas.microsoft.com/office/powerpoint/2010/main" val="2051362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388186"/>
            <a:ext cx="3024335" cy="530120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811264"/>
            <a:ext cx="2736303" cy="4858096"/>
          </a:xfrm>
          <a:prstGeom prst="rect">
            <a:avLst/>
          </a:prstGeom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331640" y="197768"/>
            <a:ext cx="7498080" cy="1143000"/>
          </a:xfrm>
        </p:spPr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4435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Conditional </a:t>
            </a:r>
            <a:r>
              <a:rPr lang="en-US" altLang="zh-TW" dirty="0" smtClean="0"/>
              <a:t>Operator </a:t>
            </a:r>
            <a:r>
              <a:rPr lang="zh-TW" altLang="en-US" b="1" dirty="0"/>
              <a:t>？：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407176"/>
            <a:ext cx="6840760" cy="33301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844824"/>
            <a:ext cx="5296639" cy="29531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601" y="2420888"/>
            <a:ext cx="7417581" cy="66493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9812" y="3400852"/>
            <a:ext cx="3124636" cy="381053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475656" y="336657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Example 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1710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Conditional Expressions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523" y="1462046"/>
            <a:ext cx="4782669" cy="171430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523" y="3501008"/>
            <a:ext cx="29241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69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1143000"/>
          </a:xfrm>
        </p:spPr>
        <p:txBody>
          <a:bodyPr/>
          <a:lstStyle/>
          <a:p>
            <a:r>
              <a:rPr lang="en-US" altLang="zh-TW" dirty="0"/>
              <a:t>switch-case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707" y="2060848"/>
            <a:ext cx="7563906" cy="198147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210707" y="1259632"/>
            <a:ext cx="7773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Similar to if-else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more convenient to use the C switch </a:t>
            </a:r>
            <a:r>
              <a:rPr lang="en-US" altLang="zh-TW" dirty="0" smtClean="0"/>
              <a:t>statement when we have multiple case</a:t>
            </a:r>
            <a:endParaRPr lang="zh-TW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4293096"/>
            <a:ext cx="6487430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41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4" name="內容版面配置區 4"/>
          <p:cNvSpPr>
            <a:spLocks noGrp="1"/>
          </p:cNvSpPr>
          <p:nvPr>
            <p:ph sz="half" idx="1"/>
          </p:nvPr>
        </p:nvSpPr>
        <p:spPr>
          <a:xfrm>
            <a:off x="1253480" y="1628800"/>
            <a:ext cx="4038600" cy="47183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000" dirty="0" err="1">
                <a:solidFill>
                  <a:srgbClr val="00B0F0"/>
                </a:solidFill>
                <a:latin typeface="+mn-ea"/>
              </a:rPr>
              <a:t>int</a:t>
            </a:r>
            <a:r>
              <a:rPr lang="en-US" altLang="zh-TW" sz="2000" dirty="0">
                <a:latin typeface="+mn-ea"/>
              </a:rPr>
              <a:t> </a:t>
            </a:r>
            <a:r>
              <a:rPr lang="en-US" altLang="zh-TW" sz="2000" dirty="0" err="1">
                <a:latin typeface="+mn-ea"/>
              </a:rPr>
              <a:t>num</a:t>
            </a:r>
            <a:r>
              <a:rPr lang="en-US" altLang="zh-TW" sz="2000" dirty="0">
                <a:latin typeface="+mn-ea"/>
              </a:rPr>
              <a:t>;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B0F0"/>
                </a:solidFill>
                <a:latin typeface="+mn-ea"/>
              </a:rPr>
              <a:t>switch</a:t>
            </a:r>
            <a:r>
              <a:rPr lang="en-US" altLang="zh-TW" sz="2000" dirty="0">
                <a:latin typeface="+mn-ea"/>
              </a:rPr>
              <a:t>(</a:t>
            </a:r>
            <a:r>
              <a:rPr lang="en-US" altLang="zh-TW" sz="2000" dirty="0" err="1">
                <a:latin typeface="+mn-ea"/>
              </a:rPr>
              <a:t>num</a:t>
            </a:r>
            <a:r>
              <a:rPr lang="en-US" altLang="zh-TW" sz="2000" dirty="0">
                <a:latin typeface="+mn-ea"/>
              </a:rPr>
              <a:t>)	</a:t>
            </a:r>
            <a:r>
              <a:rPr lang="en-US" altLang="zh-TW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zh-TW" altLang="en-US" sz="2000" dirty="0">
                <a:solidFill>
                  <a:srgbClr val="00B050"/>
                </a:solidFill>
                <a:latin typeface="+mn-ea"/>
              </a:rPr>
              <a:t>數字</a:t>
            </a:r>
            <a:endParaRPr lang="en-US" altLang="zh-TW" sz="20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{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B0F0"/>
                </a:solidFill>
                <a:latin typeface="+mn-ea"/>
              </a:rPr>
              <a:t>case</a:t>
            </a:r>
            <a:r>
              <a:rPr lang="en-US" altLang="zh-TW" sz="2000" dirty="0">
                <a:latin typeface="+mn-ea"/>
              </a:rPr>
              <a:t> 1:</a:t>
            </a: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	</a:t>
            </a:r>
            <a:r>
              <a:rPr lang="en-US" altLang="zh-TW" sz="2000" dirty="0" err="1">
                <a:latin typeface="+mn-ea"/>
              </a:rPr>
              <a:t>printf</a:t>
            </a:r>
            <a:r>
              <a:rPr lang="en-US" altLang="zh-TW" sz="2000" dirty="0">
                <a:latin typeface="+mn-ea"/>
              </a:rPr>
              <a:t>(“number 1”);</a:t>
            </a: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	</a:t>
            </a:r>
            <a:r>
              <a:rPr lang="en-US" altLang="zh-TW" sz="2000" dirty="0">
                <a:solidFill>
                  <a:srgbClr val="00B0F0"/>
                </a:solidFill>
                <a:latin typeface="+mn-ea"/>
              </a:rPr>
              <a:t>break</a:t>
            </a:r>
            <a:r>
              <a:rPr lang="en-US" altLang="zh-TW" sz="2000" dirty="0">
                <a:latin typeface="+mn-ea"/>
              </a:rPr>
              <a:t>;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B0F0"/>
                </a:solidFill>
                <a:latin typeface="+mn-ea"/>
              </a:rPr>
              <a:t>case</a:t>
            </a:r>
            <a:r>
              <a:rPr lang="en-US" altLang="zh-TW" sz="2000" dirty="0">
                <a:latin typeface="+mn-ea"/>
              </a:rPr>
              <a:t> 2:</a:t>
            </a: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	</a:t>
            </a:r>
            <a:r>
              <a:rPr lang="en-US" altLang="zh-TW" sz="2000" dirty="0" err="1">
                <a:latin typeface="+mn-ea"/>
              </a:rPr>
              <a:t>printf</a:t>
            </a:r>
            <a:r>
              <a:rPr lang="en-US" altLang="zh-TW" sz="2000" dirty="0">
                <a:latin typeface="+mn-ea"/>
              </a:rPr>
              <a:t>(“number 2”);</a:t>
            </a: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	</a:t>
            </a:r>
            <a:r>
              <a:rPr lang="en-US" altLang="zh-TW" sz="2000" dirty="0">
                <a:solidFill>
                  <a:srgbClr val="00B0F0"/>
                </a:solidFill>
                <a:latin typeface="+mn-ea"/>
              </a:rPr>
              <a:t>break</a:t>
            </a:r>
            <a:r>
              <a:rPr lang="en-US" altLang="zh-TW" sz="2000" dirty="0">
                <a:latin typeface="+mn-ea"/>
              </a:rPr>
              <a:t>;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B0F0"/>
                </a:solidFill>
                <a:latin typeface="+mn-ea"/>
              </a:rPr>
              <a:t>default</a:t>
            </a:r>
            <a:r>
              <a:rPr lang="en-US" altLang="zh-TW" sz="2000" dirty="0"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	</a:t>
            </a:r>
            <a:r>
              <a:rPr lang="en-US" altLang="zh-TW" sz="2000" dirty="0" err="1">
                <a:latin typeface="+mn-ea"/>
              </a:rPr>
              <a:t>printf</a:t>
            </a:r>
            <a:r>
              <a:rPr lang="en-US" altLang="zh-TW" sz="2000" dirty="0">
                <a:latin typeface="+mn-ea"/>
              </a:rPr>
              <a:t>(“none one of them”);</a:t>
            </a:r>
          </a:p>
          <a:p>
            <a:pPr marL="0" indent="0">
              <a:buNone/>
            </a:pPr>
            <a:r>
              <a:rPr lang="en-US" altLang="zh-TW" sz="2000" dirty="0">
                <a:latin typeface="+mn-ea"/>
              </a:rPr>
              <a:t>}</a:t>
            </a:r>
            <a:endParaRPr lang="zh-TW" altLang="en-US" sz="2000" dirty="0">
              <a:latin typeface="+mn-ea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680" y="1674837"/>
            <a:ext cx="33528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3406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4" name="內容版面配置區 5"/>
          <p:cNvSpPr>
            <a:spLocks noGrp="1"/>
          </p:cNvSpPr>
          <p:nvPr>
            <p:ph sz="half" idx="1"/>
          </p:nvPr>
        </p:nvSpPr>
        <p:spPr>
          <a:xfrm>
            <a:off x="1469504" y="1556792"/>
            <a:ext cx="4038600" cy="47183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00B0F0"/>
                </a:solidFill>
                <a:latin typeface="+mn-ea"/>
              </a:rPr>
              <a:t>char</a:t>
            </a:r>
            <a:r>
              <a:rPr lang="en-US" altLang="zh-TW" dirty="0">
                <a:latin typeface="+mn-ea"/>
              </a:rPr>
              <a:t> </a:t>
            </a:r>
            <a:r>
              <a:rPr lang="en-US" altLang="zh-TW" dirty="0" err="1">
                <a:latin typeface="+mn-ea"/>
              </a:rPr>
              <a:t>ch</a:t>
            </a:r>
            <a:r>
              <a:rPr lang="en-US" altLang="zh-TW" dirty="0">
                <a:latin typeface="+mn-ea"/>
              </a:rPr>
              <a:t>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B0F0"/>
                </a:solidFill>
                <a:latin typeface="+mn-ea"/>
              </a:rPr>
              <a:t>switch</a:t>
            </a:r>
            <a:r>
              <a:rPr lang="en-US" altLang="zh-TW" dirty="0">
                <a:latin typeface="+mn-ea"/>
              </a:rPr>
              <a:t>(</a:t>
            </a:r>
            <a:r>
              <a:rPr lang="en-US" altLang="zh-TW" dirty="0" err="1">
                <a:latin typeface="+mn-ea"/>
              </a:rPr>
              <a:t>ch</a:t>
            </a:r>
            <a:r>
              <a:rPr lang="en-US" altLang="zh-TW" dirty="0">
                <a:latin typeface="+mn-ea"/>
              </a:rPr>
              <a:t>)	</a:t>
            </a:r>
            <a:r>
              <a:rPr lang="en-US" altLang="zh-TW" dirty="0">
                <a:solidFill>
                  <a:srgbClr val="00B050"/>
                </a:solidFill>
                <a:latin typeface="+mn-ea"/>
              </a:rPr>
              <a:t>//</a:t>
            </a:r>
            <a:r>
              <a:rPr lang="zh-TW" altLang="en-US" dirty="0">
                <a:solidFill>
                  <a:srgbClr val="00B050"/>
                </a:solidFill>
                <a:latin typeface="+mn-ea"/>
              </a:rPr>
              <a:t>字元</a:t>
            </a:r>
            <a:endParaRPr lang="en-US" altLang="zh-TW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TW" dirty="0">
                <a:latin typeface="+mn-ea"/>
              </a:rPr>
              <a:t>{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B0F0"/>
                </a:solidFill>
                <a:latin typeface="+mn-ea"/>
              </a:rPr>
              <a:t>case</a:t>
            </a:r>
            <a:r>
              <a:rPr lang="en-US" altLang="zh-TW" dirty="0">
                <a:latin typeface="+mn-ea"/>
              </a:rPr>
              <a:t> ‘a’:</a:t>
            </a:r>
          </a:p>
          <a:p>
            <a:pPr marL="0" indent="0">
              <a:buNone/>
            </a:pPr>
            <a:r>
              <a:rPr lang="en-US" altLang="zh-TW" dirty="0">
                <a:latin typeface="+mn-ea"/>
              </a:rPr>
              <a:t>	</a:t>
            </a:r>
            <a:r>
              <a:rPr lang="en-US" altLang="zh-TW" dirty="0" err="1">
                <a:latin typeface="+mn-ea"/>
              </a:rPr>
              <a:t>printf</a:t>
            </a:r>
            <a:r>
              <a:rPr lang="en-US" altLang="zh-TW" dirty="0">
                <a:latin typeface="+mn-ea"/>
              </a:rPr>
              <a:t>(“	”);</a:t>
            </a:r>
          </a:p>
          <a:p>
            <a:pPr marL="0" indent="0">
              <a:buNone/>
            </a:pPr>
            <a:r>
              <a:rPr lang="en-US" altLang="zh-TW" dirty="0">
                <a:latin typeface="+mn-ea"/>
              </a:rPr>
              <a:t>	</a:t>
            </a:r>
            <a:r>
              <a:rPr lang="en-US" altLang="zh-TW" dirty="0">
                <a:solidFill>
                  <a:srgbClr val="00B0F0"/>
                </a:solidFill>
                <a:latin typeface="+mn-ea"/>
              </a:rPr>
              <a:t>break</a:t>
            </a:r>
            <a:r>
              <a:rPr lang="en-US" altLang="zh-TW" dirty="0">
                <a:latin typeface="+mn-ea"/>
              </a:rPr>
              <a:t>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B0F0"/>
                </a:solidFill>
                <a:latin typeface="+mn-ea"/>
              </a:rPr>
              <a:t>case </a:t>
            </a:r>
            <a:r>
              <a:rPr lang="en-US" altLang="zh-TW" dirty="0">
                <a:latin typeface="+mn-ea"/>
              </a:rPr>
              <a:t>‘b’:</a:t>
            </a:r>
          </a:p>
          <a:p>
            <a:pPr marL="0" indent="0">
              <a:buNone/>
            </a:pPr>
            <a:r>
              <a:rPr lang="en-US" altLang="zh-TW" dirty="0">
                <a:latin typeface="+mn-ea"/>
              </a:rPr>
              <a:t>	</a:t>
            </a:r>
            <a:r>
              <a:rPr lang="en-US" altLang="zh-TW" dirty="0" err="1">
                <a:latin typeface="+mn-ea"/>
              </a:rPr>
              <a:t>printf</a:t>
            </a:r>
            <a:r>
              <a:rPr lang="en-US" altLang="zh-TW" dirty="0">
                <a:latin typeface="+mn-ea"/>
              </a:rPr>
              <a:t>(“	”);</a:t>
            </a:r>
          </a:p>
          <a:p>
            <a:pPr marL="0" indent="0">
              <a:buNone/>
            </a:pPr>
            <a:r>
              <a:rPr lang="en-US" altLang="zh-TW" dirty="0">
                <a:latin typeface="+mn-ea"/>
              </a:rPr>
              <a:t>	</a:t>
            </a:r>
            <a:r>
              <a:rPr lang="en-US" altLang="zh-TW" dirty="0">
                <a:solidFill>
                  <a:srgbClr val="00B0F0"/>
                </a:solidFill>
                <a:latin typeface="+mn-ea"/>
              </a:rPr>
              <a:t>break</a:t>
            </a:r>
            <a:r>
              <a:rPr lang="en-US" altLang="zh-TW" dirty="0">
                <a:latin typeface="+mn-ea"/>
              </a:rPr>
              <a:t>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B0F0"/>
                </a:solidFill>
                <a:latin typeface="+mn-ea"/>
              </a:rPr>
              <a:t>default</a:t>
            </a:r>
            <a:r>
              <a:rPr lang="en-US" altLang="zh-TW" dirty="0"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en-US" altLang="zh-TW" dirty="0">
                <a:latin typeface="+mn-ea"/>
              </a:rPr>
              <a:t>	</a:t>
            </a:r>
            <a:r>
              <a:rPr lang="en-US" altLang="zh-TW" dirty="0" err="1">
                <a:latin typeface="+mn-ea"/>
              </a:rPr>
              <a:t>printf</a:t>
            </a:r>
            <a:r>
              <a:rPr lang="en-US" altLang="zh-TW" dirty="0">
                <a:latin typeface="+mn-ea"/>
              </a:rPr>
              <a:t>(“</a:t>
            </a:r>
            <a:r>
              <a:rPr lang="zh-TW" altLang="en-US" dirty="0">
                <a:latin typeface="+mn-ea"/>
              </a:rPr>
              <a:t>無法辨認</a:t>
            </a:r>
            <a:r>
              <a:rPr lang="en-US" altLang="zh-TW" dirty="0">
                <a:latin typeface="+mn-ea"/>
              </a:rPr>
              <a:t>”);</a:t>
            </a:r>
          </a:p>
          <a:p>
            <a:pPr marL="0" indent="0">
              <a:buNone/>
            </a:pPr>
            <a:r>
              <a:rPr lang="en-US" altLang="zh-TW" dirty="0">
                <a:latin typeface="+mn-ea"/>
              </a:rPr>
              <a:t>}</a:t>
            </a:r>
            <a:endParaRPr lang="zh-TW" altLang="en-US" dirty="0">
              <a:latin typeface="+mn-ea"/>
            </a:endParaRPr>
          </a:p>
          <a:p>
            <a:pPr marL="0" indent="0">
              <a:buNone/>
            </a:pPr>
            <a:endParaRPr lang="zh-TW" altLang="en-US" dirty="0">
              <a:latin typeface="+mn-ea"/>
            </a:endParaRPr>
          </a:p>
          <a:p>
            <a:pPr marL="0" indent="0">
              <a:buNone/>
            </a:pPr>
            <a:endParaRPr lang="zh-TW" altLang="en-US" dirty="0">
              <a:latin typeface="+mn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73" y="186193"/>
            <a:ext cx="2654491" cy="655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5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altLang="zh-TW" dirty="0" smtClean="0"/>
              <a:t>First, user choose A</a:t>
            </a:r>
            <a:r>
              <a:rPr lang="zh-TW" altLang="en-US" dirty="0"/>
              <a:t>、</a:t>
            </a:r>
            <a:r>
              <a:rPr lang="en-US" altLang="zh-TW" dirty="0"/>
              <a:t>B</a:t>
            </a:r>
            <a:r>
              <a:rPr lang="zh-TW" altLang="en-US" dirty="0"/>
              <a:t> 、</a:t>
            </a:r>
            <a:r>
              <a:rPr lang="en-US" altLang="zh-TW" dirty="0"/>
              <a:t>C</a:t>
            </a:r>
            <a:r>
              <a:rPr lang="zh-TW" altLang="en-US" dirty="0"/>
              <a:t> 、</a:t>
            </a:r>
            <a:r>
              <a:rPr lang="en-US" altLang="zh-TW" dirty="0"/>
              <a:t>D</a:t>
            </a:r>
            <a:r>
              <a:rPr lang="zh-TW" altLang="en-US" dirty="0"/>
              <a:t> </a:t>
            </a:r>
            <a:r>
              <a:rPr lang="en-US" altLang="zh-TW" dirty="0" smtClean="0"/>
              <a:t>to read the operation  you would like to perform</a:t>
            </a:r>
            <a:endParaRPr lang="en-US" altLang="zh-TW" dirty="0"/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altLang="zh-TW" dirty="0" smtClean="0"/>
              <a:t>Note : upper case and lower case are both accepted</a:t>
            </a:r>
            <a:endParaRPr lang="en-US" altLang="zh-TW" dirty="0"/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altLang="zh-TW" dirty="0" smtClean="0"/>
              <a:t>User input two numbers</a:t>
            </a:r>
            <a:endParaRPr lang="en-US" altLang="zh-TW" dirty="0"/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altLang="zh-TW" dirty="0" smtClean="0"/>
              <a:t>Output the answer based on the operation</a:t>
            </a:r>
            <a:endParaRPr lang="en-US" altLang="zh-TW" dirty="0"/>
          </a:p>
        </p:txBody>
      </p:sp>
      <p:pic>
        <p:nvPicPr>
          <p:cNvPr id="6" name="圖片 5" descr="C:\Users\YouFeng\Desktop\week1\Debug\week1.ex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69" b="51710"/>
          <a:stretch/>
        </p:blipFill>
        <p:spPr>
          <a:xfrm>
            <a:off x="1550113" y="3825044"/>
            <a:ext cx="3568440" cy="2033311"/>
          </a:xfrm>
          <a:prstGeom prst="rect">
            <a:avLst/>
          </a:prstGeom>
        </p:spPr>
      </p:pic>
      <p:pic>
        <p:nvPicPr>
          <p:cNvPr id="7" name="圖片 6" descr="C:\Users\YouFeng\Desktop\week1\Debug\week1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60" r="44494" b="49208"/>
          <a:stretch/>
        </p:blipFill>
        <p:spPr>
          <a:xfrm>
            <a:off x="5233058" y="3825044"/>
            <a:ext cx="3579776" cy="936104"/>
          </a:xfrm>
          <a:prstGeom prst="rect">
            <a:avLst/>
          </a:prstGeom>
        </p:spPr>
      </p:pic>
      <p:pic>
        <p:nvPicPr>
          <p:cNvPr id="8" name="圖片 7" descr="C:\Users\YouFeng\Desktop\week1\Debug\week1.exe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876" r="44669" b="50747"/>
          <a:stretch/>
        </p:blipFill>
        <p:spPr>
          <a:xfrm>
            <a:off x="5203150" y="4961485"/>
            <a:ext cx="3568440" cy="9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84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r>
              <a:rPr lang="zh-TW" altLang="en-US" dirty="0" smtClean="0"/>
              <a:t> 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</a:rPr>
              <a:t>Use switch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case</a:t>
            </a:r>
            <a:r>
              <a:rPr lang="zh-TW" altLang="en-US" dirty="0" smtClean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to determine that the </a:t>
            </a:r>
          </a:p>
          <a:p>
            <a:pPr marL="82296" indent="0">
              <a:buNone/>
            </a:pPr>
            <a:r>
              <a:rPr lang="en-US" altLang="zh-TW" dirty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   input integer is even or odd.</a:t>
            </a:r>
            <a:endParaRPr lang="en-US" altLang="zh-TW" dirty="0">
              <a:latin typeface="+mn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924944"/>
            <a:ext cx="3827223" cy="264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36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r>
              <a:rPr lang="zh-TW" altLang="en-US" dirty="0" smtClean="0"/>
              <a:t>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</a:rPr>
              <a:t>Input a AD year (&lt;2021)</a:t>
            </a:r>
            <a:r>
              <a:rPr lang="zh-TW" altLang="en-US" dirty="0" smtClean="0">
                <a:latin typeface="+mn-ea"/>
              </a:rPr>
              <a:t>，</a:t>
            </a:r>
            <a:r>
              <a:rPr lang="en-US" altLang="zh-TW" dirty="0" smtClean="0">
                <a:latin typeface="+mn-ea"/>
              </a:rPr>
              <a:t>if the year is a leap year.</a:t>
            </a:r>
            <a:endParaRPr lang="en-US" altLang="zh-TW" dirty="0">
              <a:latin typeface="+mn-ea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705827"/>
            <a:ext cx="4105848" cy="83831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4745262"/>
            <a:ext cx="3970532" cy="84397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835696" y="2710661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Hint : </a:t>
            </a:r>
            <a:r>
              <a:rPr lang="en-US" altLang="zh-TW" dirty="0"/>
              <a:t>Leap year </a:t>
            </a:r>
            <a:r>
              <a:rPr lang="en-US" altLang="zh-TW" dirty="0" smtClean="0"/>
              <a:t>occurs </a:t>
            </a:r>
            <a:r>
              <a:rPr lang="en-US" altLang="zh-TW" dirty="0"/>
              <a:t>in years whose last two digits are evenly divisible by four, except for centenary years not divisible by 400.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1934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498080" cy="1143000"/>
          </a:xfrm>
        </p:spPr>
        <p:txBody>
          <a:bodyPr/>
          <a:lstStyle/>
          <a:p>
            <a:r>
              <a:rPr lang="en-US" altLang="zh-TW" dirty="0" smtClean="0"/>
              <a:t>Exercise</a:t>
            </a:r>
            <a:r>
              <a:rPr lang="zh-TW" altLang="en-US" dirty="0" smtClean="0"/>
              <a:t> </a:t>
            </a:r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9328" y="1447800"/>
            <a:ext cx="7947128" cy="190919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+mn-ea"/>
              </a:rPr>
              <a:t>Use </a:t>
            </a:r>
            <a:r>
              <a:rPr lang="en-US" altLang="zh-TW" sz="2000" dirty="0" err="1" smtClean="0">
                <a:latin typeface="+mn-ea"/>
              </a:rPr>
              <a:t>scanf</a:t>
            </a:r>
            <a:r>
              <a:rPr lang="zh-TW" altLang="en-US" sz="2000" dirty="0">
                <a:latin typeface="+mn-ea"/>
              </a:rPr>
              <a:t> </a:t>
            </a:r>
            <a:r>
              <a:rPr lang="en-US" altLang="zh-TW" sz="2000" dirty="0" smtClean="0">
                <a:latin typeface="+mn-ea"/>
              </a:rPr>
              <a:t>to read 3 integers — length of slides</a:t>
            </a:r>
            <a:r>
              <a:rPr lang="zh-TW" altLang="en-US" sz="2000" dirty="0" smtClean="0">
                <a:latin typeface="+mn-ea"/>
              </a:rPr>
              <a:t>，</a:t>
            </a:r>
            <a:r>
              <a:rPr lang="en-US" altLang="zh-TW" sz="2000" dirty="0" smtClean="0">
                <a:latin typeface="+mn-ea"/>
              </a:rPr>
              <a:t>you need to tell if these 3 slide length can form a triangle</a:t>
            </a:r>
            <a:r>
              <a:rPr lang="zh-TW" altLang="en-US" sz="2000" dirty="0" smtClean="0">
                <a:latin typeface="+mn-ea"/>
              </a:rPr>
              <a:t>，</a:t>
            </a:r>
            <a:r>
              <a:rPr lang="en-US" altLang="zh-TW" sz="2000" dirty="0" smtClean="0">
                <a:latin typeface="+mn-ea"/>
              </a:rPr>
              <a:t>and determine which triangle it is (right/</a:t>
            </a:r>
            <a:r>
              <a:rPr lang="zh-TW" altLang="en-US" sz="2000" dirty="0">
                <a:latin typeface="+mn-ea"/>
              </a:rPr>
              <a:t>直角</a:t>
            </a:r>
            <a:r>
              <a:rPr lang="en-US" altLang="zh-TW" sz="2000" dirty="0" smtClean="0">
                <a:latin typeface="+mn-ea"/>
              </a:rPr>
              <a:t> , obtuse/</a:t>
            </a:r>
            <a:r>
              <a:rPr lang="zh-TW" altLang="en-US" sz="2000" dirty="0" smtClean="0">
                <a:latin typeface="+mn-ea"/>
              </a:rPr>
              <a:t>鈍角</a:t>
            </a:r>
            <a:r>
              <a:rPr lang="en-US" altLang="zh-TW" sz="2000" dirty="0" smtClean="0">
                <a:latin typeface="+mn-ea"/>
              </a:rPr>
              <a:t>, acute/</a:t>
            </a:r>
            <a:r>
              <a:rPr lang="zh-TW" altLang="en-US" sz="2000" dirty="0" smtClean="0">
                <a:latin typeface="+mn-ea"/>
              </a:rPr>
              <a:t>銳角 </a:t>
            </a:r>
            <a:r>
              <a:rPr lang="en-US" altLang="zh-TW" sz="2000" dirty="0" smtClean="0">
                <a:latin typeface="+mn-ea"/>
              </a:rPr>
              <a:t>triangle</a:t>
            </a:r>
            <a:r>
              <a:rPr lang="zh-TW" altLang="en-US" sz="2000" dirty="0" smtClean="0">
                <a:latin typeface="+mn-ea"/>
              </a:rPr>
              <a:t>，</a:t>
            </a:r>
            <a:r>
              <a:rPr lang="en-US" altLang="zh-TW" sz="2000" dirty="0" smtClean="0">
                <a:latin typeface="+mn-ea"/>
              </a:rPr>
              <a:t>isosceles/</a:t>
            </a:r>
            <a:r>
              <a:rPr lang="zh-TW" altLang="en-US" sz="2000" dirty="0" smtClean="0">
                <a:latin typeface="+mn-ea"/>
              </a:rPr>
              <a:t>等腰</a:t>
            </a:r>
            <a:r>
              <a:rPr lang="en-US" altLang="zh-TW" sz="2000" dirty="0" smtClean="0">
                <a:latin typeface="+mn-ea"/>
              </a:rPr>
              <a:t> triangle</a:t>
            </a:r>
            <a:r>
              <a:rPr lang="zh-TW" altLang="en-US" sz="2000" dirty="0" smtClean="0">
                <a:latin typeface="+mn-ea"/>
              </a:rPr>
              <a:t>，</a:t>
            </a:r>
            <a:r>
              <a:rPr lang="en-US" altLang="zh-TW" sz="2000" dirty="0" smtClean="0">
                <a:latin typeface="+mn-ea"/>
              </a:rPr>
              <a:t>equilateral/</a:t>
            </a:r>
            <a:r>
              <a:rPr lang="zh-TW" altLang="en-US" sz="2000" dirty="0" smtClean="0">
                <a:latin typeface="+mn-ea"/>
              </a:rPr>
              <a:t>正</a:t>
            </a:r>
            <a:r>
              <a:rPr lang="en-US" altLang="zh-TW" sz="2000" dirty="0" smtClean="0">
                <a:latin typeface="+mn-ea"/>
              </a:rPr>
              <a:t> triangular)</a:t>
            </a:r>
            <a:endParaRPr lang="en-US" altLang="zh-TW" sz="2000" dirty="0">
              <a:latin typeface="+mn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603" y="3464200"/>
            <a:ext cx="5210902" cy="166710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096" y="5356135"/>
            <a:ext cx="5199916" cy="111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0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116632"/>
            <a:ext cx="7498080" cy="1143000"/>
          </a:xfrm>
        </p:spPr>
        <p:txBody>
          <a:bodyPr/>
          <a:lstStyle/>
          <a:p>
            <a:r>
              <a:rPr lang="en-US" altLang="zh-TW" dirty="0"/>
              <a:t>If…else…</a:t>
            </a:r>
            <a:endParaRPr lang="zh-TW" altLang="en-US" dirty="0"/>
          </a:p>
        </p:txBody>
      </p:sp>
      <p:sp>
        <p:nvSpPr>
          <p:cNvPr id="4" name="向右箭號 3"/>
          <p:cNvSpPr/>
          <p:nvPr/>
        </p:nvSpPr>
        <p:spPr>
          <a:xfrm rot="5400000">
            <a:off x="2025939" y="2024844"/>
            <a:ext cx="432048" cy="50405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1557887" y="1124744"/>
            <a:ext cx="1368152" cy="792088"/>
            <a:chOff x="1043608" y="1484784"/>
            <a:chExt cx="1368152" cy="792088"/>
          </a:xfrm>
          <a:noFill/>
        </p:grpSpPr>
        <p:sp>
          <p:nvSpPr>
            <p:cNvPr id="6" name="圓角矩形 5"/>
            <p:cNvSpPr/>
            <p:nvPr/>
          </p:nvSpPr>
          <p:spPr>
            <a:xfrm>
              <a:off x="1043608" y="1484784"/>
              <a:ext cx="1368152" cy="792088"/>
            </a:xfrm>
            <a:prstGeom prst="roundRect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306926" y="1685452"/>
              <a:ext cx="86409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/>
                <a:t>開始</a:t>
              </a: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1115616" y="2636912"/>
            <a:ext cx="2242471" cy="1080120"/>
            <a:chOff x="1043608" y="3429000"/>
            <a:chExt cx="1440160" cy="936104"/>
          </a:xfrm>
        </p:grpSpPr>
        <p:sp>
          <p:nvSpPr>
            <p:cNvPr id="9" name="菱形 8"/>
            <p:cNvSpPr/>
            <p:nvPr/>
          </p:nvSpPr>
          <p:spPr>
            <a:xfrm>
              <a:off x="1043608" y="3429000"/>
              <a:ext cx="1440160" cy="936104"/>
            </a:xfrm>
            <a:prstGeom prst="diamond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304449" y="3550043"/>
              <a:ext cx="901849" cy="6135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>
                  <a:latin typeface="+mn-ea"/>
                </a:rPr>
                <a:t>if</a:t>
              </a:r>
            </a:p>
            <a:p>
              <a:pPr algn="ctr"/>
              <a:r>
                <a:rPr lang="zh-TW" altLang="en-US" sz="2000" dirty="0">
                  <a:latin typeface="+mn-ea"/>
                </a:rPr>
                <a:t>判斷條件</a:t>
              </a: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1629895" y="4509120"/>
            <a:ext cx="1224136" cy="864094"/>
            <a:chOff x="1187624" y="5661248"/>
            <a:chExt cx="1224136" cy="648072"/>
          </a:xfrm>
          <a:solidFill>
            <a:srgbClr val="00B0F0"/>
          </a:solidFill>
        </p:grpSpPr>
        <p:sp>
          <p:nvSpPr>
            <p:cNvPr id="13" name="矩形 12"/>
            <p:cNvSpPr/>
            <p:nvPr/>
          </p:nvSpPr>
          <p:spPr>
            <a:xfrm>
              <a:off x="1187624" y="5661248"/>
              <a:ext cx="1224136" cy="64807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284346" y="5715254"/>
              <a:ext cx="1030692" cy="53091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>
                  <a:latin typeface="+mn-ea"/>
                </a:rPr>
                <a:t>if</a:t>
              </a:r>
            </a:p>
            <a:p>
              <a:pPr algn="ctr"/>
              <a:r>
                <a:rPr lang="zh-TW" altLang="en-US" sz="2000" dirty="0">
                  <a:latin typeface="+mn-ea"/>
                </a:rPr>
                <a:t>敘述</a:t>
              </a:r>
            </a:p>
          </p:txBody>
        </p:sp>
      </p:grpSp>
      <p:sp>
        <p:nvSpPr>
          <p:cNvPr id="15" name="向右箭號 14"/>
          <p:cNvSpPr/>
          <p:nvPr/>
        </p:nvSpPr>
        <p:spPr>
          <a:xfrm>
            <a:off x="3574111" y="2924944"/>
            <a:ext cx="936104" cy="504056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>
            <a:off x="1557887" y="6021289"/>
            <a:ext cx="1332260" cy="792087"/>
            <a:chOff x="7740352" y="2950814"/>
            <a:chExt cx="1152128" cy="730524"/>
          </a:xfrm>
        </p:grpSpPr>
        <p:sp>
          <p:nvSpPr>
            <p:cNvPr id="17" name="橢圓 16"/>
            <p:cNvSpPr/>
            <p:nvPr/>
          </p:nvSpPr>
          <p:spPr>
            <a:xfrm>
              <a:off x="7740352" y="2950814"/>
              <a:ext cx="1152128" cy="7305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966599" y="3140968"/>
              <a:ext cx="72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/>
                <a:t>結束</a:t>
              </a: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5302303" y="4509120"/>
            <a:ext cx="1224136" cy="864094"/>
            <a:chOff x="1187624" y="5661248"/>
            <a:chExt cx="1224136" cy="648072"/>
          </a:xfrm>
          <a:solidFill>
            <a:srgbClr val="0070C0"/>
          </a:solidFill>
        </p:grpSpPr>
        <p:sp>
          <p:nvSpPr>
            <p:cNvPr id="20" name="矩形 19"/>
            <p:cNvSpPr/>
            <p:nvPr/>
          </p:nvSpPr>
          <p:spPr>
            <a:xfrm>
              <a:off x="1187624" y="5661248"/>
              <a:ext cx="1224136" cy="64807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284346" y="5715252"/>
              <a:ext cx="1030692" cy="53091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>
                  <a:latin typeface="+mn-ea"/>
                </a:rPr>
                <a:t>else if</a:t>
              </a:r>
            </a:p>
            <a:p>
              <a:pPr algn="ctr"/>
              <a:r>
                <a:rPr lang="zh-TW" altLang="en-US" sz="2000" dirty="0">
                  <a:latin typeface="+mn-ea"/>
                </a:rPr>
                <a:t>敘述</a:t>
              </a:r>
            </a:p>
          </p:txBody>
        </p:sp>
      </p:grpSp>
      <p:sp>
        <p:nvSpPr>
          <p:cNvPr id="24" name="文字方塊 23"/>
          <p:cNvSpPr txBox="1"/>
          <p:nvPr/>
        </p:nvSpPr>
        <p:spPr>
          <a:xfrm>
            <a:off x="1043608" y="3933056"/>
            <a:ext cx="1234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0000"/>
                </a:solidFill>
                <a:latin typeface="+mn-ea"/>
              </a:rPr>
              <a:t>True</a:t>
            </a:r>
            <a:endParaRPr lang="zh-TW" altLang="en-US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286079" y="2596842"/>
            <a:ext cx="1490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0000"/>
                </a:solidFill>
                <a:latin typeface="+mn-ea"/>
              </a:rPr>
              <a:t>False</a:t>
            </a:r>
            <a:endParaRPr lang="zh-TW" altLang="en-US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向右箭號 25"/>
          <p:cNvSpPr/>
          <p:nvPr/>
        </p:nvSpPr>
        <p:spPr>
          <a:xfrm rot="5400000">
            <a:off x="2025939" y="3897052"/>
            <a:ext cx="432048" cy="504056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右箭號 26"/>
          <p:cNvSpPr/>
          <p:nvPr/>
        </p:nvSpPr>
        <p:spPr>
          <a:xfrm rot="5400000">
            <a:off x="2025939" y="5481228"/>
            <a:ext cx="432048" cy="504056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上彎箭號 29"/>
          <p:cNvSpPr/>
          <p:nvPr/>
        </p:nvSpPr>
        <p:spPr>
          <a:xfrm rot="16200000" flipH="1">
            <a:off x="4276189" y="4527125"/>
            <a:ext cx="756085" cy="2736304"/>
          </a:xfrm>
          <a:prstGeom prst="bentUpArrow">
            <a:avLst>
              <a:gd name="adj1" fmla="val 21001"/>
              <a:gd name="adj2" fmla="val 21349"/>
              <a:gd name="adj3" fmla="val 5000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右箭號 30"/>
          <p:cNvSpPr/>
          <p:nvPr/>
        </p:nvSpPr>
        <p:spPr>
          <a:xfrm rot="5400000">
            <a:off x="5698347" y="3897052"/>
            <a:ext cx="432048" cy="504056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2" name="群組 31"/>
          <p:cNvGrpSpPr/>
          <p:nvPr/>
        </p:nvGrpSpPr>
        <p:grpSpPr>
          <a:xfrm>
            <a:off x="4788024" y="2636912"/>
            <a:ext cx="2242471" cy="1080120"/>
            <a:chOff x="1043608" y="3429000"/>
            <a:chExt cx="1440160" cy="936104"/>
          </a:xfrm>
        </p:grpSpPr>
        <p:sp>
          <p:nvSpPr>
            <p:cNvPr id="33" name="菱形 32"/>
            <p:cNvSpPr/>
            <p:nvPr/>
          </p:nvSpPr>
          <p:spPr>
            <a:xfrm>
              <a:off x="1043608" y="3429000"/>
              <a:ext cx="1440160" cy="936104"/>
            </a:xfrm>
            <a:prstGeom prst="diamond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1304449" y="3550043"/>
              <a:ext cx="901849" cy="6135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>
                  <a:latin typeface="+mn-ea"/>
                </a:rPr>
                <a:t>else if</a:t>
              </a:r>
            </a:p>
            <a:p>
              <a:pPr algn="ctr"/>
              <a:r>
                <a:rPr lang="zh-TW" altLang="en-US" sz="2000" dirty="0">
                  <a:latin typeface="+mn-ea"/>
                </a:rPr>
                <a:t>判斷條件</a:t>
              </a:r>
            </a:p>
          </p:txBody>
        </p:sp>
      </p:grpSp>
      <p:sp>
        <p:nvSpPr>
          <p:cNvPr id="35" name="文字方塊 34"/>
          <p:cNvSpPr txBox="1"/>
          <p:nvPr/>
        </p:nvSpPr>
        <p:spPr>
          <a:xfrm>
            <a:off x="4705793" y="3933056"/>
            <a:ext cx="1234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0000"/>
                </a:solidFill>
                <a:latin typeface="+mn-ea"/>
              </a:rPr>
              <a:t>True</a:t>
            </a:r>
            <a:endParaRPr lang="zh-TW" altLang="en-US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042414" y="2596842"/>
            <a:ext cx="1490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0000"/>
                </a:solidFill>
                <a:latin typeface="+mn-ea"/>
              </a:rPr>
              <a:t>False</a:t>
            </a:r>
            <a:endParaRPr lang="zh-TW" altLang="en-US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8" name="上彎箭號 37"/>
          <p:cNvSpPr/>
          <p:nvPr/>
        </p:nvSpPr>
        <p:spPr>
          <a:xfrm rot="16200000" flipH="1">
            <a:off x="5101209" y="3742185"/>
            <a:ext cx="1224132" cy="4774234"/>
          </a:xfrm>
          <a:prstGeom prst="bentUpArrow">
            <a:avLst>
              <a:gd name="adj1" fmla="val 15343"/>
              <a:gd name="adj2" fmla="val 13493"/>
              <a:gd name="adj3" fmla="val 36346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上彎箭號 38"/>
          <p:cNvSpPr/>
          <p:nvPr/>
        </p:nvSpPr>
        <p:spPr>
          <a:xfrm rot="10800000" flipH="1">
            <a:off x="7389267" y="3125640"/>
            <a:ext cx="783133" cy="1207526"/>
          </a:xfrm>
          <a:prstGeom prst="bentUpArrow">
            <a:avLst>
              <a:gd name="adj1" fmla="val 21001"/>
              <a:gd name="adj2" fmla="val 18335"/>
              <a:gd name="adj3" fmla="val 36346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0" name="群組 39"/>
          <p:cNvGrpSpPr/>
          <p:nvPr/>
        </p:nvGrpSpPr>
        <p:grpSpPr>
          <a:xfrm>
            <a:off x="7380312" y="4509120"/>
            <a:ext cx="1224136" cy="864094"/>
            <a:chOff x="1187624" y="5661248"/>
            <a:chExt cx="1224136" cy="648072"/>
          </a:xfrm>
          <a:solidFill>
            <a:srgbClr val="7030A0"/>
          </a:solidFill>
        </p:grpSpPr>
        <p:sp>
          <p:nvSpPr>
            <p:cNvPr id="41" name="矩形 40"/>
            <p:cNvSpPr/>
            <p:nvPr/>
          </p:nvSpPr>
          <p:spPr>
            <a:xfrm>
              <a:off x="1187624" y="5661248"/>
              <a:ext cx="1224136" cy="648072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1284346" y="5715254"/>
              <a:ext cx="1030692" cy="530916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>
                  <a:latin typeface="+mn-ea"/>
                </a:rPr>
                <a:t>else</a:t>
              </a:r>
            </a:p>
            <a:p>
              <a:pPr algn="ctr"/>
              <a:r>
                <a:rPr lang="zh-TW" altLang="en-US" sz="2000" dirty="0">
                  <a:latin typeface="+mn-ea"/>
                </a:rPr>
                <a:t>敘述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700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2254" y="269776"/>
            <a:ext cx="8104944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Using if Statements for </a:t>
            </a:r>
            <a:r>
              <a:rPr lang="en-US" altLang="zh-TW" dirty="0" smtClean="0"/>
              <a:t>Making Choices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412776"/>
            <a:ext cx="4115374" cy="134321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429000"/>
            <a:ext cx="5334744" cy="142894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3004316"/>
            <a:ext cx="781159" cy="33342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688" y="3789040"/>
            <a:ext cx="5258534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2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2254" y="269776"/>
            <a:ext cx="8104944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Using if Statements for </a:t>
            </a:r>
            <a:r>
              <a:rPr lang="en-US" altLang="zh-TW" dirty="0" smtClean="0"/>
              <a:t>Making Choices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392968"/>
            <a:ext cx="5258534" cy="243874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149080"/>
            <a:ext cx="3943900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6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>
          <a:xfrm>
            <a:off x="1115616" y="1412776"/>
            <a:ext cx="7869560" cy="5328592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altLang="zh-TW" sz="2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r="81412" b="10656"/>
          <a:stretch/>
        </p:blipFill>
        <p:spPr>
          <a:xfrm>
            <a:off x="1359966" y="1222858"/>
            <a:ext cx="2779986" cy="558814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27064" t="13040" r="66454" b="75037"/>
          <a:stretch/>
        </p:blipFill>
        <p:spPr>
          <a:xfrm>
            <a:off x="5292080" y="1610115"/>
            <a:ext cx="1872208" cy="1440160"/>
          </a:xfrm>
          <a:prstGeom prst="rect">
            <a:avLst/>
          </a:prstGeom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997924" y="200143"/>
            <a:ext cx="8104944" cy="1143000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zh-TW" dirty="0" smtClean="0"/>
              <a:t>Using if Statements for Making Choices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000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“Dangling </a:t>
            </a:r>
            <a:r>
              <a:rPr lang="en-US" altLang="zh-TW" b="1" dirty="0"/>
              <a:t>else</a:t>
            </a:r>
            <a:r>
              <a:rPr lang="en-US" altLang="zh-TW" dirty="0"/>
              <a:t>” Problem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/>
          <a:lstStyle/>
          <a:p>
            <a:r>
              <a:rPr lang="en-US" altLang="zh-TW" dirty="0"/>
              <a:t>When if statements are nested, the “dangling else” </a:t>
            </a:r>
            <a:r>
              <a:rPr lang="en-US" altLang="zh-TW" dirty="0" smtClean="0"/>
              <a:t>problem may </a:t>
            </a:r>
            <a:r>
              <a:rPr lang="en-US" altLang="zh-TW" dirty="0"/>
              <a:t>occur: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780928"/>
            <a:ext cx="45148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50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“Dangling </a:t>
            </a:r>
            <a:r>
              <a:rPr lang="en-US" altLang="zh-TW" b="1" dirty="0"/>
              <a:t>else</a:t>
            </a:r>
            <a:r>
              <a:rPr lang="en-US" altLang="zh-TW" dirty="0"/>
              <a:t>” Problem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55173"/>
          <a:stretch/>
        </p:blipFill>
        <p:spPr>
          <a:xfrm>
            <a:off x="1331640" y="2064803"/>
            <a:ext cx="3578562" cy="329611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54510" t="12861"/>
          <a:stretch/>
        </p:blipFill>
        <p:spPr>
          <a:xfrm>
            <a:off x="5184648" y="2064912"/>
            <a:ext cx="3631492" cy="287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8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44624"/>
            <a:ext cx="7498080" cy="1143000"/>
          </a:xfrm>
        </p:spPr>
        <p:txBody>
          <a:bodyPr/>
          <a:lstStyle/>
          <a:p>
            <a:r>
              <a:rPr lang="zh-TW" altLang="en-US" dirty="0"/>
              <a:t>條件式判斷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894" y="3861048"/>
            <a:ext cx="1657581" cy="10764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894" y="5225555"/>
            <a:ext cx="5525271" cy="67636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1166218"/>
            <a:ext cx="5134692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96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條件式判斷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916832"/>
            <a:ext cx="7704856" cy="251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06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824</TotalTime>
  <Words>285</Words>
  <Application>Microsoft Office PowerPoint</Application>
  <PresentationFormat>如螢幕大小 (4:3)</PresentationFormat>
  <Paragraphs>79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微軟正黑體</vt:lpstr>
      <vt:lpstr>標楷體</vt:lpstr>
      <vt:lpstr>Arial</vt:lpstr>
      <vt:lpstr>Gill Sans MT</vt:lpstr>
      <vt:lpstr>Times New Roman</vt:lpstr>
      <vt:lpstr>Verdana</vt:lpstr>
      <vt:lpstr>Wingdings 2</vt:lpstr>
      <vt:lpstr>夏至</vt:lpstr>
      <vt:lpstr>計算機概論實習</vt:lpstr>
      <vt:lpstr>If…else…</vt:lpstr>
      <vt:lpstr>Using if Statements for Making Choices</vt:lpstr>
      <vt:lpstr>Using if Statements for Making Choices</vt:lpstr>
      <vt:lpstr>PowerPoint 簡報</vt:lpstr>
      <vt:lpstr>The “Dangling else” Problem</vt:lpstr>
      <vt:lpstr>The “Dangling else” Problem</vt:lpstr>
      <vt:lpstr>條件式判斷</vt:lpstr>
      <vt:lpstr>條件式判斷</vt:lpstr>
      <vt:lpstr>Example</vt:lpstr>
      <vt:lpstr>Conditional Operator ？：</vt:lpstr>
      <vt:lpstr>Conditional Expressions</vt:lpstr>
      <vt:lpstr>switch-case</vt:lpstr>
      <vt:lpstr>Example</vt:lpstr>
      <vt:lpstr>Example</vt:lpstr>
      <vt:lpstr>Exercise 1</vt:lpstr>
      <vt:lpstr>Exercise 2</vt:lpstr>
      <vt:lpstr>Exercise 3</vt:lpstr>
      <vt:lpstr>Exercise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計算機概論實習</dc:title>
  <dc:creator>Admin</dc:creator>
  <cp:lastModifiedBy>user</cp:lastModifiedBy>
  <cp:revision>94</cp:revision>
  <dcterms:created xsi:type="dcterms:W3CDTF">2015-07-28T03:38:33Z</dcterms:created>
  <dcterms:modified xsi:type="dcterms:W3CDTF">2020-09-28T08:08:19Z</dcterms:modified>
</cp:coreProperties>
</file>