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9928225" cy="6797675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gpUm3IMe54+x5UCXk+LyXvKHl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00A9E-01A0-4E1B-874D-8CBCF8247CC6}">
  <a:tblStyle styleId="{5D200A9E-01A0-4E1B-874D-8CBCF8247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E168AB-7178-4090-96C3-828504BC065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c27fd846c_1_9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c27fd846c_1_9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c27fd846c_1_9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c27fd846c_1_3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c27fd846c_1_3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c27fd846c_1_32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651b30bb_1_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a0651b30bb_1_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a0651b30bb_1_1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651b30bb_1_2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a0651b30bb_1_2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a0651b30bb_1_20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651b30bb_1_2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0651b30bb_1_2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a0651b30bb_1_27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0651b30bb_1_4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a0651b30bb_1_4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a0651b30bb_1_46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0651b30bb_1_6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a0651b30bb_1_6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a0651b30bb_1_67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651b30bb_1_9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a0651b30bb_1_9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a0651b30bb_1_97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0651b30bb_1_123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a0651b30bb_1_123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a0651b30bb_1_123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4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651b30bb_1_15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a0651b30bb_1_15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a0651b30bb_1_157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21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21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2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3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23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09e3e6a82_0_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a09e3e6a82_0_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a09e3e6a82_0_6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9e3e6a82_0_14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a09e3e6a82_0_14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a09e3e6a82_0_14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4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24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5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25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9e3e6a82_0_32:notes"/>
          <p:cNvSpPr/>
          <p:nvPr>
            <p:ph idx="2" type="sldImg"/>
          </p:nvPr>
        </p:nvSpPr>
        <p:spPr>
          <a:xfrm>
            <a:off x="3263900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a09e3e6a82_0_32:notes"/>
          <p:cNvSpPr txBox="1"/>
          <p:nvPr>
            <p:ph idx="1" type="body"/>
          </p:nvPr>
        </p:nvSpPr>
        <p:spPr>
          <a:xfrm>
            <a:off x="992823" y="3228896"/>
            <a:ext cx="79425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a09e3e6a82_0_32:notes"/>
          <p:cNvSpPr txBox="1"/>
          <p:nvPr>
            <p:ph idx="12" type="sldNum"/>
          </p:nvPr>
        </p:nvSpPr>
        <p:spPr>
          <a:xfrm>
            <a:off x="5623697" y="6456612"/>
            <a:ext cx="4302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263900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117"/>
                </a:srgbClr>
              </a:gs>
              <a:gs pos="50000">
                <a:srgbClr val="C0E3F0">
                  <a:alpha val="89019"/>
                </a:srgbClr>
              </a:gs>
              <a:gs pos="95000">
                <a:srgbClr val="65C6EA">
                  <a:alpha val="87058"/>
                </a:srgbClr>
              </a:gs>
              <a:gs pos="100000">
                <a:srgbClr val="00BBF1">
                  <a:alpha val="83921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2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117"/>
                </a:srgbClr>
              </a:gs>
              <a:gs pos="50000">
                <a:srgbClr val="C0E3F0">
                  <a:alpha val="89019"/>
                </a:srgbClr>
              </a:gs>
              <a:gs pos="95000">
                <a:srgbClr val="65C6EA">
                  <a:alpha val="87058"/>
                </a:srgbClr>
              </a:gs>
              <a:gs pos="100000">
                <a:srgbClr val="00BBF1">
                  <a:alpha val="83921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5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5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35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3921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35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3921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156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26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019"/>
                </a:srgbClr>
              </a:gs>
              <a:gs pos="70000">
                <a:srgbClr val="FFFDF8">
                  <a:alpha val="54117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6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6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Boolean_data_type" TargetMode="External"/><Relationship Id="rId4" Type="http://schemas.openxmlformats.org/officeDocument/2006/relationships/hyperlink" Target="https://en.wikipedia.org/wiki/Boolean_data_typ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計算機概論實習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432560" y="1850064"/>
            <a:ext cx="7406640" cy="498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/>
              <a:t>Week5(2020/10/13)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408155" y="2420888"/>
            <a:ext cx="740664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rgbClr val="C32D2E"/>
                </a:solidFill>
                <a:latin typeface="DFKai-SB"/>
                <a:ea typeface="DFKai-SB"/>
                <a:cs typeface="DFKai-SB"/>
                <a:sym typeface="DFKai-SB"/>
              </a:rPr>
              <a:t>Arrays and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310187" y="3133342"/>
            <a:ext cx="7406640" cy="2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Lab: 	EC 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助教: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陳作源 russchen.cs08g@nctu.edu.tw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陳彥銨 my91015.cs08g@nctu.edu.tw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Gill Sans"/>
                <a:ea typeface="Gill Sans"/>
                <a:cs typeface="Gill Sans"/>
                <a:sym typeface="Gill Sans"/>
              </a:rPr>
              <a:t>鄭智仁 king601012003.cs08g@nctu.edu.tw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String</a:t>
            </a:r>
            <a:endParaRPr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50" y="1270613"/>
            <a:ext cx="6305550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525" y="5889926"/>
            <a:ext cx="2805075" cy="860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9"/>
          <p:cNvGraphicFramePr/>
          <p:nvPr/>
        </p:nvGraphicFramePr>
        <p:xfrm>
          <a:off x="3045338" y="6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997875"/>
                <a:gridCol w="997875"/>
                <a:gridCol w="997875"/>
                <a:gridCol w="997875"/>
                <a:gridCol w="997875"/>
                <a:gridCol w="997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s[0]=’a’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s[1]=’p’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s[2]=’p’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s[3]=’l’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s[4]=’e’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s[5]=’\0’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9"/>
          <p:cNvSpPr txBox="1"/>
          <p:nvPr/>
        </p:nvSpPr>
        <p:spPr>
          <a:xfrm>
            <a:off x="2052975" y="6132375"/>
            <a:ext cx="2725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sizeof()  does count the ‘\0’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String is just an array of characters</a:t>
            </a:r>
            <a:endParaRPr/>
          </a:p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'\0': terminating character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(null character)</a:t>
            </a:r>
            <a:endParaRPr/>
          </a:p>
          <a:p>
            <a:pPr indent="-3708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40"/>
              <a:buChar char="●"/>
            </a:pPr>
            <a:r>
              <a:rPr lang="en-US">
                <a:solidFill>
                  <a:srgbClr val="FF0000"/>
                </a:solidFill>
              </a:rPr>
              <a:t>‘c’ is not the same as ‘’c’’</a:t>
            </a:r>
            <a:endParaRPr>
              <a:solidFill>
                <a:srgbClr val="FF0000"/>
              </a:solidFill>
            </a:endParaRPr>
          </a:p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‘c’ is a character and ‘’c’’ is an character array with elements ’c’ and ‘\0’</a:t>
            </a:r>
            <a:endParaRPr/>
          </a:p>
        </p:txBody>
      </p:sp>
      <p:grpSp>
        <p:nvGrpSpPr>
          <p:cNvPr id="204" name="Google Shape;204;p10"/>
          <p:cNvGrpSpPr/>
          <p:nvPr/>
        </p:nvGrpSpPr>
        <p:grpSpPr>
          <a:xfrm>
            <a:off x="5579407" y="3932616"/>
            <a:ext cx="3290505" cy="2693018"/>
            <a:chOff x="1435600" y="1447800"/>
            <a:chExt cx="2766525" cy="2262850"/>
          </a:xfrm>
        </p:grpSpPr>
        <p:pic>
          <p:nvPicPr>
            <p:cNvPr id="205" name="Google Shape;205;p10"/>
            <p:cNvPicPr preferRelativeResize="0"/>
            <p:nvPr/>
          </p:nvPicPr>
          <p:blipFill rotWithShape="1">
            <a:blip r:embed="rId3">
              <a:alphaModFix/>
            </a:blip>
            <a:srcRect b="47117" l="0" r="56013" t="4048"/>
            <a:stretch/>
          </p:blipFill>
          <p:spPr>
            <a:xfrm>
              <a:off x="1435600" y="1447800"/>
              <a:ext cx="2766525" cy="226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0"/>
            <p:cNvSpPr/>
            <p:nvPr/>
          </p:nvSpPr>
          <p:spPr>
            <a:xfrm>
              <a:off x="1591550" y="1841925"/>
              <a:ext cx="1260600" cy="223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2D character array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200" cy="198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475" y="807400"/>
            <a:ext cx="2913125" cy="610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11"/>
          <p:cNvGraphicFramePr/>
          <p:nvPr/>
        </p:nvGraphicFramePr>
        <p:xfrm>
          <a:off x="200" y="45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6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[0][0]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‘I’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[0][1]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[0][2]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‘I’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[0][3]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[0][4]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‘v’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[0][5]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[0][7]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‘t’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[0][8]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[0][10]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‘c’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[0][11]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[0][12]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‘d’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[0][13]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[0][14]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‘!’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[0][15]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0000"/>
                          </a:solidFill>
                        </a:rPr>
                        <a:t>‘\0’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[0]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199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[1][0]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‘W’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[1][1]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‘h’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[1][2]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‘a’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[1][3]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‘t’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[1][4]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[1][5]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‘l’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‘a’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[1][7]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‘n’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[1][8]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‘g’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[1][9]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‘u’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[1][10]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‘a’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[1][11]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‘g’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[1][12]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[1][13]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[1][14]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‘i’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[1][15]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‘s’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[1]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[199]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[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000" u="none" cap="none" strike="noStrike"/>
                        <a:t>][0]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‘C’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[2][1]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[2][2]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‘a’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[2][3]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‘n’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[2][4]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‘d’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[2][5]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‘C’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[2][7]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‘p’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[2][8]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‘p’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[2][9]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[2][10]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‘a’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[2][11]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‘r’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[2][12]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[2][13]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[2][14]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‘t’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[2][15]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‘h’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[2]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[199]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11"/>
          <p:cNvSpPr txBox="1"/>
          <p:nvPr/>
        </p:nvSpPr>
        <p:spPr>
          <a:xfrm>
            <a:off x="6017350" y="4035150"/>
            <a:ext cx="2725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sizeof()  does count the ‘\0’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9c27fd846c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850" y="2356825"/>
            <a:ext cx="5543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9c27fd846c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913" y="140888"/>
            <a:ext cx="4981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9c27fd846c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875" y="2850175"/>
            <a:ext cx="50196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9c27fd846c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5675" y="5343700"/>
            <a:ext cx="46767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9c27fd846c_1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0250" y="3048175"/>
            <a:ext cx="6172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c27fd846c_1_3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c27fd846c_1_32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char s1[200] = ”i like to move it move it”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// s1 is actually the </a:t>
            </a:r>
            <a:r>
              <a:rPr lang="en-US">
                <a:solidFill>
                  <a:srgbClr val="FF0000"/>
                </a:solidFill>
              </a:rPr>
              <a:t>address </a:t>
            </a:r>
            <a:r>
              <a:rPr lang="en-US"/>
              <a:t>of the start of the char 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// you cannot assign one address to another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// you can, but meaningless, to compare two address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// use &lt;string.h&gt;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string length: strlen()</a:t>
            </a:r>
            <a:endParaRPr/>
          </a:p>
        </p:txBody>
      </p:sp>
      <p:graphicFrame>
        <p:nvGraphicFramePr>
          <p:cNvPr id="240" name="Google Shape;240;p12"/>
          <p:cNvGraphicFramePr/>
          <p:nvPr/>
        </p:nvGraphicFramePr>
        <p:xfrm>
          <a:off x="0" y="56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6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[0][0]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‘I’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[0][1]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[0][2]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‘I’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[0][3]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[0][4]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‘v’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[0][5]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[0][7]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‘t’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[0][8]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[0][10]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‘c’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[0][11]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[0][12]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‘d’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[0][13]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[0][14]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‘!’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[0][15]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0000"/>
                          </a:solidFill>
                        </a:rPr>
                        <a:t>‘\0’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[0]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199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12"/>
          <p:cNvSpPr txBox="1"/>
          <p:nvPr/>
        </p:nvSpPr>
        <p:spPr>
          <a:xfrm>
            <a:off x="1233105" y="1260303"/>
            <a:ext cx="7344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Gill Sans"/>
              <a:buChar char="●"/>
            </a:pP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size_t  strlen(const char * str);</a:t>
            </a:r>
            <a:endParaRPr b="1" sz="2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●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returns the length of the C string str.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length of a C string is determined by the </a:t>
            </a:r>
            <a:r>
              <a:rPr b="1" lang="en-US" sz="2200">
                <a:solidFill>
                  <a:srgbClr val="0070C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terminating null-character (not including).</a:t>
            </a:r>
            <a:endParaRPr b="1" sz="2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●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note: The </a:t>
            </a: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size_t 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type is whatever type the sizeof operator returns.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-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C states that the sizeof operator returns an </a:t>
            </a: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integer 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type, but it does not specify which integer type.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-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Hence, size_t can be </a:t>
            </a: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unsigned int 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on one system and </a:t>
            </a: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unsigned long 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on another.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651b30bb_1_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string length: strlen()</a:t>
            </a:r>
            <a:endParaRPr/>
          </a:p>
        </p:txBody>
      </p:sp>
      <p:graphicFrame>
        <p:nvGraphicFramePr>
          <p:cNvPr id="248" name="Google Shape;248;ga0651b30bb_1_1"/>
          <p:cNvGraphicFramePr/>
          <p:nvPr/>
        </p:nvGraphicFramePr>
        <p:xfrm>
          <a:off x="0" y="60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6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[0][0]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‘I’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[0][1]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[0][2]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‘I’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[0][3]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[0][4]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‘v’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[0][5]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[0][7]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‘t’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[0][8]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[0][9]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 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[0][10]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‘c’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[0][11]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‘o’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[0][12]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‘d’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[0][13]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‘e’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[0][14]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‘!’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[0][15]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0000"/>
                          </a:solidFill>
                        </a:rPr>
                        <a:t>‘\0’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...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[0]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199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a0651b30bb_1_1"/>
          <p:cNvSpPr txBox="1"/>
          <p:nvPr/>
        </p:nvSpPr>
        <p:spPr>
          <a:xfrm>
            <a:off x="1233105" y="1260303"/>
            <a:ext cx="7344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Gill Sans"/>
              <a:buChar char="●"/>
            </a:pPr>
            <a:r>
              <a:rPr b="1" lang="en-US" sz="2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size_t  strlen(const char * str);</a:t>
            </a:r>
            <a:endParaRPr b="1" sz="2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number of words counted to ‘\0’ but not including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something wrong with this function, check whether ‘\0’ exists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 include &lt;string.h&gt;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0" name="Google Shape;250;ga0651b30bb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92075"/>
            <a:ext cx="75533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a0651b30bb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00" y="5047950"/>
            <a:ext cx="23431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a0651b30bb_1_1"/>
          <p:cNvSpPr/>
          <p:nvPr/>
        </p:nvSpPr>
        <p:spPr>
          <a:xfrm rot="-5400000">
            <a:off x="3665250" y="2125650"/>
            <a:ext cx="277200" cy="7607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651b30bb_1_2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strcpy, strcat, strncpy</a:t>
            </a:r>
            <a:endParaRPr sz="4200"/>
          </a:p>
        </p:txBody>
      </p:sp>
      <p:sp>
        <p:nvSpPr>
          <p:cNvPr id="259" name="Google Shape;259;ga0651b30bb_1_20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i="0" lang="en-US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strcpy (char * destination, const char * source);</a:t>
            </a:r>
            <a:endParaRPr b="1" i="0" sz="17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This function copies the string (</a:t>
            </a:r>
            <a:r>
              <a:rPr lang="en-US" sz="2000">
                <a:solidFill>
                  <a:srgbClr val="0070C0"/>
                </a:solidFill>
              </a:rPr>
              <a:t>including and ended with the ‘\0’</a:t>
            </a:r>
            <a:r>
              <a:rPr lang="en-US" sz="2000"/>
              <a:t>) pointed to by source to the location pointed to by destination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</a:t>
            </a:r>
            <a:r>
              <a:rPr b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cpy ( char * destination, const char * source, size_t num );</a:t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The function copies the first num characters of string pointed by source to the string pointed by destination.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- If strlen(source) &lt; num, destination is padded with ‘\0’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- If strlen(source) = num or strlen(source) &gt; num, no ‘\0’ is copied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strcat ( char * destination, const char * source );</a:t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string pointed to by source is copied to the end of the string pointed to by destination. 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The first character of source is copied over the null character of the destination</a:t>
            </a:r>
            <a:endParaRPr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651b30bb_1_2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strcpy</a:t>
            </a:r>
            <a:endParaRPr sz="4200"/>
          </a:p>
        </p:txBody>
      </p:sp>
      <p:sp>
        <p:nvSpPr>
          <p:cNvPr id="266" name="Google Shape;266;ga0651b30bb_1_27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7" name="Google Shape;267;ga0651b30bb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13" y="1305625"/>
            <a:ext cx="31337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a0651b30bb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50" y="1305627"/>
            <a:ext cx="2617900" cy="85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ga0651b30bb_1_27"/>
          <p:cNvGraphicFramePr/>
          <p:nvPr/>
        </p:nvGraphicFramePr>
        <p:xfrm>
          <a:off x="1644250" y="48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‘o’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ga0651b30bb_1_27"/>
          <p:cNvGraphicFramePr/>
          <p:nvPr/>
        </p:nvGraphicFramePr>
        <p:xfrm>
          <a:off x="1644250" y="5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‘N’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‘C’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‘T’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‘U’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ga0651b30bb_1_27"/>
          <p:cNvGraphicFramePr/>
          <p:nvPr/>
        </p:nvGraphicFramePr>
        <p:xfrm>
          <a:off x="1644250" y="60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‘B’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‘C’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‘D’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‘F’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‘G’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‘I’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‘J’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‘K’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ga0651b30bb_1_27"/>
          <p:cNvSpPr txBox="1"/>
          <p:nvPr/>
        </p:nvSpPr>
        <p:spPr>
          <a:xfrm>
            <a:off x="1093850" y="478055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str1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ga0651b30bb_1_27"/>
          <p:cNvSpPr txBox="1"/>
          <p:nvPr/>
        </p:nvSpPr>
        <p:spPr>
          <a:xfrm>
            <a:off x="1093850" y="5426925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str2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ga0651b30bb_1_27"/>
          <p:cNvSpPr txBox="1"/>
          <p:nvPr/>
        </p:nvSpPr>
        <p:spPr>
          <a:xfrm>
            <a:off x="1093850" y="607330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ga0651b30bb_1_27"/>
          <p:cNvSpPr/>
          <p:nvPr/>
        </p:nvSpPr>
        <p:spPr>
          <a:xfrm rot="5400000">
            <a:off x="5182850" y="294605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0651b30bb_1_27"/>
          <p:cNvSpPr txBox="1"/>
          <p:nvPr/>
        </p:nvSpPr>
        <p:spPr>
          <a:xfrm>
            <a:off x="5071625" y="648470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ga0651b30bb_1_27"/>
          <p:cNvSpPr/>
          <p:nvPr/>
        </p:nvSpPr>
        <p:spPr>
          <a:xfrm rot="-5400000">
            <a:off x="5182850" y="113320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a0651b30bb_1_27"/>
          <p:cNvSpPr txBox="1"/>
          <p:nvPr/>
        </p:nvSpPr>
        <p:spPr>
          <a:xfrm>
            <a:off x="5071625" y="431345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9" name="Google Shape;279;ga0651b30bb_1_27"/>
          <p:cNvCxnSpPr/>
          <p:nvPr/>
        </p:nvCxnSpPr>
        <p:spPr>
          <a:xfrm>
            <a:off x="1130700" y="3232350"/>
            <a:ext cx="3810000" cy="24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651b30bb_1_4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strcpy</a:t>
            </a:r>
            <a:endParaRPr sz="4200"/>
          </a:p>
        </p:txBody>
      </p:sp>
      <p:sp>
        <p:nvSpPr>
          <p:cNvPr id="286" name="Google Shape;286;ga0651b30bb_1_46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7" name="Google Shape;287;ga0651b30bb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13" y="1305625"/>
            <a:ext cx="31337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a0651b30bb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50" y="1305627"/>
            <a:ext cx="2617900" cy="85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ga0651b30bb_1_46"/>
          <p:cNvGraphicFramePr/>
          <p:nvPr/>
        </p:nvGraphicFramePr>
        <p:xfrm>
          <a:off x="1644250" y="48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‘o’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0" name="Google Shape;290;ga0651b30bb_1_46"/>
          <p:cNvGraphicFramePr/>
          <p:nvPr/>
        </p:nvGraphicFramePr>
        <p:xfrm>
          <a:off x="1644250" y="5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‘N’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‘C’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‘T’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‘U’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Google Shape;291;ga0651b30bb_1_46"/>
          <p:cNvGraphicFramePr/>
          <p:nvPr/>
        </p:nvGraphicFramePr>
        <p:xfrm>
          <a:off x="1644250" y="60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‘H’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‘e’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‘l’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‘l’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‘o’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‘\0’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‘G’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‘I’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‘J’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‘K’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ga0651b30bb_1_46"/>
          <p:cNvSpPr txBox="1"/>
          <p:nvPr/>
        </p:nvSpPr>
        <p:spPr>
          <a:xfrm>
            <a:off x="1093850" y="478055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str1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ga0651b30bb_1_46"/>
          <p:cNvSpPr txBox="1"/>
          <p:nvPr/>
        </p:nvSpPr>
        <p:spPr>
          <a:xfrm>
            <a:off x="1093850" y="5426925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str2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ga0651b30bb_1_46"/>
          <p:cNvSpPr txBox="1"/>
          <p:nvPr/>
        </p:nvSpPr>
        <p:spPr>
          <a:xfrm>
            <a:off x="1093850" y="607330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ga0651b30bb_1_46"/>
          <p:cNvSpPr/>
          <p:nvPr/>
        </p:nvSpPr>
        <p:spPr>
          <a:xfrm rot="5400000">
            <a:off x="5182850" y="294605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a0651b30bb_1_46"/>
          <p:cNvSpPr txBox="1"/>
          <p:nvPr/>
        </p:nvSpPr>
        <p:spPr>
          <a:xfrm>
            <a:off x="5071625" y="648470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ga0651b30bb_1_46"/>
          <p:cNvSpPr/>
          <p:nvPr/>
        </p:nvSpPr>
        <p:spPr>
          <a:xfrm rot="-5400000">
            <a:off x="5182850" y="113320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a0651b30bb_1_46"/>
          <p:cNvSpPr txBox="1"/>
          <p:nvPr/>
        </p:nvSpPr>
        <p:spPr>
          <a:xfrm>
            <a:off x="5071625" y="431345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9" name="Google Shape;299;ga0651b30bb_1_46"/>
          <p:cNvCxnSpPr/>
          <p:nvPr/>
        </p:nvCxnSpPr>
        <p:spPr>
          <a:xfrm>
            <a:off x="1093850" y="3938875"/>
            <a:ext cx="3810000" cy="24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ga0651b30bb_1_46"/>
          <p:cNvCxnSpPr>
            <a:stCxn id="292" idx="1"/>
            <a:endCxn id="294" idx="1"/>
          </p:cNvCxnSpPr>
          <p:nvPr/>
        </p:nvCxnSpPr>
        <p:spPr>
          <a:xfrm>
            <a:off x="1093850" y="5014100"/>
            <a:ext cx="600" cy="1292700"/>
          </a:xfrm>
          <a:prstGeom prst="curvedConnector3">
            <a:avLst>
              <a:gd fmla="val -839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a0651b30bb_1_46"/>
          <p:cNvSpPr txBox="1"/>
          <p:nvPr/>
        </p:nvSpPr>
        <p:spPr>
          <a:xfrm>
            <a:off x="4572000" y="2269700"/>
            <a:ext cx="45720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Gill Sans"/>
              <a:buChar char="●"/>
            </a:pPr>
            <a:r>
              <a:rPr b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strcpy (char * destination, const char * source);</a:t>
            </a:r>
            <a:endParaRPr b="1"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This function copies the string (</a:t>
            </a:r>
            <a:r>
              <a:rPr lang="en-US" sz="1800">
                <a:solidFill>
                  <a:srgbClr val="0070C0"/>
                </a:solidFill>
              </a:rPr>
              <a:t>including and ended with the ‘\0’</a:t>
            </a:r>
            <a:r>
              <a:rPr lang="en-US" sz="1800">
                <a:solidFill>
                  <a:schemeClr val="dk1"/>
                </a:solidFill>
              </a:rPr>
              <a:t>) pointed to by source to the location pointed to by destination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Why Array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233105" y="1260303"/>
            <a:ext cx="7344816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 you have to store 100 students’scores...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int score1=100;</a:t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int score2=90;</a:t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int score3=80;</a:t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….</a:t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int score100=70;</a:t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7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 wish i could do something like...</a:t>
            </a:r>
            <a:endParaRPr b="0" i="0" sz="22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 score[100]={100, 90, 80, …, 70};</a:t>
            </a:r>
            <a:endParaRPr b="0" i="0" sz="22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0651b30bb_1_6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strcat</a:t>
            </a:r>
            <a:endParaRPr sz="4200"/>
          </a:p>
        </p:txBody>
      </p:sp>
      <p:sp>
        <p:nvSpPr>
          <p:cNvPr id="308" name="Google Shape;308;ga0651b30bb_1_67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9" name="Google Shape;309;ga0651b30bb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13" y="1305625"/>
            <a:ext cx="31337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a0651b30bb_1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550" y="1305627"/>
            <a:ext cx="2617900" cy="85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ga0651b30bb_1_67"/>
          <p:cNvGraphicFramePr/>
          <p:nvPr/>
        </p:nvGraphicFramePr>
        <p:xfrm>
          <a:off x="1644250" y="48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‘o’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ga0651b30bb_1_67"/>
          <p:cNvGraphicFramePr/>
          <p:nvPr/>
        </p:nvGraphicFramePr>
        <p:xfrm>
          <a:off x="1644250" y="5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‘N’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‘C’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‘T’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‘U’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ga0651b30bb_1_67"/>
          <p:cNvGraphicFramePr/>
          <p:nvPr/>
        </p:nvGraphicFramePr>
        <p:xfrm>
          <a:off x="1644250" y="60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‘H’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‘o’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‘N’’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‘C’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‘T’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‘U’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‘\0’</a:t>
                      </a:r>
                      <a:endParaRPr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‘K’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‘L’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ga0651b30bb_1_67"/>
          <p:cNvSpPr txBox="1"/>
          <p:nvPr/>
        </p:nvSpPr>
        <p:spPr>
          <a:xfrm>
            <a:off x="1093850" y="478055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str1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ga0651b30bb_1_67"/>
          <p:cNvSpPr txBox="1"/>
          <p:nvPr/>
        </p:nvSpPr>
        <p:spPr>
          <a:xfrm>
            <a:off x="1093850" y="5426925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str2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ga0651b30bb_1_67"/>
          <p:cNvSpPr txBox="1"/>
          <p:nvPr/>
        </p:nvSpPr>
        <p:spPr>
          <a:xfrm>
            <a:off x="1093850" y="607330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ga0651b30bb_1_67"/>
          <p:cNvSpPr/>
          <p:nvPr/>
        </p:nvSpPr>
        <p:spPr>
          <a:xfrm rot="5400000">
            <a:off x="5182850" y="294605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a0651b30bb_1_67"/>
          <p:cNvSpPr txBox="1"/>
          <p:nvPr/>
        </p:nvSpPr>
        <p:spPr>
          <a:xfrm>
            <a:off x="5071625" y="648470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ga0651b30bb_1_67"/>
          <p:cNvSpPr/>
          <p:nvPr/>
        </p:nvSpPr>
        <p:spPr>
          <a:xfrm rot="-5400000">
            <a:off x="5182850" y="113320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a0651b30bb_1_67"/>
          <p:cNvSpPr txBox="1"/>
          <p:nvPr/>
        </p:nvSpPr>
        <p:spPr>
          <a:xfrm>
            <a:off x="5071625" y="431345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1" name="Google Shape;321;ga0651b30bb_1_67"/>
          <p:cNvCxnSpPr/>
          <p:nvPr/>
        </p:nvCxnSpPr>
        <p:spPr>
          <a:xfrm>
            <a:off x="1007550" y="4533625"/>
            <a:ext cx="3810000" cy="24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ga0651b30bb_1_67"/>
          <p:cNvCxnSpPr>
            <a:stCxn id="315" idx="1"/>
            <a:endCxn id="316" idx="1"/>
          </p:cNvCxnSpPr>
          <p:nvPr/>
        </p:nvCxnSpPr>
        <p:spPr>
          <a:xfrm>
            <a:off x="1093850" y="5660475"/>
            <a:ext cx="600" cy="646500"/>
          </a:xfrm>
          <a:prstGeom prst="curvedConnector3">
            <a:avLst>
              <a:gd fmla="val -778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ga0651b30bb_1_67"/>
          <p:cNvSpPr txBox="1"/>
          <p:nvPr/>
        </p:nvSpPr>
        <p:spPr>
          <a:xfrm>
            <a:off x="4539850" y="2203563"/>
            <a:ext cx="4670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Gill Sans"/>
              <a:buChar char="●"/>
            </a:pPr>
            <a:r>
              <a:rPr b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strcat ( char * destination, const char * source );</a:t>
            </a:r>
            <a:endParaRPr b="1"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string pointed to by source is copied to the end of the string pointed to by destination. 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The first character of source is copied over the null character of the destination.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0651b30bb_1_9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</a:t>
            </a:r>
            <a:r>
              <a:rPr lang="en-US" sz="4200">
                <a:solidFill>
                  <a:srgbClr val="FF0000"/>
                </a:solidFill>
              </a:rPr>
              <a:t>n</a:t>
            </a:r>
            <a:r>
              <a:rPr lang="en-US" sz="4200"/>
              <a:t>cpy</a:t>
            </a:r>
            <a:endParaRPr sz="4200"/>
          </a:p>
        </p:txBody>
      </p:sp>
      <p:sp>
        <p:nvSpPr>
          <p:cNvPr id="330" name="Google Shape;330;ga0651b30bb_1_97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31" name="Google Shape;331;ga0651b30bb_1_97"/>
          <p:cNvGraphicFramePr/>
          <p:nvPr/>
        </p:nvGraphicFramePr>
        <p:xfrm>
          <a:off x="1644250" y="5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Google Shape;332;ga0651b30bb_1_97"/>
          <p:cNvGraphicFramePr/>
          <p:nvPr/>
        </p:nvGraphicFramePr>
        <p:xfrm>
          <a:off x="1644250" y="60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‘3’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‘4’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‘5’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‘6’’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‘7’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‘8’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‘9’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ga0651b30bb_1_97"/>
          <p:cNvSpPr txBox="1"/>
          <p:nvPr/>
        </p:nvSpPr>
        <p:spPr>
          <a:xfrm>
            <a:off x="1093850" y="5426925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" name="Google Shape;334;ga0651b30bb_1_97"/>
          <p:cNvSpPr txBox="1"/>
          <p:nvPr/>
        </p:nvSpPr>
        <p:spPr>
          <a:xfrm>
            <a:off x="1093850" y="607330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str4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" name="Google Shape;335;ga0651b30bb_1_97"/>
          <p:cNvSpPr/>
          <p:nvPr/>
        </p:nvSpPr>
        <p:spPr>
          <a:xfrm rot="5400000">
            <a:off x="5182850" y="294605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a0651b30bb_1_97"/>
          <p:cNvSpPr txBox="1"/>
          <p:nvPr/>
        </p:nvSpPr>
        <p:spPr>
          <a:xfrm>
            <a:off x="5071625" y="648470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7" name="Google Shape;337;ga0651b30bb_1_97"/>
          <p:cNvCxnSpPr>
            <a:stCxn id="333" idx="1"/>
            <a:endCxn id="334" idx="1"/>
          </p:cNvCxnSpPr>
          <p:nvPr/>
        </p:nvCxnSpPr>
        <p:spPr>
          <a:xfrm>
            <a:off x="1093850" y="5660475"/>
            <a:ext cx="600" cy="646500"/>
          </a:xfrm>
          <a:prstGeom prst="curvedConnector3">
            <a:avLst>
              <a:gd fmla="val -778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a0651b30bb_1_97"/>
          <p:cNvSpPr txBox="1"/>
          <p:nvPr/>
        </p:nvSpPr>
        <p:spPr>
          <a:xfrm>
            <a:off x="1083250" y="3670863"/>
            <a:ext cx="82029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function copies the first num characters of string pointed by source to the string pointed by destination.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If strlen(source) &lt; num, destination is padded with ‘\0’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- If strlen(source) = num or strlen(source) &gt; num, no ‘\0’ is copied</a:t>
            </a:r>
            <a:endParaRPr b="1" sz="1800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9" name="Google Shape;339;ga0651b30bb_1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63" y="1289363"/>
            <a:ext cx="28860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a0651b30bb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854" y="1289375"/>
            <a:ext cx="2653344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a0651b30bb_1_97"/>
          <p:cNvSpPr txBox="1"/>
          <p:nvPr/>
        </p:nvSpPr>
        <p:spPr>
          <a:xfrm>
            <a:off x="4473675" y="2138525"/>
            <a:ext cx="48939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</a:t>
            </a:r>
            <a:r>
              <a:rPr b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cpy ( char * destination, const char * source, size_t num );</a:t>
            </a:r>
            <a:endParaRPr/>
          </a:p>
        </p:txBody>
      </p:sp>
      <p:sp>
        <p:nvSpPr>
          <p:cNvPr id="342" name="Google Shape;342;ga0651b30bb_1_97"/>
          <p:cNvSpPr txBox="1"/>
          <p:nvPr/>
        </p:nvSpPr>
        <p:spPr>
          <a:xfrm>
            <a:off x="61400" y="5107350"/>
            <a:ext cx="2802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strlen(str3) = 1 &lt; num = 2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0651b30bb_1_12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200"/>
              <a:t>string copy: str</a:t>
            </a:r>
            <a:r>
              <a:rPr lang="en-US" sz="4200">
                <a:solidFill>
                  <a:srgbClr val="FF0000"/>
                </a:solidFill>
              </a:rPr>
              <a:t>n</a:t>
            </a:r>
            <a:r>
              <a:rPr lang="en-US" sz="4200"/>
              <a:t>cpy</a:t>
            </a:r>
            <a:endParaRPr sz="4200"/>
          </a:p>
        </p:txBody>
      </p:sp>
      <p:sp>
        <p:nvSpPr>
          <p:cNvPr id="349" name="Google Shape;349;ga0651b30bb_1_123"/>
          <p:cNvSpPr txBox="1"/>
          <p:nvPr/>
        </p:nvSpPr>
        <p:spPr>
          <a:xfrm>
            <a:off x="1174375" y="1289375"/>
            <a:ext cx="79695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50" name="Google Shape;350;ga0651b30bb_1_123"/>
          <p:cNvGraphicFramePr/>
          <p:nvPr/>
        </p:nvGraphicFramePr>
        <p:xfrm>
          <a:off x="1644250" y="5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‘B’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1" name="Google Shape;351;ga0651b30bb_1_123"/>
          <p:cNvGraphicFramePr/>
          <p:nvPr/>
        </p:nvGraphicFramePr>
        <p:xfrm>
          <a:off x="1644250" y="60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‘B’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‘3’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‘4’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‘5’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‘6’’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‘7’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‘8’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‘9’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‘\0’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ga0651b30bb_1_123"/>
          <p:cNvSpPr txBox="1"/>
          <p:nvPr/>
        </p:nvSpPr>
        <p:spPr>
          <a:xfrm>
            <a:off x="1093850" y="5426925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ga0651b30bb_1_123"/>
          <p:cNvSpPr txBox="1"/>
          <p:nvPr/>
        </p:nvSpPr>
        <p:spPr>
          <a:xfrm>
            <a:off x="1093850" y="6073300"/>
            <a:ext cx="737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str4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ga0651b30bb_1_123"/>
          <p:cNvSpPr/>
          <p:nvPr/>
        </p:nvSpPr>
        <p:spPr>
          <a:xfrm rot="5400000">
            <a:off x="5182850" y="2946050"/>
            <a:ext cx="164400" cy="7241700"/>
          </a:xfrm>
          <a:prstGeom prst="rightBrace">
            <a:avLst>
              <a:gd fmla="val 50000" name="adj1"/>
              <a:gd fmla="val 496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a0651b30bb_1_123"/>
          <p:cNvSpPr txBox="1"/>
          <p:nvPr/>
        </p:nvSpPr>
        <p:spPr>
          <a:xfrm>
            <a:off x="5071625" y="6484700"/>
            <a:ext cx="559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6" name="Google Shape;356;ga0651b30bb_1_123"/>
          <p:cNvCxnSpPr>
            <a:stCxn id="352" idx="1"/>
            <a:endCxn id="353" idx="1"/>
          </p:cNvCxnSpPr>
          <p:nvPr/>
        </p:nvCxnSpPr>
        <p:spPr>
          <a:xfrm>
            <a:off x="1093850" y="5660475"/>
            <a:ext cx="600" cy="646500"/>
          </a:xfrm>
          <a:prstGeom prst="curvedConnector3">
            <a:avLst>
              <a:gd fmla="val -7784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ga0651b30bb_1_123"/>
          <p:cNvSpPr txBox="1"/>
          <p:nvPr/>
        </p:nvSpPr>
        <p:spPr>
          <a:xfrm>
            <a:off x="1083250" y="3670863"/>
            <a:ext cx="82029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function copies the first num characters of string pointed by source to the string pointed by destination.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- If strlen(source) &lt; num, destination is padded with ‘\0’</a:t>
            </a:r>
            <a:endParaRPr sz="2000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- If strlen(source) = num or strlen(source) &gt; num, no ‘\0’ is copied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8" name="Google Shape;358;ga0651b30bb_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63" y="1289363"/>
            <a:ext cx="28860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a0651b30bb_1_123"/>
          <p:cNvSpPr txBox="1"/>
          <p:nvPr/>
        </p:nvSpPr>
        <p:spPr>
          <a:xfrm>
            <a:off x="4473675" y="2138525"/>
            <a:ext cx="48939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char * str</a:t>
            </a:r>
            <a:r>
              <a:rPr b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cpy ( char * destination, const char * source, size_t num );</a:t>
            </a:r>
            <a:endParaRPr/>
          </a:p>
        </p:txBody>
      </p:sp>
      <p:sp>
        <p:nvSpPr>
          <p:cNvPr id="360" name="Google Shape;360;ga0651b30bb_1_123"/>
          <p:cNvSpPr txBox="1"/>
          <p:nvPr/>
        </p:nvSpPr>
        <p:spPr>
          <a:xfrm>
            <a:off x="61400" y="5107350"/>
            <a:ext cx="2802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strlen(str3) = 2 = num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1" name="Google Shape;361;ga0651b30bb_1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289379"/>
            <a:ext cx="2440867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string comparison: strcmp(), str</a:t>
            </a:r>
            <a:r>
              <a:rPr lang="en-US" sz="3600">
                <a:solidFill>
                  <a:srgbClr val="FF0000"/>
                </a:solidFill>
              </a:rPr>
              <a:t>n</a:t>
            </a:r>
            <a:r>
              <a:rPr lang="en-US" sz="3600"/>
              <a:t>cmp() </a:t>
            </a:r>
            <a:endParaRPr sz="3600"/>
          </a:p>
        </p:txBody>
      </p:sp>
      <p:sp>
        <p:nvSpPr>
          <p:cNvPr id="368" name="Google Shape;368;p14"/>
          <p:cNvSpPr txBox="1"/>
          <p:nvPr/>
        </p:nvSpPr>
        <p:spPr>
          <a:xfrm>
            <a:off x="1536100" y="1312400"/>
            <a:ext cx="7297200" cy="5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int strcmp ( const char * str1, const char * str2 );</a:t>
            </a:r>
            <a:endParaRPr b="1" sz="17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This function starts comparing the first character of each string. If they are equal to each other, it continues with the following pairs </a:t>
            </a: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until the characters differ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 or </a:t>
            </a: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until a terminating null-character is reached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int strncmp ( const char * str1, const char * str2, size_t num );</a:t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return value:</a:t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&lt;0: the first character that does not match has a lower value in str1 than in str2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=0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000"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contents of both strings are equal</a:t>
            </a:r>
            <a:endParaRPr sz="20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n-US" sz="2000"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&gt;0: the first character that does not match has a greater value in str1 than in str2</a:t>
            </a:r>
            <a:endParaRPr sz="20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0651b30bb_1_15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string comparison: strcmp(), str</a:t>
            </a:r>
            <a:r>
              <a:rPr lang="en-US" sz="3600">
                <a:solidFill>
                  <a:srgbClr val="FF0000"/>
                </a:solidFill>
              </a:rPr>
              <a:t>n</a:t>
            </a:r>
            <a:r>
              <a:rPr lang="en-US" sz="3600"/>
              <a:t>cmp() </a:t>
            </a:r>
            <a:endParaRPr sz="3600"/>
          </a:p>
        </p:txBody>
      </p:sp>
      <p:sp>
        <p:nvSpPr>
          <p:cNvPr id="375" name="Google Shape;375;ga0651b30bb_1_157"/>
          <p:cNvSpPr txBox="1"/>
          <p:nvPr/>
        </p:nvSpPr>
        <p:spPr>
          <a:xfrm>
            <a:off x="1536100" y="1312400"/>
            <a:ext cx="7297200" cy="5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return value:</a:t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&lt;0: the first character that does not match has a lower value in str1 than in str2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=0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000"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contents of both strings are equal</a:t>
            </a:r>
            <a:endParaRPr sz="20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n-US" sz="2000"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&gt;0: the first character that does not match has a greater value in str1 than in str2</a:t>
            </a:r>
            <a:endParaRPr sz="20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ill Sans"/>
              <a:buChar char="●"/>
            </a:pPr>
            <a:r>
              <a:rPr b="1"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think about ASCII code</a:t>
            </a:r>
            <a:endParaRPr sz="20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6" name="Google Shape;376;ga0651b30bb_1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1800"/>
            <a:ext cx="6575325" cy="28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a0651b30bb_1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825" y="6076350"/>
            <a:ext cx="22479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Exercise1-pascal triangle</a:t>
            </a:r>
            <a:endParaRPr/>
          </a:p>
        </p:txBody>
      </p:sp>
      <p:sp>
        <p:nvSpPr>
          <p:cNvPr id="384" name="Google Shape;384;p15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that prints a pascal triangle with a number of layers input by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input: number of layer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(layer counts from 0, that is, 0 means 1 layer,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maximum number of layer input is 9, that is, 10 layers)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output: pascal triangle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900" y="1182100"/>
            <a:ext cx="6213400" cy="5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900" y="1947025"/>
            <a:ext cx="6213400" cy="73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900" y="3068875"/>
            <a:ext cx="6213400" cy="260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399" name="Google Shape;399;p1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00" name="Google Shape;400;p17"/>
          <p:cNvGraphicFramePr/>
          <p:nvPr/>
        </p:nvGraphicFramePr>
        <p:xfrm>
          <a:off x="2034425" y="3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17"/>
          <p:cNvSpPr/>
          <p:nvPr/>
        </p:nvSpPr>
        <p:spPr>
          <a:xfrm>
            <a:off x="2986425" y="3671275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2258225" y="3671275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 txBox="1"/>
          <p:nvPr/>
        </p:nvSpPr>
        <p:spPr>
          <a:xfrm>
            <a:off x="2258225" y="4309725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3%2 != 0, prime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10" name="Google Shape;410;p18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11" name="Google Shape;411;p18"/>
          <p:cNvGraphicFramePr/>
          <p:nvPr/>
        </p:nvGraphicFramePr>
        <p:xfrm>
          <a:off x="2060900" y="3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p18"/>
          <p:cNvSpPr/>
          <p:nvPr/>
        </p:nvSpPr>
        <p:spPr>
          <a:xfrm>
            <a:off x="3719625" y="3671275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2258225" y="3671275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2060900" y="4309725"/>
            <a:ext cx="3554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4%2 == 0, 4 is not prime, break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21" name="Google Shape;421;p19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22" name="Google Shape;422;p19"/>
          <p:cNvGraphicFramePr/>
          <p:nvPr/>
        </p:nvGraphicFramePr>
        <p:xfrm>
          <a:off x="1998650" y="3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3" name="Google Shape;423;p19"/>
          <p:cNvSpPr/>
          <p:nvPr/>
        </p:nvSpPr>
        <p:spPr>
          <a:xfrm>
            <a:off x="4420050" y="36309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2258225" y="3671275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9"/>
          <p:cNvSpPr txBox="1"/>
          <p:nvPr/>
        </p:nvSpPr>
        <p:spPr>
          <a:xfrm>
            <a:off x="2060900" y="4309725"/>
            <a:ext cx="2892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5%2 != 0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Declare a 1D Array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800" y="1357732"/>
            <a:ext cx="7498100" cy="323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1175" y="4917110"/>
            <a:ext cx="3667725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1604275" y="2498275"/>
            <a:ext cx="624600" cy="3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292075" y="2498275"/>
            <a:ext cx="624600" cy="3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32" name="Google Shape;432;p20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33" name="Google Shape;433;p20"/>
          <p:cNvGraphicFramePr/>
          <p:nvPr/>
        </p:nvGraphicFramePr>
        <p:xfrm>
          <a:off x="2043350" y="31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20"/>
          <p:cNvSpPr/>
          <p:nvPr/>
        </p:nvSpPr>
        <p:spPr>
          <a:xfrm>
            <a:off x="4420050" y="36309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2982475" y="36309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 txBox="1"/>
          <p:nvPr/>
        </p:nvSpPr>
        <p:spPr>
          <a:xfrm>
            <a:off x="2910325" y="4300800"/>
            <a:ext cx="2892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5%3 != 0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43" name="Google Shape;443;p21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44" name="Google Shape;444;p21"/>
          <p:cNvGraphicFramePr/>
          <p:nvPr/>
        </p:nvGraphicFramePr>
        <p:xfrm>
          <a:off x="2097000" y="3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21"/>
          <p:cNvSpPr/>
          <p:nvPr/>
        </p:nvSpPr>
        <p:spPr>
          <a:xfrm>
            <a:off x="4420050" y="36309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/>
          <p:nvPr/>
        </p:nvSpPr>
        <p:spPr>
          <a:xfrm>
            <a:off x="3697775" y="358875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3044450" y="4247150"/>
            <a:ext cx="2892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5%4 != 0, 5 is prime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54" name="Google Shape;454;p22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(method1-brutal)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This method takes: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1+2+3+...+n=O(n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graphicFrame>
        <p:nvGraphicFramePr>
          <p:cNvPr id="455" name="Google Shape;455;p22"/>
          <p:cNvGraphicFramePr/>
          <p:nvPr/>
        </p:nvGraphicFramePr>
        <p:xfrm>
          <a:off x="2097000" y="3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(N)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7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22"/>
          <p:cNvSpPr/>
          <p:nvPr/>
        </p:nvSpPr>
        <p:spPr>
          <a:xfrm>
            <a:off x="5144300" y="36252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2338700" y="3625200"/>
            <a:ext cx="303900" cy="51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3044450" y="4247150"/>
            <a:ext cx="3312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6%2 == 0, 6 is not prime, break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65" name="Google Shape;465;p23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(method2-faster way)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Hint: composites of a number appear in pairs,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	    hence you can examine to √n and stop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09e3e6a82_0_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72" name="Google Shape;472;ga09e3e6a82_0_6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(method2-faster way)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73" name="Google Shape;473;ga09e3e6a82_0_6"/>
          <p:cNvSpPr txBox="1"/>
          <p:nvPr/>
        </p:nvSpPr>
        <p:spPr>
          <a:xfrm>
            <a:off x="5204725" y="2571000"/>
            <a:ext cx="3661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rPr>
              <a:t>https://en.wikipedia.org/wiki/Sieve_of_Eratosthenes</a:t>
            </a:r>
            <a:endParaRPr sz="100">
              <a:solidFill>
                <a:srgbClr val="9999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4" name="Google Shape;474;ga09e3e6a8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" y="3194500"/>
            <a:ext cx="3019675" cy="35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a09e3e6a82_0_6"/>
          <p:cNvSpPr/>
          <p:nvPr/>
        </p:nvSpPr>
        <p:spPr>
          <a:xfrm>
            <a:off x="787550" y="3229900"/>
            <a:ext cx="247800" cy="265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</a:t>
            </a:r>
            <a:endParaRPr sz="1100"/>
          </a:p>
        </p:txBody>
      </p:sp>
      <p:pic>
        <p:nvPicPr>
          <p:cNvPr id="476" name="Google Shape;476;ga09e3e6a8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937" y="3147104"/>
            <a:ext cx="3019675" cy="363678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a09e3e6a82_0_6"/>
          <p:cNvSpPr/>
          <p:nvPr/>
        </p:nvSpPr>
        <p:spPr>
          <a:xfrm>
            <a:off x="4397975" y="3229900"/>
            <a:ext cx="247800" cy="265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5</a:t>
            </a:r>
            <a:endParaRPr sz="1100"/>
          </a:p>
        </p:txBody>
      </p:sp>
      <p:pic>
        <p:nvPicPr>
          <p:cNvPr id="478" name="Google Shape;478;ga09e3e6a82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617" y="3223700"/>
            <a:ext cx="2863233" cy="34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a09e3e6a82_0_6"/>
          <p:cNvSpPr/>
          <p:nvPr/>
        </p:nvSpPr>
        <p:spPr>
          <a:xfrm>
            <a:off x="7921850" y="3296250"/>
            <a:ext cx="247800" cy="265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7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9e3e6a82_0_1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86" name="Google Shape;486;ga09e3e6a82_0_14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write a program to list the prime &lt;=80000 using two methods.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/>
              <a:t>(method2-faster way)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87" name="Google Shape;487;ga09e3e6a82_0_14"/>
          <p:cNvSpPr txBox="1"/>
          <p:nvPr/>
        </p:nvSpPr>
        <p:spPr>
          <a:xfrm>
            <a:off x="991950" y="3171825"/>
            <a:ext cx="81519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Sieve of Eratosthenes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an integer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1.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all prime numbers from 2 through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an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of</a:t>
            </a:r>
            <a:r>
              <a:rPr b="1" lang="en-US" sz="155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US" sz="1550">
                <a:solidFill>
                  <a:srgbClr val="0B008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values, indexed by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2 to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initially all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2, 3, 4, ..., </a:t>
            </a:r>
            <a:r>
              <a:rPr lang="en-US" sz="15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not exceeding </a:t>
            </a:r>
            <a:r>
              <a:rPr i="1" lang="en-US" sz="17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15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5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0000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0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0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0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+3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..., not exceeding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all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such that 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Exercise2-listing prime</a:t>
            </a:r>
            <a:endParaRPr/>
          </a:p>
        </p:txBody>
      </p:sp>
      <p:sp>
        <p:nvSpPr>
          <p:cNvPr id="494" name="Google Shape;494;p24"/>
          <p:cNvSpPr txBox="1"/>
          <p:nvPr>
            <p:ph idx="1" type="body"/>
          </p:nvPr>
        </p:nvSpPr>
        <p:spPr>
          <a:xfrm>
            <a:off x="1115050" y="1447800"/>
            <a:ext cx="7818600" cy="5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600"/>
              <a:t>write a program to list the prime &lt;=80000 using two methods.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600"/>
              <a:t>implement both methods, and to see difference, add the following lines: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include &lt;time.h&gt;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START = clock(); //before any computation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your algorithm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double END = clock(); // after computation, before any print functions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printf("time: %lf\n", (END - START) / CLOCKS_PER_SEC);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600"/>
              <a:t>The result of method2 should have much smaller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600"/>
              <a:t>execution time.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6075" y="206763"/>
            <a:ext cx="3714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5"/>
          <p:cNvSpPr txBox="1"/>
          <p:nvPr/>
        </p:nvSpPr>
        <p:spPr>
          <a:xfrm>
            <a:off x="6437663" y="4740613"/>
            <a:ext cx="468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6905982" y="206763"/>
            <a:ext cx="165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method2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3" name="Google Shape;5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675" y="5801350"/>
            <a:ext cx="1130808" cy="79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275" y="260488"/>
            <a:ext cx="3714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5"/>
          <p:cNvSpPr txBox="1"/>
          <p:nvPr/>
        </p:nvSpPr>
        <p:spPr>
          <a:xfrm>
            <a:off x="1681863" y="4794338"/>
            <a:ext cx="468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2150182" y="260488"/>
            <a:ext cx="165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method1</a:t>
            </a:r>
            <a:endParaRPr b="0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7" name="Google Shape;5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863" y="5844238"/>
            <a:ext cx="1190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Storage of a 1D Array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rPr lang="en-US" sz="22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individually declared variables are stored in non-continuous space. The efficiency of operation with these data is low.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⚫"/>
            </a:pPr>
            <a:r>
              <a:rPr lang="en-US" sz="22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space allocated to an array is continuous</a:t>
            </a:r>
            <a:endParaRPr/>
          </a:p>
          <a:p>
            <a:pPr indent="-1717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955" y="2700678"/>
            <a:ext cx="7033167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586" r="0" t="0"/>
          <a:stretch/>
        </p:blipFill>
        <p:spPr>
          <a:xfrm>
            <a:off x="1501140" y="5254792"/>
            <a:ext cx="729079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Storage of a 1D Array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25" y="4729038"/>
            <a:ext cx="51720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26" y="1600200"/>
            <a:ext cx="4689777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8125" y="2366280"/>
            <a:ext cx="281568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8125" y="5518422"/>
            <a:ext cx="2815675" cy="11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7347850" y="2366275"/>
            <a:ext cx="1586100" cy="114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206325" y="5542825"/>
            <a:ext cx="1727400" cy="114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6118125" y="3637175"/>
            <a:ext cx="3086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How is this continuous??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Storage of a 1D Array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725" y="4343430"/>
            <a:ext cx="281568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087" y="1763738"/>
            <a:ext cx="5078038" cy="379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1146175" y="2941875"/>
            <a:ext cx="2741400" cy="29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9e3e6a82_0_32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Storage of a 1D Array</a:t>
            </a:r>
            <a:endParaRPr/>
          </a:p>
        </p:txBody>
      </p:sp>
      <p:pic>
        <p:nvPicPr>
          <p:cNvPr id="160" name="Google Shape;160;ga09e3e6a82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900" y="4294455"/>
            <a:ext cx="2815683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a09e3e6a82_0_32"/>
          <p:cNvGraphicFramePr/>
          <p:nvPr/>
        </p:nvGraphicFramePr>
        <p:xfrm>
          <a:off x="121995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{5D200A9E-01A0-4E1B-874D-8CBCF8247CC6}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0113F9B8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0113F9BF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0113F9CB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ga09e3e6a82_0_32"/>
          <p:cNvSpPr txBox="1"/>
          <p:nvPr/>
        </p:nvSpPr>
        <p:spPr>
          <a:xfrm>
            <a:off x="8458950" y="1790700"/>
            <a:ext cx="1236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a[0]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ga09e3e6a82_0_32"/>
          <p:cNvSpPr txBox="1"/>
          <p:nvPr/>
        </p:nvSpPr>
        <p:spPr>
          <a:xfrm>
            <a:off x="8458950" y="2183100"/>
            <a:ext cx="1236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a[1]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ga09e3e6a82_0_32"/>
          <p:cNvSpPr txBox="1"/>
          <p:nvPr/>
        </p:nvSpPr>
        <p:spPr>
          <a:xfrm>
            <a:off x="8458950" y="2567850"/>
            <a:ext cx="1236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a[2]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ga09e3e6a82_0_32"/>
          <p:cNvSpPr txBox="1"/>
          <p:nvPr/>
        </p:nvSpPr>
        <p:spPr>
          <a:xfrm>
            <a:off x="8458950" y="2967900"/>
            <a:ext cx="1236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a[3]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ga09e3e6a82_0_32"/>
          <p:cNvSpPr txBox="1"/>
          <p:nvPr/>
        </p:nvSpPr>
        <p:spPr>
          <a:xfrm>
            <a:off x="8458950" y="3345000"/>
            <a:ext cx="1236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a[4]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/>
              <a:t>Using the </a:t>
            </a:r>
            <a:r>
              <a:rPr lang="en-US" sz="3870">
                <a:solidFill>
                  <a:srgbClr val="FF0000"/>
                </a:solidFill>
              </a:rPr>
              <a:t>sizeof</a:t>
            </a:r>
            <a:r>
              <a:rPr lang="en-US" sz="3870"/>
              <a:t> Operator with Arrays</a:t>
            </a:r>
            <a:endParaRPr sz="3870"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en-US" sz="2200">
                <a:solidFill>
                  <a:srgbClr val="0070C0"/>
                </a:solidFill>
              </a:rPr>
              <a:t>You can obtain the size of a variable with </a:t>
            </a:r>
            <a:r>
              <a:rPr lang="en-US" sz="2200">
                <a:solidFill>
                  <a:srgbClr val="FF0000"/>
                </a:solidFill>
              </a:rPr>
              <a:t>sizeof </a:t>
            </a:r>
            <a:r>
              <a:rPr lang="en-US" sz="2200">
                <a:solidFill>
                  <a:srgbClr val="0070C0"/>
                </a:solidFill>
              </a:rPr>
              <a:t>operator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⚫"/>
            </a:pPr>
            <a:r>
              <a:rPr lang="en-US" sz="2200">
                <a:solidFill>
                  <a:srgbClr val="0070C0"/>
                </a:solidFill>
              </a:rPr>
              <a:t>Again, the unit is “byte”</a:t>
            </a:r>
            <a:endParaRPr sz="2200">
              <a:solidFill>
                <a:srgbClr val="0070C0"/>
              </a:solidFill>
            </a:endParaRPr>
          </a:p>
          <a:p>
            <a:pPr indent="-14122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99" y="2057399"/>
            <a:ext cx="44880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400" y="4150352"/>
            <a:ext cx="2904300" cy="13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Declare a 2D Array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75" y="1312150"/>
            <a:ext cx="3199350" cy="3587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8"/>
          <p:cNvGraphicFramePr/>
          <p:nvPr/>
        </p:nvGraphicFramePr>
        <p:xfrm>
          <a:off x="4572000" y="13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{70E168AB-7178-4090-96C3-828504BC065B}</a:tableStyleId>
              </a:tblPr>
              <a:tblGrid>
                <a:gridCol w="883425"/>
                <a:gridCol w="883425"/>
                <a:gridCol w="883425"/>
                <a:gridCol w="883425"/>
                <a:gridCol w="883425"/>
              </a:tblGrid>
              <a:tr h="6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mat[0][0]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mat[0][1]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mat[0][2]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mat[0][8]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mat[1][0]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mat[1][1]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mat[1][2]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mat[2][0]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mat[2][1]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mat[2][2]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mat[8][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mat[8][8]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=81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675" y="4899900"/>
            <a:ext cx="2285400" cy="16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1508675" y="1661975"/>
            <a:ext cx="1423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a[row][col]</a:t>
            </a:r>
            <a:endParaRPr b="0" i="0" sz="20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4" name="Google Shape;184;p8"/>
          <p:cNvCxnSpPr/>
          <p:nvPr/>
        </p:nvCxnSpPr>
        <p:spPr>
          <a:xfrm>
            <a:off x="4556075" y="1365875"/>
            <a:ext cx="0" cy="330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8"/>
          <p:cNvCxnSpPr/>
          <p:nvPr/>
        </p:nvCxnSpPr>
        <p:spPr>
          <a:xfrm flipH="1" rot="10800000">
            <a:off x="4575175" y="1298950"/>
            <a:ext cx="4422300" cy="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8"/>
          <p:cNvSpPr txBox="1"/>
          <p:nvPr/>
        </p:nvSpPr>
        <p:spPr>
          <a:xfrm>
            <a:off x="4311975" y="4508250"/>
            <a:ext cx="621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row</a:t>
            </a:r>
            <a:endParaRPr b="0" i="0" sz="20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437800" y="817750"/>
            <a:ext cx="621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col</a:t>
            </a:r>
            <a:endParaRPr b="0" i="0" sz="20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夏至">
  <a:themeElements>
    <a:clrScheme name="夏至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2015-07-28T03:38:33Z</dcterms:created>
  <dc:creator>Admin</dc:creator>
</cp:coreProperties>
</file>