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6858000" cx="9144000"/>
  <p:notesSz cx="9928225" cy="6797675"/>
  <p:embeddedFontLst>
    <p:embeddedFont>
      <p:font typeface="Gill Sans"/>
      <p:regular r:id="rId45"/>
      <p:bold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7" roundtripDataSignature="AMtx7mh+skwrJJg04VBWL9KzxwalciB4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892EA78-0AE7-409F-AF84-2F3F6C1B3A8E}">
  <a:tblStyle styleId="{2892EA78-0AE7-409F-AF84-2F3F6C1B3A8E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fill>
          <a:solidFill>
            <a:srgbClr val="E9CCCC"/>
          </a:solidFill>
        </a:fill>
      </a:tcStyle>
    </a:band1H>
    <a:band2H>
      <a:tcTxStyle/>
    </a:band2H>
    <a:band1V>
      <a:tcTxStyle/>
      <a:tcStyle>
        <a:fill>
          <a:solidFill>
            <a:srgbClr val="E9CCCC"/>
          </a:solidFill>
        </a:fill>
      </a:tcStyle>
    </a:band1V>
    <a:band2V>
      <a:tcTxStyle/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3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  <a:tblStyle styleId="{8CA8DB91-C440-4662-B1DD-CBADE8ACC05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font" Target="fonts/GillSans-bold.fntdata"/><Relationship Id="rId23" Type="http://schemas.openxmlformats.org/officeDocument/2006/relationships/slide" Target="slides/slide17.xml"/><Relationship Id="rId45" Type="http://schemas.openxmlformats.org/officeDocument/2006/relationships/font" Target="fonts/Gill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customschemas.google.com/relationships/presentationmetadata" Target="meta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302231" cy="339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623697" y="0"/>
            <a:ext cx="4302231" cy="339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263900" y="509588"/>
            <a:ext cx="3400425" cy="2549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456612"/>
            <a:ext cx="4302231" cy="3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3263900" y="509588"/>
            <a:ext cx="3400425" cy="2549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:notes"/>
          <p:cNvSpPr txBox="1"/>
          <p:nvPr>
            <p:ph idx="1" type="body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9:notes"/>
          <p:cNvSpPr/>
          <p:nvPr>
            <p:ph idx="2" type="sldImg"/>
          </p:nvPr>
        </p:nvSpPr>
        <p:spPr>
          <a:xfrm>
            <a:off x="3263900" y="509588"/>
            <a:ext cx="3400425" cy="2549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:notes"/>
          <p:cNvSpPr txBox="1"/>
          <p:nvPr>
            <p:ph idx="1" type="body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0:notes"/>
          <p:cNvSpPr/>
          <p:nvPr>
            <p:ph idx="2" type="sldImg"/>
          </p:nvPr>
        </p:nvSpPr>
        <p:spPr>
          <a:xfrm>
            <a:off x="3263900" y="509588"/>
            <a:ext cx="3400425" cy="2549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:notes"/>
          <p:cNvSpPr txBox="1"/>
          <p:nvPr>
            <p:ph idx="1" type="body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1:notes"/>
          <p:cNvSpPr/>
          <p:nvPr>
            <p:ph idx="2" type="sldImg"/>
          </p:nvPr>
        </p:nvSpPr>
        <p:spPr>
          <a:xfrm>
            <a:off x="3263900" y="509588"/>
            <a:ext cx="3400425" cy="2549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2:notes"/>
          <p:cNvSpPr txBox="1"/>
          <p:nvPr>
            <p:ph idx="1" type="body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2:notes"/>
          <p:cNvSpPr/>
          <p:nvPr>
            <p:ph idx="2" type="sldImg"/>
          </p:nvPr>
        </p:nvSpPr>
        <p:spPr>
          <a:xfrm>
            <a:off x="3263900" y="509588"/>
            <a:ext cx="3400425" cy="2549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a0a7433e5a_0_0:notes"/>
          <p:cNvSpPr txBox="1"/>
          <p:nvPr>
            <p:ph idx="1" type="body"/>
          </p:nvPr>
        </p:nvSpPr>
        <p:spPr>
          <a:xfrm>
            <a:off x="992823" y="3228896"/>
            <a:ext cx="7942500" cy="305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a0a7433e5a_0_0:notes"/>
          <p:cNvSpPr/>
          <p:nvPr>
            <p:ph idx="2" type="sldImg"/>
          </p:nvPr>
        </p:nvSpPr>
        <p:spPr>
          <a:xfrm>
            <a:off x="3263900" y="509588"/>
            <a:ext cx="3400500" cy="254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a3de3227e0_0_69:notes"/>
          <p:cNvSpPr txBox="1"/>
          <p:nvPr>
            <p:ph idx="1" type="body"/>
          </p:nvPr>
        </p:nvSpPr>
        <p:spPr>
          <a:xfrm>
            <a:off x="992823" y="3228896"/>
            <a:ext cx="7942500" cy="305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a3de3227e0_0_69:notes"/>
          <p:cNvSpPr/>
          <p:nvPr>
            <p:ph idx="2" type="sldImg"/>
          </p:nvPr>
        </p:nvSpPr>
        <p:spPr>
          <a:xfrm>
            <a:off x="3263900" y="509588"/>
            <a:ext cx="3400500" cy="254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a0a7433e5a_0_15:notes"/>
          <p:cNvSpPr txBox="1"/>
          <p:nvPr>
            <p:ph idx="1" type="body"/>
          </p:nvPr>
        </p:nvSpPr>
        <p:spPr>
          <a:xfrm>
            <a:off x="992823" y="3228896"/>
            <a:ext cx="7942500" cy="305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a0a7433e5a_0_15:notes"/>
          <p:cNvSpPr/>
          <p:nvPr>
            <p:ph idx="2" type="sldImg"/>
          </p:nvPr>
        </p:nvSpPr>
        <p:spPr>
          <a:xfrm>
            <a:off x="3263900" y="509588"/>
            <a:ext cx="3400500" cy="254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a0a7433e5a_0_22:notes"/>
          <p:cNvSpPr txBox="1"/>
          <p:nvPr>
            <p:ph idx="1" type="body"/>
          </p:nvPr>
        </p:nvSpPr>
        <p:spPr>
          <a:xfrm>
            <a:off x="992823" y="3228896"/>
            <a:ext cx="7942500" cy="305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a0a7433e5a_0_22:notes"/>
          <p:cNvSpPr/>
          <p:nvPr>
            <p:ph idx="2" type="sldImg"/>
          </p:nvPr>
        </p:nvSpPr>
        <p:spPr>
          <a:xfrm>
            <a:off x="3263900" y="509588"/>
            <a:ext cx="3400500" cy="254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a0a7433e5a_0_37:notes"/>
          <p:cNvSpPr txBox="1"/>
          <p:nvPr>
            <p:ph idx="1" type="body"/>
          </p:nvPr>
        </p:nvSpPr>
        <p:spPr>
          <a:xfrm>
            <a:off x="992823" y="3228896"/>
            <a:ext cx="7942500" cy="305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a0a7433e5a_0_37:notes"/>
          <p:cNvSpPr/>
          <p:nvPr>
            <p:ph idx="2" type="sldImg"/>
          </p:nvPr>
        </p:nvSpPr>
        <p:spPr>
          <a:xfrm>
            <a:off x="3263900" y="509588"/>
            <a:ext cx="3400500" cy="254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a0a7433e5a_0_52:notes"/>
          <p:cNvSpPr txBox="1"/>
          <p:nvPr>
            <p:ph idx="1" type="body"/>
          </p:nvPr>
        </p:nvSpPr>
        <p:spPr>
          <a:xfrm>
            <a:off x="992823" y="3228896"/>
            <a:ext cx="7942500" cy="305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a0a7433e5a_0_52:notes"/>
          <p:cNvSpPr/>
          <p:nvPr>
            <p:ph idx="2" type="sldImg"/>
          </p:nvPr>
        </p:nvSpPr>
        <p:spPr>
          <a:xfrm>
            <a:off x="3263900" y="509588"/>
            <a:ext cx="3400500" cy="254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3263900" y="509588"/>
            <a:ext cx="3400425" cy="2549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a0a7433e5a_0_66:notes"/>
          <p:cNvSpPr txBox="1"/>
          <p:nvPr>
            <p:ph idx="1" type="body"/>
          </p:nvPr>
        </p:nvSpPr>
        <p:spPr>
          <a:xfrm>
            <a:off x="992823" y="3228896"/>
            <a:ext cx="7942500" cy="305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a0a7433e5a_0_66:notes"/>
          <p:cNvSpPr/>
          <p:nvPr>
            <p:ph idx="2" type="sldImg"/>
          </p:nvPr>
        </p:nvSpPr>
        <p:spPr>
          <a:xfrm>
            <a:off x="3263900" y="509588"/>
            <a:ext cx="3400500" cy="254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a0a7433e5a_0_80:notes"/>
          <p:cNvSpPr txBox="1"/>
          <p:nvPr>
            <p:ph idx="1" type="body"/>
          </p:nvPr>
        </p:nvSpPr>
        <p:spPr>
          <a:xfrm>
            <a:off x="992823" y="3228896"/>
            <a:ext cx="7942500" cy="305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a0a7433e5a_0_80:notes"/>
          <p:cNvSpPr/>
          <p:nvPr>
            <p:ph idx="2" type="sldImg"/>
          </p:nvPr>
        </p:nvSpPr>
        <p:spPr>
          <a:xfrm>
            <a:off x="3263900" y="509588"/>
            <a:ext cx="3400500" cy="254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a0a7433e5a_0_94:notes"/>
          <p:cNvSpPr txBox="1"/>
          <p:nvPr>
            <p:ph idx="1" type="body"/>
          </p:nvPr>
        </p:nvSpPr>
        <p:spPr>
          <a:xfrm>
            <a:off x="992823" y="3228896"/>
            <a:ext cx="7942500" cy="305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a0a7433e5a_0_94:notes"/>
          <p:cNvSpPr/>
          <p:nvPr>
            <p:ph idx="2" type="sldImg"/>
          </p:nvPr>
        </p:nvSpPr>
        <p:spPr>
          <a:xfrm>
            <a:off x="3263900" y="509588"/>
            <a:ext cx="3400500" cy="254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a0a7433e5a_0_108:notes"/>
          <p:cNvSpPr txBox="1"/>
          <p:nvPr>
            <p:ph idx="1" type="body"/>
          </p:nvPr>
        </p:nvSpPr>
        <p:spPr>
          <a:xfrm>
            <a:off x="992823" y="3228896"/>
            <a:ext cx="7942500" cy="305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a0a7433e5a_0_108:notes"/>
          <p:cNvSpPr/>
          <p:nvPr>
            <p:ph idx="2" type="sldImg"/>
          </p:nvPr>
        </p:nvSpPr>
        <p:spPr>
          <a:xfrm>
            <a:off x="3263900" y="509588"/>
            <a:ext cx="3400500" cy="254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9c46633ae5_0_0:notes"/>
          <p:cNvSpPr txBox="1"/>
          <p:nvPr>
            <p:ph idx="1" type="body"/>
          </p:nvPr>
        </p:nvSpPr>
        <p:spPr>
          <a:xfrm>
            <a:off x="992823" y="3228896"/>
            <a:ext cx="7942500" cy="305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9c46633ae5_0_0:notes"/>
          <p:cNvSpPr/>
          <p:nvPr>
            <p:ph idx="2" type="sldImg"/>
          </p:nvPr>
        </p:nvSpPr>
        <p:spPr>
          <a:xfrm>
            <a:off x="3263900" y="509588"/>
            <a:ext cx="3400500" cy="254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9c46633ae5_0_25:notes"/>
          <p:cNvSpPr txBox="1"/>
          <p:nvPr>
            <p:ph idx="1" type="body"/>
          </p:nvPr>
        </p:nvSpPr>
        <p:spPr>
          <a:xfrm>
            <a:off x="992823" y="3228896"/>
            <a:ext cx="7942500" cy="305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g9c46633ae5_0_25:notes"/>
          <p:cNvSpPr/>
          <p:nvPr>
            <p:ph idx="2" type="sldImg"/>
          </p:nvPr>
        </p:nvSpPr>
        <p:spPr>
          <a:xfrm>
            <a:off x="3263900" y="509588"/>
            <a:ext cx="3400500" cy="254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9c46633ae5_0_36:notes"/>
          <p:cNvSpPr txBox="1"/>
          <p:nvPr>
            <p:ph idx="1" type="body"/>
          </p:nvPr>
        </p:nvSpPr>
        <p:spPr>
          <a:xfrm>
            <a:off x="992823" y="3228896"/>
            <a:ext cx="7942500" cy="305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g9c46633ae5_0_36:notes"/>
          <p:cNvSpPr/>
          <p:nvPr>
            <p:ph idx="2" type="sldImg"/>
          </p:nvPr>
        </p:nvSpPr>
        <p:spPr>
          <a:xfrm>
            <a:off x="3263900" y="509588"/>
            <a:ext cx="3400500" cy="254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9c46633ae5_0_47:notes"/>
          <p:cNvSpPr txBox="1"/>
          <p:nvPr>
            <p:ph idx="1" type="body"/>
          </p:nvPr>
        </p:nvSpPr>
        <p:spPr>
          <a:xfrm>
            <a:off x="992823" y="3228896"/>
            <a:ext cx="7942500" cy="305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g9c46633ae5_0_47:notes"/>
          <p:cNvSpPr/>
          <p:nvPr>
            <p:ph idx="2" type="sldImg"/>
          </p:nvPr>
        </p:nvSpPr>
        <p:spPr>
          <a:xfrm>
            <a:off x="3263900" y="509588"/>
            <a:ext cx="3400500" cy="254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9c46633ae5_0_67:notes"/>
          <p:cNvSpPr txBox="1"/>
          <p:nvPr>
            <p:ph idx="1" type="body"/>
          </p:nvPr>
        </p:nvSpPr>
        <p:spPr>
          <a:xfrm>
            <a:off x="992823" y="3228896"/>
            <a:ext cx="7942500" cy="305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g9c46633ae5_0_67:notes"/>
          <p:cNvSpPr/>
          <p:nvPr>
            <p:ph idx="2" type="sldImg"/>
          </p:nvPr>
        </p:nvSpPr>
        <p:spPr>
          <a:xfrm>
            <a:off x="3263900" y="509588"/>
            <a:ext cx="3400500" cy="254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9c46633ae5_0_101:notes"/>
          <p:cNvSpPr txBox="1"/>
          <p:nvPr>
            <p:ph idx="1" type="body"/>
          </p:nvPr>
        </p:nvSpPr>
        <p:spPr>
          <a:xfrm>
            <a:off x="992823" y="3228896"/>
            <a:ext cx="7942500" cy="305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g9c46633ae5_0_101:notes"/>
          <p:cNvSpPr/>
          <p:nvPr>
            <p:ph idx="2" type="sldImg"/>
          </p:nvPr>
        </p:nvSpPr>
        <p:spPr>
          <a:xfrm>
            <a:off x="3263900" y="509588"/>
            <a:ext cx="3400500" cy="254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3263900" y="509588"/>
            <a:ext cx="3400425" cy="2549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9c46633ae5_0_121:notes"/>
          <p:cNvSpPr txBox="1"/>
          <p:nvPr>
            <p:ph idx="1" type="body"/>
          </p:nvPr>
        </p:nvSpPr>
        <p:spPr>
          <a:xfrm>
            <a:off x="992823" y="3228896"/>
            <a:ext cx="7942500" cy="305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g9c46633ae5_0_121:notes"/>
          <p:cNvSpPr/>
          <p:nvPr>
            <p:ph idx="2" type="sldImg"/>
          </p:nvPr>
        </p:nvSpPr>
        <p:spPr>
          <a:xfrm>
            <a:off x="3263900" y="509588"/>
            <a:ext cx="3400500" cy="254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9c46633ae5_0_141:notes"/>
          <p:cNvSpPr txBox="1"/>
          <p:nvPr>
            <p:ph idx="1" type="body"/>
          </p:nvPr>
        </p:nvSpPr>
        <p:spPr>
          <a:xfrm>
            <a:off x="992823" y="3228896"/>
            <a:ext cx="7942500" cy="305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g9c46633ae5_0_141:notes"/>
          <p:cNvSpPr/>
          <p:nvPr>
            <p:ph idx="2" type="sldImg"/>
          </p:nvPr>
        </p:nvSpPr>
        <p:spPr>
          <a:xfrm>
            <a:off x="3263900" y="509588"/>
            <a:ext cx="3400500" cy="254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9c46633ae5_0_161:notes"/>
          <p:cNvSpPr txBox="1"/>
          <p:nvPr>
            <p:ph idx="1" type="body"/>
          </p:nvPr>
        </p:nvSpPr>
        <p:spPr>
          <a:xfrm>
            <a:off x="992823" y="3228896"/>
            <a:ext cx="7942500" cy="305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g9c46633ae5_0_161:notes"/>
          <p:cNvSpPr/>
          <p:nvPr>
            <p:ph idx="2" type="sldImg"/>
          </p:nvPr>
        </p:nvSpPr>
        <p:spPr>
          <a:xfrm>
            <a:off x="3263900" y="509588"/>
            <a:ext cx="3400500" cy="254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9c46633ae5_0_181:notes"/>
          <p:cNvSpPr txBox="1"/>
          <p:nvPr>
            <p:ph idx="1" type="body"/>
          </p:nvPr>
        </p:nvSpPr>
        <p:spPr>
          <a:xfrm>
            <a:off x="992823" y="3228896"/>
            <a:ext cx="7942500" cy="305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g9c46633ae5_0_181:notes"/>
          <p:cNvSpPr/>
          <p:nvPr>
            <p:ph idx="2" type="sldImg"/>
          </p:nvPr>
        </p:nvSpPr>
        <p:spPr>
          <a:xfrm>
            <a:off x="3263900" y="509588"/>
            <a:ext cx="3400500" cy="254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9c46633ae5_0_201:notes"/>
          <p:cNvSpPr txBox="1"/>
          <p:nvPr>
            <p:ph idx="1" type="body"/>
          </p:nvPr>
        </p:nvSpPr>
        <p:spPr>
          <a:xfrm>
            <a:off x="992823" y="3228896"/>
            <a:ext cx="7942500" cy="305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g9c46633ae5_0_201:notes"/>
          <p:cNvSpPr/>
          <p:nvPr>
            <p:ph idx="2" type="sldImg"/>
          </p:nvPr>
        </p:nvSpPr>
        <p:spPr>
          <a:xfrm>
            <a:off x="3263900" y="509588"/>
            <a:ext cx="3400500" cy="254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9c46633ae5_0_221:notes"/>
          <p:cNvSpPr txBox="1"/>
          <p:nvPr>
            <p:ph idx="1" type="body"/>
          </p:nvPr>
        </p:nvSpPr>
        <p:spPr>
          <a:xfrm>
            <a:off x="992823" y="3228896"/>
            <a:ext cx="7942500" cy="305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g9c46633ae5_0_221:notes"/>
          <p:cNvSpPr/>
          <p:nvPr>
            <p:ph idx="2" type="sldImg"/>
          </p:nvPr>
        </p:nvSpPr>
        <p:spPr>
          <a:xfrm>
            <a:off x="3263900" y="509588"/>
            <a:ext cx="3400500" cy="254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9c46633ae5_0_241:notes"/>
          <p:cNvSpPr txBox="1"/>
          <p:nvPr>
            <p:ph idx="1" type="body"/>
          </p:nvPr>
        </p:nvSpPr>
        <p:spPr>
          <a:xfrm>
            <a:off x="992823" y="3228896"/>
            <a:ext cx="7942500" cy="305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g9c46633ae5_0_241:notes"/>
          <p:cNvSpPr/>
          <p:nvPr>
            <p:ph idx="2" type="sldImg"/>
          </p:nvPr>
        </p:nvSpPr>
        <p:spPr>
          <a:xfrm>
            <a:off x="3263900" y="509588"/>
            <a:ext cx="3400500" cy="254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9c46633ae5_0_261:notes"/>
          <p:cNvSpPr txBox="1"/>
          <p:nvPr>
            <p:ph idx="1" type="body"/>
          </p:nvPr>
        </p:nvSpPr>
        <p:spPr>
          <a:xfrm>
            <a:off x="992823" y="3228896"/>
            <a:ext cx="7942500" cy="305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g9c46633ae5_0_261:notes"/>
          <p:cNvSpPr/>
          <p:nvPr>
            <p:ph idx="2" type="sldImg"/>
          </p:nvPr>
        </p:nvSpPr>
        <p:spPr>
          <a:xfrm>
            <a:off x="3263900" y="509588"/>
            <a:ext cx="3400500" cy="254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9c46633ae5_0_283:notes"/>
          <p:cNvSpPr txBox="1"/>
          <p:nvPr>
            <p:ph idx="1" type="body"/>
          </p:nvPr>
        </p:nvSpPr>
        <p:spPr>
          <a:xfrm>
            <a:off x="992823" y="3228896"/>
            <a:ext cx="7942500" cy="305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g9c46633ae5_0_283:notes"/>
          <p:cNvSpPr/>
          <p:nvPr>
            <p:ph idx="2" type="sldImg"/>
          </p:nvPr>
        </p:nvSpPr>
        <p:spPr>
          <a:xfrm>
            <a:off x="3263900" y="509588"/>
            <a:ext cx="3400500" cy="254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0a7433e5a_0_123:notes"/>
          <p:cNvSpPr txBox="1"/>
          <p:nvPr>
            <p:ph idx="1" type="body"/>
          </p:nvPr>
        </p:nvSpPr>
        <p:spPr>
          <a:xfrm>
            <a:off x="992823" y="3228896"/>
            <a:ext cx="7942500" cy="305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a0a7433e5a_0_123:notes"/>
          <p:cNvSpPr/>
          <p:nvPr>
            <p:ph idx="2" type="sldImg"/>
          </p:nvPr>
        </p:nvSpPr>
        <p:spPr>
          <a:xfrm>
            <a:off x="3263900" y="509588"/>
            <a:ext cx="3400500" cy="254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/>
          <p:nvPr>
            <p:ph idx="1" type="body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4:notes"/>
          <p:cNvSpPr/>
          <p:nvPr>
            <p:ph idx="2" type="sldImg"/>
          </p:nvPr>
        </p:nvSpPr>
        <p:spPr>
          <a:xfrm>
            <a:off x="3263900" y="509588"/>
            <a:ext cx="3400425" cy="2549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/>
          <p:nvPr>
            <p:ph idx="2" type="sldImg"/>
          </p:nvPr>
        </p:nvSpPr>
        <p:spPr>
          <a:xfrm>
            <a:off x="3263900" y="509588"/>
            <a:ext cx="3400425" cy="2549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5:notes"/>
          <p:cNvSpPr txBox="1"/>
          <p:nvPr>
            <p:ph idx="12" type="sldNum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/>
          <p:nvPr>
            <p:ph idx="1" type="body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6:notes"/>
          <p:cNvSpPr/>
          <p:nvPr>
            <p:ph idx="2" type="sldImg"/>
          </p:nvPr>
        </p:nvSpPr>
        <p:spPr>
          <a:xfrm>
            <a:off x="3263900" y="509588"/>
            <a:ext cx="3400425" cy="2549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:notes"/>
          <p:cNvSpPr txBox="1"/>
          <p:nvPr>
            <p:ph idx="1" type="body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7:notes"/>
          <p:cNvSpPr/>
          <p:nvPr>
            <p:ph idx="2" type="sldImg"/>
          </p:nvPr>
        </p:nvSpPr>
        <p:spPr>
          <a:xfrm>
            <a:off x="3263900" y="509588"/>
            <a:ext cx="3400425" cy="2549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:notes"/>
          <p:cNvSpPr txBox="1"/>
          <p:nvPr>
            <p:ph idx="1" type="body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8:notes"/>
          <p:cNvSpPr/>
          <p:nvPr>
            <p:ph idx="2" type="sldImg"/>
          </p:nvPr>
        </p:nvSpPr>
        <p:spPr>
          <a:xfrm>
            <a:off x="3263900" y="509588"/>
            <a:ext cx="3400425" cy="2549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 txBox="1"/>
          <p:nvPr>
            <p:ph type="ctrTitle"/>
          </p:nvPr>
        </p:nvSpPr>
        <p:spPr>
          <a:xfrm>
            <a:off x="1432560" y="359898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" type="subTitle"/>
          </p:nvPr>
        </p:nvSpPr>
        <p:spPr>
          <a:xfrm>
            <a:off x="1432560" y="1850064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  <a:defRPr sz="2600">
                <a:solidFill>
                  <a:srgbClr val="341108"/>
                </a:solidFill>
              </a:defRPr>
            </a:lvl1pPr>
            <a:lvl2pPr lvl="1" algn="ctr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1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>
            <a:gsLst>
              <a:gs pos="0">
                <a:srgbClr val="D7F6FF">
                  <a:alpha val="94901"/>
                </a:srgbClr>
              </a:gs>
              <a:gs pos="50000">
                <a:srgbClr val="C0E3F0">
                  <a:alpha val="89803"/>
                </a:srgbClr>
              </a:gs>
              <a:gs pos="95000">
                <a:srgbClr val="65C6EA">
                  <a:alpha val="87843"/>
                </a:srgbClr>
              </a:gs>
              <a:gs pos="100000">
                <a:srgbClr val="00BBF1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DA4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" name="Google Shape;27;p17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cap="rnd" cmpd="sng" w="12700">
            <a:solidFill>
              <a:srgbClr val="317F92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6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6"/>
          <p:cNvSpPr txBox="1"/>
          <p:nvPr>
            <p:ph idx="1" type="body"/>
          </p:nvPr>
        </p:nvSpPr>
        <p:spPr>
          <a:xfrm rot="5400000">
            <a:off x="2784348" y="99060"/>
            <a:ext cx="4800600" cy="7498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1" name="Google Shape;91;p26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6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6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7"/>
          <p:cNvSpPr txBox="1"/>
          <p:nvPr>
            <p:ph type="title"/>
          </p:nvPr>
        </p:nvSpPr>
        <p:spPr>
          <a:xfrm rot="5400000">
            <a:off x="4846637" y="2286002"/>
            <a:ext cx="585152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7"/>
          <p:cNvSpPr txBox="1"/>
          <p:nvPr>
            <p:ph idx="1" type="body"/>
          </p:nvPr>
        </p:nvSpPr>
        <p:spPr>
          <a:xfrm rot="5400000">
            <a:off x="9985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7" name="Google Shape;97;p27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7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7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showMasterSp="0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" name="Google Shape;36;p19"/>
          <p:cNvSpPr txBox="1"/>
          <p:nvPr>
            <p:ph type="title"/>
          </p:nvPr>
        </p:nvSpPr>
        <p:spPr>
          <a:xfrm>
            <a:off x="2578392" y="2600325"/>
            <a:ext cx="6400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000"/>
              <a:buFont typeface="Gill Sans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" type="body"/>
          </p:nvPr>
        </p:nvSpPr>
        <p:spPr>
          <a:xfrm>
            <a:off x="2578392" y="1066800"/>
            <a:ext cx="64008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34110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19"/>
          <p:cNvSpPr/>
          <p:nvPr/>
        </p:nvSpPr>
        <p:spPr>
          <a:xfrm>
            <a:off x="2286000" y="0"/>
            <a:ext cx="76200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" name="Google Shape;42;p19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>
            <a:gsLst>
              <a:gs pos="0">
                <a:srgbClr val="D7F6FF">
                  <a:alpha val="94901"/>
                </a:srgbClr>
              </a:gs>
              <a:gs pos="50000">
                <a:srgbClr val="C0E3F0">
                  <a:alpha val="89803"/>
                </a:srgbClr>
              </a:gs>
              <a:gs pos="95000">
                <a:srgbClr val="65C6EA">
                  <a:alpha val="87843"/>
                </a:srgbClr>
              </a:gs>
              <a:gs pos="100000">
                <a:srgbClr val="00BBF1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DA4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" name="Google Shape;43;p19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cap="rnd" cmpd="sng" w="12700">
            <a:solidFill>
              <a:srgbClr val="317F92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143560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2" type="body"/>
          </p:nvPr>
        </p:nvSpPr>
        <p:spPr>
          <a:xfrm>
            <a:off x="527608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0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showMasterSp="0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1"/>
          <p:cNvSpPr txBox="1"/>
          <p:nvPr>
            <p:ph type="title"/>
          </p:nvPr>
        </p:nvSpPr>
        <p:spPr>
          <a:xfrm>
            <a:off x="457200" y="51603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500"/>
              <a:buFont typeface="Gill Sans"/>
              <a:buNone/>
              <a:defRPr b="1" sz="45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" type="body"/>
          </p:nvPr>
        </p:nvSpPr>
        <p:spPr>
          <a:xfrm>
            <a:off x="45720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4" name="Google Shape;54;p21"/>
          <p:cNvSpPr txBox="1"/>
          <p:nvPr>
            <p:ph idx="2" type="body"/>
          </p:nvPr>
        </p:nvSpPr>
        <p:spPr>
          <a:xfrm>
            <a:off x="466344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3" type="body"/>
          </p:nvPr>
        </p:nvSpPr>
        <p:spPr>
          <a:xfrm>
            <a:off x="45720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4" type="body"/>
          </p:nvPr>
        </p:nvSpPr>
        <p:spPr>
          <a:xfrm>
            <a:off x="466344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2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2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showMasterSp="0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7" name="Google Shape;67;p23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3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3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p23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showMasterSp="0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type="title"/>
          </p:nvPr>
        </p:nvSpPr>
        <p:spPr>
          <a:xfrm>
            <a:off x="457200" y="216778"/>
            <a:ext cx="38100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200"/>
              <a:buFont typeface="Gill Sans"/>
              <a:buNone/>
              <a:defRPr b="1" sz="2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" type="body"/>
          </p:nvPr>
        </p:nvSpPr>
        <p:spPr>
          <a:xfrm>
            <a:off x="457200" y="1406964"/>
            <a:ext cx="3810000" cy="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2" type="body"/>
          </p:nvPr>
        </p:nvSpPr>
        <p:spPr>
          <a:xfrm>
            <a:off x="457200" y="2133600"/>
            <a:ext cx="8153400" cy="399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/>
          <p:nvPr>
            <p:ph type="title"/>
          </p:nvPr>
        </p:nvSpPr>
        <p:spPr>
          <a:xfrm>
            <a:off x="5886896" y="1066800"/>
            <a:ext cx="27432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100"/>
              <a:buFont typeface="Gill Sans"/>
              <a:buNone/>
              <a:defRPr b="1" sz="21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5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25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500" rotWithShape="0" algn="tl" dir="5400000" dist="185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274300">
            <a:normAutofit/>
          </a:bodyPr>
          <a:lstStyle/>
          <a:p>
            <a:pPr indent="0" lvl="0" marL="0" marR="0" rtl="0" algn="l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sz="3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4" name="Google Shape;84;p25"/>
          <p:cNvSpPr/>
          <p:nvPr>
            <p:ph idx="2" type="pic"/>
          </p:nvPr>
        </p:nvSpPr>
        <p:spPr>
          <a:xfrm>
            <a:off x="838200" y="1143003"/>
            <a:ext cx="4419600" cy="3514531"/>
          </a:xfrm>
          <a:prstGeom prst="roundRect">
            <a:avLst>
              <a:gd fmla="val 78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2743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5" name="Google Shape;85;p25"/>
          <p:cNvSpPr/>
          <p:nvPr/>
        </p:nvSpPr>
        <p:spPr>
          <a:xfrm rot="-2131329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rgbClr val="EAD8B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6" name="Google Shape;86;p25"/>
          <p:cNvSpPr/>
          <p:nvPr/>
        </p:nvSpPr>
        <p:spPr>
          <a:xfrm flipH="1" rot="2103354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chemeClr val="lt2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7" name="Google Shape;87;p25"/>
          <p:cNvSpPr txBox="1"/>
          <p:nvPr>
            <p:ph idx="1" type="body"/>
          </p:nvPr>
        </p:nvSpPr>
        <p:spPr>
          <a:xfrm>
            <a:off x="838200" y="4800600"/>
            <a:ext cx="441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777777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xy" tx="0" sx="90000" ty="0" sy="90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fmla="val 0" name="adj1"/>
              <a:gd fmla="val 5402120" name="adj2"/>
            </a:avLst>
          </a:prstGeom>
          <a:solidFill>
            <a:srgbClr val="FEF9F3">
              <a:alpha val="32941"/>
            </a:srgbClr>
          </a:solidFill>
          <a:ln cap="rnd" cmpd="sng" w="9525">
            <a:solidFill>
              <a:srgbClr val="D1C1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" name="Google Shape;11;p16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cap="rnd" cmpd="sng" w="27300">
            <a:solidFill>
              <a:srgbClr val="FFF5D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algn="tl" dir="5400000" dist="25400">
              <a:srgbClr val="ADA48C">
                <a:alpha val="8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" name="Google Shape;12;p16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fmla="val 11833" name="adj"/>
            </a:avLst>
          </a:prstGeom>
          <a:gradFill>
            <a:gsLst>
              <a:gs pos="0">
                <a:srgbClr val="FEFBF4">
                  <a:alpha val="69803"/>
                </a:srgbClr>
              </a:gs>
              <a:gs pos="70000">
                <a:srgbClr val="FFFDF8">
                  <a:alpha val="54901"/>
                </a:srgbClr>
              </a:gs>
              <a:gs pos="100000">
                <a:srgbClr val="EDCF8C">
                  <a:alpha val="60000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C5B390"/>
            </a:solidFill>
            <a:prstDash val="solid"/>
            <a:round/>
            <a:headEnd len="sm" w="sm" type="none"/>
            <a:tailEnd len="sm" w="sm" type="none"/>
          </a:ln>
          <a:effectLst>
            <a:outerShdw blurRad="12700" rotWithShape="0" algn="tl" dir="4500000" dist="15000">
              <a:srgbClr val="564E4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3;p16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" name="Google Shape;14;p16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  <a:defRPr b="0" i="0" sz="4300" u="none" cap="none" strike="noStrike">
                <a:solidFill>
                  <a:srgbClr val="56221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16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p16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7" name="Google Shape;17;p16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8" name="Google Shape;18;p16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16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Relationship Id="rId5" Type="http://schemas.openxmlformats.org/officeDocument/2006/relationships/image" Target="../media/image16.png"/><Relationship Id="rId6" Type="http://schemas.openxmlformats.org/officeDocument/2006/relationships/image" Target="../media/image19.png"/><Relationship Id="rId7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>
            <p:ph type="ctrTitle"/>
          </p:nvPr>
        </p:nvSpPr>
        <p:spPr>
          <a:xfrm>
            <a:off x="1432560" y="359898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/>
              <a:t>計算機概論實習</a:t>
            </a:r>
            <a:endParaRPr/>
          </a:p>
        </p:txBody>
      </p:sp>
      <p:sp>
        <p:nvSpPr>
          <p:cNvPr id="105" name="Google Shape;105;p1"/>
          <p:cNvSpPr txBox="1"/>
          <p:nvPr>
            <p:ph idx="1" type="subTitle"/>
          </p:nvPr>
        </p:nvSpPr>
        <p:spPr>
          <a:xfrm>
            <a:off x="1432560" y="1850064"/>
            <a:ext cx="7406640" cy="498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/>
          <a:p>
            <a:pPr indent="0" lvl="0" marL="2743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lang="en-US"/>
              <a:t>Week6(2020/10/20)</a:t>
            </a:r>
            <a:endParaRPr/>
          </a:p>
        </p:txBody>
      </p:sp>
      <p:sp>
        <p:nvSpPr>
          <p:cNvPr id="106" name="Google Shape;106;p1"/>
          <p:cNvSpPr txBox="1"/>
          <p:nvPr/>
        </p:nvSpPr>
        <p:spPr>
          <a:xfrm>
            <a:off x="1408155" y="2420888"/>
            <a:ext cx="7406640" cy="792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/>
          <a:p>
            <a:pPr indent="0" lvl="0" marL="2743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rPr lang="en-US" sz="4000">
                <a:solidFill>
                  <a:schemeClr val="accent3"/>
                </a:solidFill>
                <a:latin typeface="DFKai-SB"/>
                <a:ea typeface="DFKai-SB"/>
                <a:cs typeface="DFKai-SB"/>
                <a:sym typeface="DFKai-SB"/>
              </a:rPr>
              <a:t>FILE IO</a:t>
            </a:r>
            <a:endParaRPr b="0" i="0" sz="4000" u="none" cap="none" strike="noStrike">
              <a:solidFill>
                <a:schemeClr val="accent3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07" name="Google Shape;107;p1"/>
          <p:cNvSpPr txBox="1"/>
          <p:nvPr/>
        </p:nvSpPr>
        <p:spPr>
          <a:xfrm>
            <a:off x="1403648" y="3861048"/>
            <a:ext cx="7406640" cy="2520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/>
          <a:p>
            <a:pPr indent="0" lvl="0" marL="2743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None/>
            </a:pPr>
            <a:r>
              <a:rPr b="0" i="0" lang="en-US" sz="2600" u="none" cap="none" strike="noStrike">
                <a:solidFill>
                  <a:srgbClr val="341108"/>
                </a:solidFill>
                <a:latin typeface="Gill Sans"/>
                <a:ea typeface="Gill Sans"/>
                <a:cs typeface="Gill Sans"/>
                <a:sym typeface="Gill Sans"/>
              </a:rPr>
              <a:t>Lab: 	EC 118</a:t>
            </a:r>
            <a:endParaRPr/>
          </a:p>
          <a:p>
            <a:pPr indent="0" lvl="0" marL="2743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None/>
            </a:pPr>
            <a:r>
              <a:rPr b="0" i="0" lang="en-US" sz="2600" u="none" cap="none" strike="noStrike">
                <a:solidFill>
                  <a:srgbClr val="341108"/>
                </a:solidFill>
                <a:latin typeface="Gill Sans"/>
                <a:ea typeface="Gill Sans"/>
                <a:cs typeface="Gill Sans"/>
                <a:sym typeface="Gill Sans"/>
              </a:rPr>
              <a:t>助教:		</a:t>
            </a:r>
            <a:endParaRPr/>
          </a:p>
          <a:p>
            <a:pPr indent="0" lvl="0" marL="2743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None/>
            </a:pPr>
            <a:r>
              <a:rPr b="0" i="0" lang="en-US" sz="2600" u="none" cap="none" strike="noStrike">
                <a:solidFill>
                  <a:srgbClr val="341108"/>
                </a:solidFill>
                <a:latin typeface="Gill Sans"/>
                <a:ea typeface="Gill Sans"/>
                <a:cs typeface="Gill Sans"/>
                <a:sym typeface="Gill Sans"/>
              </a:rPr>
              <a:t>陳作源 russchen.cs08g@nctu.edu.tw</a:t>
            </a:r>
            <a:endParaRPr/>
          </a:p>
          <a:p>
            <a:pPr indent="0" lvl="0" marL="2743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None/>
            </a:pPr>
            <a:r>
              <a:rPr b="0" i="0" lang="en-US" sz="2600" u="none" cap="none" strike="noStrike">
                <a:solidFill>
                  <a:srgbClr val="341108"/>
                </a:solidFill>
                <a:latin typeface="Gill Sans"/>
                <a:ea typeface="Gill Sans"/>
                <a:cs typeface="Gill Sans"/>
                <a:sym typeface="Gill Sans"/>
              </a:rPr>
              <a:t>陳彥銨 my91015.cs08g@nctu.edu.tw</a:t>
            </a:r>
            <a:endParaRPr/>
          </a:p>
          <a:p>
            <a:pPr indent="0" lvl="0" marL="2743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None/>
            </a:pPr>
            <a:r>
              <a:rPr b="0" i="0" lang="en-US" sz="2600" u="none" cap="none" strike="noStrike">
                <a:solidFill>
                  <a:srgbClr val="341108"/>
                </a:solidFill>
                <a:latin typeface="Gill Sans"/>
                <a:ea typeface="Gill Sans"/>
                <a:cs typeface="Gill Sans"/>
                <a:sym typeface="Gill Sans"/>
              </a:rPr>
              <a:t>鄭智仁 king601012003.cs08g@nctu.edu.tw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/>
              <a:t>EOF</a:t>
            </a:r>
            <a:endParaRPr/>
          </a:p>
        </p:txBody>
      </p:sp>
      <p:sp>
        <p:nvSpPr>
          <p:cNvPr id="198" name="Google Shape;198;p9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Font typeface="Gill Sans"/>
              <a:buChar char="●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To check whether you have reached the end of the file (End of File, EOF)。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Font typeface="Gill Sans"/>
              <a:buChar char="●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In &lt;stdio.h&gt; EOF is defined as -1。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14122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/>
              <a:t>Example： getc()</a:t>
            </a:r>
            <a:endParaRPr/>
          </a:p>
        </p:txBody>
      </p:sp>
      <p:pic>
        <p:nvPicPr>
          <p:cNvPr id="204" name="Google Shape;204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672" y="1556792"/>
            <a:ext cx="3254644" cy="480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94794" y="2852924"/>
            <a:ext cx="2266950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94794" y="907283"/>
            <a:ext cx="2047875" cy="1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0"/>
          <p:cNvSpPr txBox="1"/>
          <p:nvPr/>
        </p:nvSpPr>
        <p:spPr>
          <a:xfrm>
            <a:off x="3246994" y="3076737"/>
            <a:ext cx="238571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8000"/>
                </a:solidFill>
                <a:latin typeface="Gill Sans"/>
                <a:ea typeface="Gill Sans"/>
                <a:cs typeface="Gill Sans"/>
                <a:sym typeface="Gill Sans"/>
              </a:rPr>
              <a:t>//if successfully open file</a:t>
            </a:r>
            <a:endParaRPr sz="1200">
              <a:solidFill>
                <a:srgbClr val="008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8" name="Google Shape;208;p10"/>
          <p:cNvSpPr txBox="1"/>
          <p:nvPr/>
        </p:nvSpPr>
        <p:spPr>
          <a:xfrm>
            <a:off x="4511723" y="3457375"/>
            <a:ext cx="150233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8000"/>
                </a:solidFill>
                <a:latin typeface="Gill Sans"/>
                <a:ea typeface="Gill Sans"/>
                <a:cs typeface="Gill Sans"/>
                <a:sym typeface="Gill Sans"/>
              </a:rPr>
              <a:t>//if not finish reading</a:t>
            </a:r>
            <a:endParaRPr sz="1200">
              <a:solidFill>
                <a:srgbClr val="008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9" name="Google Shape;209;p10"/>
          <p:cNvSpPr txBox="1"/>
          <p:nvPr/>
        </p:nvSpPr>
        <p:spPr>
          <a:xfrm>
            <a:off x="2488598" y="4818586"/>
            <a:ext cx="223182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8000"/>
                </a:solidFill>
                <a:latin typeface="Gill Sans"/>
                <a:ea typeface="Gill Sans"/>
                <a:cs typeface="Gill Sans"/>
                <a:sym typeface="Gill Sans"/>
              </a:rPr>
              <a:t>// fail to open file</a:t>
            </a:r>
            <a:endParaRPr sz="1200">
              <a:solidFill>
                <a:srgbClr val="008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4337750" y="4338836"/>
            <a:ext cx="3247500" cy="29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8000"/>
                </a:solidFill>
                <a:latin typeface="Gill Sans"/>
                <a:ea typeface="Gill Sans"/>
                <a:cs typeface="Gill Sans"/>
                <a:sym typeface="Gill Sans"/>
              </a:rPr>
              <a:t>//finish reading file</a:t>
            </a:r>
            <a:endParaRPr>
              <a:solidFill>
                <a:srgbClr val="008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1" name="Google Shape;211;p10"/>
          <p:cNvSpPr txBox="1"/>
          <p:nvPr/>
        </p:nvSpPr>
        <p:spPr>
          <a:xfrm>
            <a:off x="4373150" y="5172611"/>
            <a:ext cx="3247500" cy="29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8000"/>
                </a:solidFill>
                <a:latin typeface="Gill Sans"/>
                <a:ea typeface="Gill Sans"/>
                <a:cs typeface="Gill Sans"/>
                <a:sym typeface="Gill Sans"/>
              </a:rPr>
              <a:t>//fail to read the file</a:t>
            </a:r>
            <a:endParaRPr>
              <a:solidFill>
                <a:srgbClr val="008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2" name="Google Shape;212;p10"/>
          <p:cNvSpPr txBox="1"/>
          <p:nvPr/>
        </p:nvSpPr>
        <p:spPr>
          <a:xfrm>
            <a:off x="7259900" y="3675349"/>
            <a:ext cx="32475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8000"/>
                </a:solidFill>
                <a:latin typeface="Gill Sans"/>
                <a:ea typeface="Gill Sans"/>
                <a:cs typeface="Gill Sans"/>
                <a:sym typeface="Gill Sans"/>
              </a:rPr>
              <a:t>//finish reading file</a:t>
            </a:r>
            <a:endParaRPr>
              <a:solidFill>
                <a:srgbClr val="008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 sz="3800"/>
              <a:t>Reposition stream position indicator</a:t>
            </a:r>
            <a:endParaRPr sz="3800"/>
          </a:p>
        </p:txBody>
      </p:sp>
      <p:sp>
        <p:nvSpPr>
          <p:cNvPr id="218" name="Google Shape;218;p11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8229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154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19" name="Google Shape;219;p11"/>
          <p:cNvGraphicFramePr/>
          <p:nvPr/>
        </p:nvGraphicFramePr>
        <p:xfrm>
          <a:off x="1110974" y="22048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{2892EA78-0AE7-409F-AF84-2F3F6C1B3A8E}</a:tableStyleId>
              </a:tblPr>
              <a:tblGrid>
                <a:gridCol w="1332200"/>
                <a:gridCol w="6700825"/>
              </a:tblGrid>
              <a:tr h="504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保留字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意義與用法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1117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lang="en-US" sz="1600"/>
                        <a:t>SEEK_SET</a:t>
                      </a:r>
                      <a:endParaRPr b="0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lang="en-US" sz="1800"/>
                        <a:t>EX :       </a:t>
                      </a:r>
                      <a:r>
                        <a:rPr b="0" lang="en-US" sz="1800">
                          <a:solidFill>
                            <a:srgbClr val="FF0000"/>
                          </a:solidFill>
                        </a:rPr>
                        <a:t>fseek     </a:t>
                      </a:r>
                      <a:r>
                        <a:rPr b="0" lang="en-US" sz="1800"/>
                        <a:t>(     </a:t>
                      </a:r>
                      <a:r>
                        <a:rPr b="0" lang="en-US" sz="1800">
                          <a:solidFill>
                            <a:srgbClr val="00B050"/>
                          </a:solidFill>
                        </a:rPr>
                        <a:t>fptr    </a:t>
                      </a:r>
                      <a:r>
                        <a:rPr b="0" lang="en-US" sz="1800"/>
                        <a:t>,          </a:t>
                      </a:r>
                      <a:r>
                        <a:rPr b="0" lang="en-US" sz="1800">
                          <a:solidFill>
                            <a:srgbClr val="0070C0"/>
                          </a:solidFill>
                        </a:rPr>
                        <a:t>0            </a:t>
                      </a:r>
                      <a:r>
                        <a:rPr b="0" lang="en-US" sz="1800"/>
                        <a:t>,       </a:t>
                      </a:r>
                      <a:r>
                        <a:rPr b="0" lang="en-US" sz="1800">
                          <a:solidFill>
                            <a:srgbClr val="7030A0"/>
                          </a:solidFill>
                        </a:rPr>
                        <a:t>SEEK_SET      </a:t>
                      </a:r>
                      <a:r>
                        <a:rPr lang="en-US" sz="1800"/>
                        <a:t>)</a:t>
                      </a:r>
                      <a:r>
                        <a:rPr b="0" lang="en-US" sz="1800">
                          <a:solidFill>
                            <a:srgbClr val="7030A0"/>
                          </a:solidFill>
                        </a:rPr>
                        <a:t>    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t/>
                      </a:r>
                      <a:endParaRPr b="0"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reposition cursor</a:t>
                      </a:r>
                      <a:r>
                        <a:rPr b="0" lang="en-US" sz="1800"/>
                        <a:t>(</a:t>
                      </a:r>
                      <a:r>
                        <a:rPr lang="en-US" sz="1800">
                          <a:solidFill>
                            <a:srgbClr val="00B050"/>
                          </a:solidFill>
                        </a:rPr>
                        <a:t>fptr</a:t>
                      </a:r>
                      <a:r>
                        <a:rPr b="0" lang="en-US" sz="1800"/>
                        <a:t>，</a:t>
                      </a:r>
                      <a:r>
                        <a:rPr lang="en-US" sz="1800">
                          <a:solidFill>
                            <a:srgbClr val="0070C0"/>
                          </a:solidFill>
                        </a:rPr>
                        <a:t>offset=0</a:t>
                      </a:r>
                      <a:r>
                        <a:rPr b="0" lang="en-US" sz="1800"/>
                        <a:t>，</a:t>
                      </a:r>
                      <a:r>
                        <a:rPr lang="en-US" sz="1800">
                          <a:solidFill>
                            <a:srgbClr val="7030A0"/>
                          </a:solidFill>
                        </a:rPr>
                        <a:t>counting from the start of the file</a:t>
                      </a:r>
                      <a:r>
                        <a:rPr b="0" lang="en-US" sz="1800"/>
                        <a:t>)</a:t>
                      </a:r>
                      <a:endParaRPr b="0" sz="1800"/>
                    </a:p>
                  </a:txBody>
                  <a:tcPr marT="45725" marB="45725" marR="91450" marL="91450"/>
                </a:tc>
              </a:tr>
              <a:tr h="1353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rPr lang="en-US" sz="1400"/>
                        <a:t>SEEK_CUR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lang="en-US" sz="1800"/>
                        <a:t>EX :       </a:t>
                      </a:r>
                      <a:r>
                        <a:rPr b="0" lang="en-US" sz="1800">
                          <a:solidFill>
                            <a:srgbClr val="FF0000"/>
                          </a:solidFill>
                        </a:rPr>
                        <a:t>fseek     </a:t>
                      </a:r>
                      <a:r>
                        <a:rPr b="0" lang="en-US" sz="1800"/>
                        <a:t>(     </a:t>
                      </a:r>
                      <a:r>
                        <a:rPr lang="en-US" sz="1800">
                          <a:solidFill>
                            <a:srgbClr val="00B050"/>
                          </a:solidFill>
                        </a:rPr>
                        <a:t>fptr </a:t>
                      </a:r>
                      <a:r>
                        <a:rPr b="0" lang="en-US" sz="1800">
                          <a:solidFill>
                            <a:srgbClr val="00B050"/>
                          </a:solidFill>
                        </a:rPr>
                        <a:t>   </a:t>
                      </a:r>
                      <a:r>
                        <a:rPr b="0" lang="en-US" sz="1800"/>
                        <a:t>,             </a:t>
                      </a:r>
                      <a:r>
                        <a:rPr b="0" lang="en-US" sz="1800">
                          <a:solidFill>
                            <a:srgbClr val="0070C0"/>
                          </a:solidFill>
                        </a:rPr>
                        <a:t>1         </a:t>
                      </a:r>
                      <a:r>
                        <a:rPr b="0" lang="en-US" sz="1800"/>
                        <a:t>,       </a:t>
                      </a:r>
                      <a:r>
                        <a:rPr b="0" lang="en-US" sz="1800">
                          <a:solidFill>
                            <a:srgbClr val="7030A0"/>
                          </a:solidFill>
                        </a:rPr>
                        <a:t>SEEK_CUR      </a:t>
                      </a:r>
                      <a:r>
                        <a:rPr lang="en-US" sz="1800"/>
                        <a:t>)</a:t>
                      </a:r>
                      <a:r>
                        <a:rPr b="0" lang="en-US" sz="1800">
                          <a:solidFill>
                            <a:srgbClr val="7030A0"/>
                          </a:solidFill>
                        </a:rPr>
                        <a:t>         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t/>
                      </a:r>
                      <a:endParaRPr b="0"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reposition cursor</a:t>
                      </a:r>
                      <a:r>
                        <a:rPr b="0" lang="en-US" sz="1800"/>
                        <a:t>(</a:t>
                      </a:r>
                      <a:r>
                        <a:rPr lang="en-US" sz="1800">
                          <a:solidFill>
                            <a:srgbClr val="00B050"/>
                          </a:solidFill>
                        </a:rPr>
                        <a:t>fptr</a:t>
                      </a:r>
                      <a:r>
                        <a:rPr b="0" lang="en-US" sz="1800"/>
                        <a:t>，</a:t>
                      </a:r>
                      <a:r>
                        <a:rPr lang="en-US" sz="1800">
                          <a:solidFill>
                            <a:srgbClr val="0070C0"/>
                          </a:solidFill>
                        </a:rPr>
                        <a:t>offset=1</a:t>
                      </a:r>
                      <a:r>
                        <a:rPr b="0" lang="en-US" sz="1800"/>
                        <a:t>，</a:t>
                      </a:r>
                      <a:r>
                        <a:rPr lang="en-US" sz="1800">
                          <a:solidFill>
                            <a:srgbClr val="7030A0"/>
                          </a:solidFill>
                        </a:rPr>
                        <a:t>counting from the current postion</a:t>
                      </a:r>
                      <a:r>
                        <a:rPr b="0" lang="en-US" sz="1800"/>
                        <a:t>)</a:t>
                      </a:r>
                      <a:endParaRPr b="0" sz="1800"/>
                    </a:p>
                  </a:txBody>
                  <a:tcPr marT="45725" marB="45725" marR="91450" marL="91450"/>
                </a:tc>
              </a:tr>
              <a:tr h="1353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rPr lang="en-US" sz="1400"/>
                        <a:t>SEEK_END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lang="en-US" sz="1800"/>
                        <a:t>EX :       </a:t>
                      </a:r>
                      <a:r>
                        <a:rPr b="0" lang="en-US" sz="1800">
                          <a:solidFill>
                            <a:srgbClr val="FF0000"/>
                          </a:solidFill>
                        </a:rPr>
                        <a:t>fseek     </a:t>
                      </a:r>
                      <a:r>
                        <a:rPr b="0" lang="en-US" sz="1800"/>
                        <a:t>(     </a:t>
                      </a:r>
                      <a:r>
                        <a:rPr lang="en-US" sz="1800">
                          <a:solidFill>
                            <a:srgbClr val="00B050"/>
                          </a:solidFill>
                        </a:rPr>
                        <a:t>fptr </a:t>
                      </a:r>
                      <a:r>
                        <a:rPr b="0" lang="en-US" sz="1800">
                          <a:solidFill>
                            <a:srgbClr val="00B050"/>
                          </a:solidFill>
                        </a:rPr>
                        <a:t>   </a:t>
                      </a:r>
                      <a:r>
                        <a:rPr b="0" lang="en-US" sz="1800"/>
                        <a:t>,            </a:t>
                      </a:r>
                      <a:r>
                        <a:rPr b="0" lang="en-US" sz="1800">
                          <a:solidFill>
                            <a:srgbClr val="0070C0"/>
                          </a:solidFill>
                        </a:rPr>
                        <a:t> -1   </a:t>
                      </a:r>
                      <a:r>
                        <a:rPr b="0" lang="en-US" sz="1800"/>
                        <a:t>,             </a:t>
                      </a:r>
                      <a:r>
                        <a:rPr b="0" lang="en-US" sz="1800">
                          <a:solidFill>
                            <a:srgbClr val="7030A0"/>
                          </a:solidFill>
                        </a:rPr>
                        <a:t>SEEK_END     </a:t>
                      </a:r>
                      <a:r>
                        <a:rPr lang="en-US" sz="1800"/>
                        <a:t>)</a:t>
                      </a:r>
                      <a:r>
                        <a:rPr b="0" lang="en-US" sz="1800">
                          <a:solidFill>
                            <a:srgbClr val="7030A0"/>
                          </a:solidFill>
                        </a:rPr>
                        <a:t>         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t/>
                      </a:r>
                      <a:endParaRPr b="0"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reposition cursor</a:t>
                      </a:r>
                      <a:r>
                        <a:rPr b="0" lang="en-US" sz="1800"/>
                        <a:t>(</a:t>
                      </a:r>
                      <a:r>
                        <a:rPr lang="en-US" sz="1800">
                          <a:solidFill>
                            <a:srgbClr val="00B050"/>
                          </a:solidFill>
                        </a:rPr>
                        <a:t>fptr</a:t>
                      </a:r>
                      <a:r>
                        <a:rPr b="0" lang="en-US" sz="1800"/>
                        <a:t>，</a:t>
                      </a:r>
                      <a:r>
                        <a:rPr lang="en-US" sz="1800">
                          <a:solidFill>
                            <a:srgbClr val="0070C0"/>
                          </a:solidFill>
                        </a:rPr>
                        <a:t>offset=-1</a:t>
                      </a:r>
                      <a:r>
                        <a:rPr b="0" lang="en-US" sz="1800"/>
                        <a:t>，</a:t>
                      </a:r>
                      <a:r>
                        <a:rPr lang="en-US" sz="1800">
                          <a:solidFill>
                            <a:srgbClr val="7030A0"/>
                          </a:solidFill>
                        </a:rPr>
                        <a:t>counting from the end of the file</a:t>
                      </a:r>
                      <a:r>
                        <a:rPr b="0" lang="en-US" sz="1800"/>
                        <a:t>)</a:t>
                      </a:r>
                      <a:endParaRPr b="0"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20" name="Google Shape;220;p11"/>
          <p:cNvSpPr txBox="1"/>
          <p:nvPr/>
        </p:nvSpPr>
        <p:spPr>
          <a:xfrm>
            <a:off x="1331640" y="1425278"/>
            <a:ext cx="748691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fseek(file pointer, offset, from where)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/>
              <a:t>Example：fseek</a:t>
            </a:r>
            <a:endParaRPr/>
          </a:p>
        </p:txBody>
      </p:sp>
      <p:pic>
        <p:nvPicPr>
          <p:cNvPr id="226" name="Google Shape;226;p12"/>
          <p:cNvPicPr preferRelativeResize="0"/>
          <p:nvPr/>
        </p:nvPicPr>
        <p:blipFill rotWithShape="1">
          <a:blip r:embed="rId3">
            <a:alphaModFix/>
          </a:blip>
          <a:srcRect b="3923" l="1542" r="0" t="1934"/>
          <a:stretch/>
        </p:blipFill>
        <p:spPr>
          <a:xfrm>
            <a:off x="1017040" y="1417638"/>
            <a:ext cx="3933403" cy="3702080"/>
          </a:xfrm>
          <a:prstGeom prst="rect">
            <a:avLst/>
          </a:prstGeom>
          <a:noFill/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7" name="Google Shape;227;p12"/>
          <p:cNvPicPr preferRelativeResize="0"/>
          <p:nvPr/>
        </p:nvPicPr>
        <p:blipFill rotWithShape="1">
          <a:blip r:embed="rId4">
            <a:alphaModFix/>
          </a:blip>
          <a:srcRect b="0" l="0" r="0" t="5074"/>
          <a:stretch/>
        </p:blipFill>
        <p:spPr>
          <a:xfrm>
            <a:off x="6732240" y="77338"/>
            <a:ext cx="874646" cy="1201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2"/>
          <p:cNvPicPr preferRelativeResize="0"/>
          <p:nvPr/>
        </p:nvPicPr>
        <p:blipFill rotWithShape="1">
          <a:blip r:embed="rId5">
            <a:alphaModFix/>
          </a:blip>
          <a:srcRect b="19248" l="0" r="50246" t="17944"/>
          <a:stretch/>
        </p:blipFill>
        <p:spPr>
          <a:xfrm>
            <a:off x="2267744" y="4685660"/>
            <a:ext cx="2560909" cy="1195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69009" y="1417638"/>
            <a:ext cx="4039495" cy="3693869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0" name="Google Shape;230;p12"/>
          <p:cNvSpPr/>
          <p:nvPr/>
        </p:nvSpPr>
        <p:spPr>
          <a:xfrm>
            <a:off x="5508104" y="3356992"/>
            <a:ext cx="2880320" cy="216024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31" name="Google Shape;231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380988" y="4699652"/>
            <a:ext cx="2552700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a0a7433e5a_0_0"/>
          <p:cNvSpPr txBox="1"/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237" name="Google Shape;237;ga0a7433e5a_0_0"/>
          <p:cNvSpPr txBox="1"/>
          <p:nvPr>
            <p:ph idx="1" type="body"/>
          </p:nvPr>
        </p:nvSpPr>
        <p:spPr>
          <a:xfrm>
            <a:off x="1435608" y="1447800"/>
            <a:ext cx="7498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Gill Sans"/>
              <a:buChar char="●"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One day, you receive a love letter that is composed of many ‘=’ and ‘.’ and immediately recognizing those being </a:t>
            </a:r>
            <a:r>
              <a:rPr lang="en-US" sz="20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conversion of morse codes</a:t>
            </a: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Gill Sans"/>
              <a:buChar char="●"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Classical morse code has the table (already given):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-14122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</p:txBody>
      </p:sp>
      <p:pic>
        <p:nvPicPr>
          <p:cNvPr id="238" name="Google Shape;238;ga0a7433e5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424" y="3055775"/>
            <a:ext cx="8002476" cy="286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a3de3227e0_0_69"/>
          <p:cNvSpPr txBox="1"/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244" name="Google Shape;244;ga3de3227e0_0_69"/>
          <p:cNvSpPr txBox="1"/>
          <p:nvPr>
            <p:ph idx="1" type="body"/>
          </p:nvPr>
        </p:nvSpPr>
        <p:spPr>
          <a:xfrm>
            <a:off x="1435608" y="1447800"/>
            <a:ext cx="7498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Gill Sans"/>
              <a:buChar char="●"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One day, you receive a love letter that is composed of many ‘=’ and ‘.’ and immediately recognizing those being </a:t>
            </a:r>
            <a:r>
              <a:rPr lang="en-US" sz="20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conversion of morse codes</a:t>
            </a: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Gill Sans"/>
              <a:buChar char="●"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Classical morse code has the table (already given):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where ‘*’ denotes a short signal, and ‘-’ denotes a long signal.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-14122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</p:txBody>
      </p:sp>
      <p:pic>
        <p:nvPicPr>
          <p:cNvPr id="245" name="Google Shape;245;ga3de3227e0_0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775" y="3258950"/>
            <a:ext cx="7899026" cy="245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a0a7433e5a_0_15"/>
          <p:cNvSpPr txBox="1"/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251" name="Google Shape;251;ga0a7433e5a_0_15"/>
          <p:cNvSpPr txBox="1"/>
          <p:nvPr>
            <p:ph idx="1" type="body"/>
          </p:nvPr>
        </p:nvSpPr>
        <p:spPr>
          <a:xfrm>
            <a:off x="1435608" y="1447800"/>
            <a:ext cx="7498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Gill Sans"/>
              <a:buChar char="●"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Now you think the conversion of morse code has the rule: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Gill Sans"/>
              <a:buChar char="○"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“===” represents a long signal. 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Gill Sans"/>
              <a:buChar char="○"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‘=’ represents a short signal. 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Gill Sans"/>
              <a:buChar char="○"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For a letter, ‘.’ is used as a pause to separate signals.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Gill Sans"/>
              <a:buChar char="○"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In a word, “…” is used as a pause to separate letters.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Gill Sans"/>
              <a:buChar char="○"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“…….” is used to separate words (a blank).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Gill Sans"/>
              <a:buChar char="●"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A table for classical morse code is already given in “Morse_code_easy.cpp”. All you have to do is first convert the classical morse code into the conversion version. Read the input.txt and map into a readable output.txt and save it.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Gill Sans"/>
              <a:buChar char="●"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Please do not make any modifications to “</a:t>
            </a: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input.txt”.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-14122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</p:txBody>
      </p:sp>
      <p:pic>
        <p:nvPicPr>
          <p:cNvPr id="252" name="Google Shape;252;ga0a7433e5a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1900" y="360375"/>
            <a:ext cx="3009900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a0a7433e5a_0_22"/>
          <p:cNvSpPr txBox="1"/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258" name="Google Shape;258;ga0a7433e5a_0_22"/>
          <p:cNvSpPr txBox="1"/>
          <p:nvPr>
            <p:ph idx="1" type="body"/>
          </p:nvPr>
        </p:nvSpPr>
        <p:spPr>
          <a:xfrm>
            <a:off x="1435608" y="1447800"/>
            <a:ext cx="7498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-14122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</p:txBody>
      </p:sp>
      <p:sp>
        <p:nvSpPr>
          <p:cNvPr id="259" name="Google Shape;259;ga0a7433e5a_0_22"/>
          <p:cNvSpPr txBox="1"/>
          <p:nvPr/>
        </p:nvSpPr>
        <p:spPr>
          <a:xfrm>
            <a:off x="1152450" y="1417650"/>
            <a:ext cx="7906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=.=.=.=...=...=.</a:t>
            </a:r>
            <a:r>
              <a:rPr lang="en-US" sz="20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===</a:t>
            </a: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.=.=...</a:t>
            </a:r>
            <a:r>
              <a:rPr lang="en-US" sz="20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=</a:t>
            </a: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.===.=.=...===</a:t>
            </a:r>
            <a:r>
              <a:rPr lang="en-US" sz="20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===.===</a:t>
            </a:r>
            <a:r>
              <a:rPr lang="en-US" sz="20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.......</a:t>
            </a: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===.=</a:t>
            </a:r>
            <a:r>
              <a:rPr lang="en-US" sz="20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...</a:t>
            </a: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===.=.===.=...===...=.=.===</a:t>
            </a:r>
            <a:endParaRPr/>
          </a:p>
        </p:txBody>
      </p:sp>
      <p:sp>
        <p:nvSpPr>
          <p:cNvPr id="260" name="Google Shape;260;ga0a7433e5a_0_22"/>
          <p:cNvSpPr txBox="1"/>
          <p:nvPr/>
        </p:nvSpPr>
        <p:spPr>
          <a:xfrm>
            <a:off x="2437150" y="1331900"/>
            <a:ext cx="10014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long signal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1" name="Google Shape;261;ga0a7433e5a_0_22"/>
          <p:cNvSpPr txBox="1"/>
          <p:nvPr/>
        </p:nvSpPr>
        <p:spPr>
          <a:xfrm>
            <a:off x="3316925" y="1833300"/>
            <a:ext cx="11796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short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signal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2" name="Google Shape;262;ga0a7433e5a_0_22"/>
          <p:cNvSpPr txBox="1"/>
          <p:nvPr/>
        </p:nvSpPr>
        <p:spPr>
          <a:xfrm>
            <a:off x="4942925" y="925700"/>
            <a:ext cx="10014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pause between signals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3" name="Google Shape;263;ga0a7433e5a_0_22"/>
          <p:cNvSpPr txBox="1"/>
          <p:nvPr/>
        </p:nvSpPr>
        <p:spPr>
          <a:xfrm>
            <a:off x="6096625" y="925700"/>
            <a:ext cx="10014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pause between words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4" name="Google Shape;264;ga0a7433e5a_0_22"/>
          <p:cNvSpPr txBox="1"/>
          <p:nvPr/>
        </p:nvSpPr>
        <p:spPr>
          <a:xfrm>
            <a:off x="7184225" y="925700"/>
            <a:ext cx="10014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pause between letters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5" name="Google Shape;265;ga0a7433e5a_0_22"/>
          <p:cNvSpPr txBox="1"/>
          <p:nvPr/>
        </p:nvSpPr>
        <p:spPr>
          <a:xfrm>
            <a:off x="1152450" y="2410050"/>
            <a:ext cx="7906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=.=.=.=</a:t>
            </a: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...=...=.===.=.=...=.===.=.=...===.===.===.......===.=...===.=.===.=...===...=.=.===</a:t>
            </a:r>
            <a:endParaRPr/>
          </a:p>
        </p:txBody>
      </p:sp>
      <p:sp>
        <p:nvSpPr>
          <p:cNvPr id="266" name="Google Shape;266;ga0a7433e5a_0_22"/>
          <p:cNvSpPr txBox="1"/>
          <p:nvPr/>
        </p:nvSpPr>
        <p:spPr>
          <a:xfrm>
            <a:off x="1152450" y="2239500"/>
            <a:ext cx="11796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 H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67" name="Google Shape;267;ga0a7433e5a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775" y="3258950"/>
            <a:ext cx="7899026" cy="245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a0a7433e5a_0_37"/>
          <p:cNvSpPr txBox="1"/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273" name="Google Shape;273;ga0a7433e5a_0_37"/>
          <p:cNvSpPr txBox="1"/>
          <p:nvPr>
            <p:ph idx="1" type="body"/>
          </p:nvPr>
        </p:nvSpPr>
        <p:spPr>
          <a:xfrm>
            <a:off x="1435608" y="1447800"/>
            <a:ext cx="7498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-14122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</p:txBody>
      </p:sp>
      <p:sp>
        <p:nvSpPr>
          <p:cNvPr id="274" name="Google Shape;274;ga0a7433e5a_0_37"/>
          <p:cNvSpPr txBox="1"/>
          <p:nvPr/>
        </p:nvSpPr>
        <p:spPr>
          <a:xfrm>
            <a:off x="1152450" y="1417650"/>
            <a:ext cx="7906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=.=.=.=...=...=.</a:t>
            </a:r>
            <a:r>
              <a:rPr lang="en-US" sz="20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===</a:t>
            </a: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.=.=...</a:t>
            </a:r>
            <a:r>
              <a:rPr lang="en-US" sz="20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=</a:t>
            </a: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.===.=.=...===</a:t>
            </a:r>
            <a:r>
              <a:rPr lang="en-US" sz="20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===.===</a:t>
            </a:r>
            <a:r>
              <a:rPr lang="en-US" sz="20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.......</a:t>
            </a: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===.=</a:t>
            </a:r>
            <a:r>
              <a:rPr lang="en-US" sz="20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...</a:t>
            </a: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===.=.===.=...===...=.=.===</a:t>
            </a:r>
            <a:endParaRPr/>
          </a:p>
        </p:txBody>
      </p:sp>
      <p:sp>
        <p:nvSpPr>
          <p:cNvPr id="275" name="Google Shape;275;ga0a7433e5a_0_37"/>
          <p:cNvSpPr txBox="1"/>
          <p:nvPr/>
        </p:nvSpPr>
        <p:spPr>
          <a:xfrm>
            <a:off x="2437150" y="1331900"/>
            <a:ext cx="10014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long signal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6" name="Google Shape;276;ga0a7433e5a_0_37"/>
          <p:cNvSpPr txBox="1"/>
          <p:nvPr/>
        </p:nvSpPr>
        <p:spPr>
          <a:xfrm>
            <a:off x="3316925" y="1833300"/>
            <a:ext cx="11796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short signal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7" name="Google Shape;277;ga0a7433e5a_0_37"/>
          <p:cNvSpPr txBox="1"/>
          <p:nvPr/>
        </p:nvSpPr>
        <p:spPr>
          <a:xfrm>
            <a:off x="4942925" y="925700"/>
            <a:ext cx="10014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pause between signals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8" name="Google Shape;278;ga0a7433e5a_0_37"/>
          <p:cNvSpPr txBox="1"/>
          <p:nvPr/>
        </p:nvSpPr>
        <p:spPr>
          <a:xfrm>
            <a:off x="6096625" y="925700"/>
            <a:ext cx="10014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pause between words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9" name="Google Shape;279;ga0a7433e5a_0_37"/>
          <p:cNvSpPr txBox="1"/>
          <p:nvPr/>
        </p:nvSpPr>
        <p:spPr>
          <a:xfrm>
            <a:off x="7184225" y="925700"/>
            <a:ext cx="10014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pause between letters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0" name="Google Shape;280;ga0a7433e5a_0_37"/>
          <p:cNvSpPr txBox="1"/>
          <p:nvPr/>
        </p:nvSpPr>
        <p:spPr>
          <a:xfrm>
            <a:off x="1152450" y="2410050"/>
            <a:ext cx="7906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=.=.=.=...</a:t>
            </a:r>
            <a:r>
              <a:rPr lang="en-US" sz="20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=</a:t>
            </a: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...=.===.=.=...=.===.=.=...===.===.===.......===.=...===.=.===.=...===...=.=.===</a:t>
            </a:r>
            <a:endParaRPr/>
          </a:p>
        </p:txBody>
      </p:sp>
      <p:sp>
        <p:nvSpPr>
          <p:cNvPr id="281" name="Google Shape;281;ga0a7433e5a_0_37"/>
          <p:cNvSpPr txBox="1"/>
          <p:nvPr/>
        </p:nvSpPr>
        <p:spPr>
          <a:xfrm>
            <a:off x="1152450" y="2239500"/>
            <a:ext cx="79065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 H              E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82" name="Google Shape;282;ga0a7433e5a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775" y="3258950"/>
            <a:ext cx="7899026" cy="245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a0a7433e5a_0_52"/>
          <p:cNvSpPr txBox="1"/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288" name="Google Shape;288;ga0a7433e5a_0_52"/>
          <p:cNvSpPr txBox="1"/>
          <p:nvPr>
            <p:ph idx="1" type="body"/>
          </p:nvPr>
        </p:nvSpPr>
        <p:spPr>
          <a:xfrm>
            <a:off x="1435608" y="1447800"/>
            <a:ext cx="7498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-14122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</p:txBody>
      </p:sp>
      <p:sp>
        <p:nvSpPr>
          <p:cNvPr id="289" name="Google Shape;289;ga0a7433e5a_0_52"/>
          <p:cNvSpPr txBox="1"/>
          <p:nvPr/>
        </p:nvSpPr>
        <p:spPr>
          <a:xfrm>
            <a:off x="1152450" y="1417650"/>
            <a:ext cx="7906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=.=.=.=...=...=.</a:t>
            </a:r>
            <a:r>
              <a:rPr lang="en-US" sz="20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===</a:t>
            </a: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.=.=...</a:t>
            </a:r>
            <a:r>
              <a:rPr lang="en-US" sz="20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=</a:t>
            </a: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.===.=.=...===</a:t>
            </a:r>
            <a:r>
              <a:rPr lang="en-US" sz="20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===.===</a:t>
            </a:r>
            <a:r>
              <a:rPr lang="en-US" sz="20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.......</a:t>
            </a: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===.=</a:t>
            </a:r>
            <a:r>
              <a:rPr lang="en-US" sz="20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...</a:t>
            </a: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===.=.===.=...===...=.=.===</a:t>
            </a:r>
            <a:endParaRPr/>
          </a:p>
        </p:txBody>
      </p:sp>
      <p:sp>
        <p:nvSpPr>
          <p:cNvPr id="290" name="Google Shape;290;ga0a7433e5a_0_52"/>
          <p:cNvSpPr txBox="1"/>
          <p:nvPr/>
        </p:nvSpPr>
        <p:spPr>
          <a:xfrm>
            <a:off x="2437150" y="1331900"/>
            <a:ext cx="10014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long signal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1" name="Google Shape;291;ga0a7433e5a_0_52"/>
          <p:cNvSpPr txBox="1"/>
          <p:nvPr/>
        </p:nvSpPr>
        <p:spPr>
          <a:xfrm>
            <a:off x="3316925" y="1833300"/>
            <a:ext cx="11796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short signal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2" name="Google Shape;292;ga0a7433e5a_0_52"/>
          <p:cNvSpPr txBox="1"/>
          <p:nvPr/>
        </p:nvSpPr>
        <p:spPr>
          <a:xfrm>
            <a:off x="4942925" y="925700"/>
            <a:ext cx="10014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pause between signals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3" name="Google Shape;293;ga0a7433e5a_0_52"/>
          <p:cNvSpPr txBox="1"/>
          <p:nvPr/>
        </p:nvSpPr>
        <p:spPr>
          <a:xfrm>
            <a:off x="6096625" y="925700"/>
            <a:ext cx="10014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pause between words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4" name="Google Shape;294;ga0a7433e5a_0_52"/>
          <p:cNvSpPr txBox="1"/>
          <p:nvPr/>
        </p:nvSpPr>
        <p:spPr>
          <a:xfrm>
            <a:off x="7184225" y="925700"/>
            <a:ext cx="10014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pause between letters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5" name="Google Shape;295;ga0a7433e5a_0_52"/>
          <p:cNvSpPr txBox="1"/>
          <p:nvPr/>
        </p:nvSpPr>
        <p:spPr>
          <a:xfrm>
            <a:off x="1152450" y="2410050"/>
            <a:ext cx="7906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=.=.=.=...=...</a:t>
            </a:r>
            <a:r>
              <a:rPr lang="en-US" sz="20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=.===.=.=</a:t>
            </a: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...=.===.=.=...===.===.===.......===.=...===.=.===.=...===...=.=.===</a:t>
            </a:r>
            <a:endParaRPr/>
          </a:p>
        </p:txBody>
      </p:sp>
      <p:sp>
        <p:nvSpPr>
          <p:cNvPr id="296" name="Google Shape;296;ga0a7433e5a_0_52"/>
          <p:cNvSpPr txBox="1"/>
          <p:nvPr/>
        </p:nvSpPr>
        <p:spPr>
          <a:xfrm>
            <a:off x="1152450" y="2239500"/>
            <a:ext cx="79065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 H              E              L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97" name="Google Shape;297;ga0a7433e5a_0_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775" y="3258950"/>
            <a:ext cx="7899026" cy="245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Gill Sans"/>
              <a:buNone/>
            </a:pPr>
            <a:r>
              <a:rPr lang="en-US">
                <a:solidFill>
                  <a:schemeClr val="dk2"/>
                </a:solidFill>
              </a:rPr>
              <a:t>FILE IO</a:t>
            </a:r>
            <a:endParaRPr/>
          </a:p>
        </p:txBody>
      </p:sp>
      <p:sp>
        <p:nvSpPr>
          <p:cNvPr id="113" name="Google Shape;113;p2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966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Font typeface="Gill Sans"/>
              <a:buAutoNum type="arabicPeriod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open a file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514350" lvl="0" marL="59664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Font typeface="Gill Sans"/>
              <a:buAutoNum type="arabicPeriod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process the file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514350" lvl="1" marL="870966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Font typeface="Gill Sans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read from the file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514350" lvl="1" marL="870966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Font typeface="Gill Sans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r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eposition stream position indicator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514350" lvl="1" marL="870966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Font typeface="Gill Sans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write to the file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514350" lvl="0" marL="59664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Font typeface="Gill Sans"/>
              <a:buAutoNum type="arabicPeriod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close a file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14122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a0a7433e5a_0_66"/>
          <p:cNvSpPr txBox="1"/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303" name="Google Shape;303;ga0a7433e5a_0_66"/>
          <p:cNvSpPr txBox="1"/>
          <p:nvPr>
            <p:ph idx="1" type="body"/>
          </p:nvPr>
        </p:nvSpPr>
        <p:spPr>
          <a:xfrm>
            <a:off x="1435608" y="1447800"/>
            <a:ext cx="7498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-14122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</p:txBody>
      </p:sp>
      <p:sp>
        <p:nvSpPr>
          <p:cNvPr id="304" name="Google Shape;304;ga0a7433e5a_0_66"/>
          <p:cNvSpPr txBox="1"/>
          <p:nvPr/>
        </p:nvSpPr>
        <p:spPr>
          <a:xfrm>
            <a:off x="1152450" y="1417650"/>
            <a:ext cx="7906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=.=.=.=...=...=.</a:t>
            </a:r>
            <a:r>
              <a:rPr lang="en-US" sz="20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===</a:t>
            </a: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.=.=...</a:t>
            </a:r>
            <a:r>
              <a:rPr lang="en-US" sz="20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=</a:t>
            </a: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.===.=.=...===</a:t>
            </a:r>
            <a:r>
              <a:rPr lang="en-US" sz="20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===.===</a:t>
            </a:r>
            <a:r>
              <a:rPr lang="en-US" sz="20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.......</a:t>
            </a: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===.=</a:t>
            </a:r>
            <a:r>
              <a:rPr lang="en-US" sz="20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...</a:t>
            </a: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===.=.===.=...===...=.=.===</a:t>
            </a:r>
            <a:endParaRPr/>
          </a:p>
        </p:txBody>
      </p:sp>
      <p:sp>
        <p:nvSpPr>
          <p:cNvPr id="305" name="Google Shape;305;ga0a7433e5a_0_66"/>
          <p:cNvSpPr txBox="1"/>
          <p:nvPr/>
        </p:nvSpPr>
        <p:spPr>
          <a:xfrm>
            <a:off x="2437150" y="1331900"/>
            <a:ext cx="10014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long signal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6" name="Google Shape;306;ga0a7433e5a_0_66"/>
          <p:cNvSpPr txBox="1"/>
          <p:nvPr/>
        </p:nvSpPr>
        <p:spPr>
          <a:xfrm>
            <a:off x="3316925" y="1833300"/>
            <a:ext cx="11796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short signal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7" name="Google Shape;307;ga0a7433e5a_0_66"/>
          <p:cNvSpPr txBox="1"/>
          <p:nvPr/>
        </p:nvSpPr>
        <p:spPr>
          <a:xfrm>
            <a:off x="4942925" y="925700"/>
            <a:ext cx="10014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pause between signals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8" name="Google Shape;308;ga0a7433e5a_0_66"/>
          <p:cNvSpPr txBox="1"/>
          <p:nvPr/>
        </p:nvSpPr>
        <p:spPr>
          <a:xfrm>
            <a:off x="6096625" y="925700"/>
            <a:ext cx="10014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pause between words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9" name="Google Shape;309;ga0a7433e5a_0_66"/>
          <p:cNvSpPr txBox="1"/>
          <p:nvPr/>
        </p:nvSpPr>
        <p:spPr>
          <a:xfrm>
            <a:off x="7184225" y="925700"/>
            <a:ext cx="10014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pause between letters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0" name="Google Shape;310;ga0a7433e5a_0_66"/>
          <p:cNvSpPr txBox="1"/>
          <p:nvPr/>
        </p:nvSpPr>
        <p:spPr>
          <a:xfrm>
            <a:off x="1152450" y="2410050"/>
            <a:ext cx="7906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=.=.=.=...=...=.===.=.=...</a:t>
            </a:r>
            <a:r>
              <a:rPr lang="en-US" sz="20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=.===.=.=</a:t>
            </a: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...===.===.===.......===.=...===.=.===.=...===...=.=.===</a:t>
            </a:r>
            <a:endParaRPr/>
          </a:p>
        </p:txBody>
      </p:sp>
      <p:sp>
        <p:nvSpPr>
          <p:cNvPr id="311" name="Google Shape;311;ga0a7433e5a_0_66"/>
          <p:cNvSpPr txBox="1"/>
          <p:nvPr/>
        </p:nvSpPr>
        <p:spPr>
          <a:xfrm>
            <a:off x="1152450" y="2239500"/>
            <a:ext cx="79065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 H              E              L                      L 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12" name="Google Shape;312;ga0a7433e5a_0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775" y="3258950"/>
            <a:ext cx="7899026" cy="245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a0a7433e5a_0_80"/>
          <p:cNvSpPr txBox="1"/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318" name="Google Shape;318;ga0a7433e5a_0_80"/>
          <p:cNvSpPr txBox="1"/>
          <p:nvPr>
            <p:ph idx="1" type="body"/>
          </p:nvPr>
        </p:nvSpPr>
        <p:spPr>
          <a:xfrm>
            <a:off x="1435608" y="1447800"/>
            <a:ext cx="7498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-14122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</p:txBody>
      </p:sp>
      <p:sp>
        <p:nvSpPr>
          <p:cNvPr id="319" name="Google Shape;319;ga0a7433e5a_0_80"/>
          <p:cNvSpPr txBox="1"/>
          <p:nvPr/>
        </p:nvSpPr>
        <p:spPr>
          <a:xfrm>
            <a:off x="1152450" y="1417650"/>
            <a:ext cx="7906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=.=.=.=...=...=.</a:t>
            </a:r>
            <a:r>
              <a:rPr lang="en-US" sz="20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===</a:t>
            </a: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.=.=...</a:t>
            </a:r>
            <a:r>
              <a:rPr lang="en-US" sz="20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=</a:t>
            </a: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.===.=.=...===</a:t>
            </a:r>
            <a:r>
              <a:rPr lang="en-US" sz="20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===.===</a:t>
            </a:r>
            <a:r>
              <a:rPr lang="en-US" sz="20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.......</a:t>
            </a: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===.=</a:t>
            </a:r>
            <a:r>
              <a:rPr lang="en-US" sz="20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...</a:t>
            </a: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===.=.===.=...===...=.=.===</a:t>
            </a:r>
            <a:endParaRPr/>
          </a:p>
        </p:txBody>
      </p:sp>
      <p:sp>
        <p:nvSpPr>
          <p:cNvPr id="320" name="Google Shape;320;ga0a7433e5a_0_80"/>
          <p:cNvSpPr txBox="1"/>
          <p:nvPr/>
        </p:nvSpPr>
        <p:spPr>
          <a:xfrm>
            <a:off x="2437150" y="1331900"/>
            <a:ext cx="10014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long signal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1" name="Google Shape;321;ga0a7433e5a_0_80"/>
          <p:cNvSpPr txBox="1"/>
          <p:nvPr/>
        </p:nvSpPr>
        <p:spPr>
          <a:xfrm>
            <a:off x="3316925" y="1833300"/>
            <a:ext cx="11796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short signal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2" name="Google Shape;322;ga0a7433e5a_0_80"/>
          <p:cNvSpPr txBox="1"/>
          <p:nvPr/>
        </p:nvSpPr>
        <p:spPr>
          <a:xfrm>
            <a:off x="4942925" y="925700"/>
            <a:ext cx="10014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pause between signals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3" name="Google Shape;323;ga0a7433e5a_0_80"/>
          <p:cNvSpPr txBox="1"/>
          <p:nvPr/>
        </p:nvSpPr>
        <p:spPr>
          <a:xfrm>
            <a:off x="6096625" y="925700"/>
            <a:ext cx="10014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pause between words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4" name="Google Shape;324;ga0a7433e5a_0_80"/>
          <p:cNvSpPr txBox="1"/>
          <p:nvPr/>
        </p:nvSpPr>
        <p:spPr>
          <a:xfrm>
            <a:off x="7184225" y="925700"/>
            <a:ext cx="10014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pause between letters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5" name="Google Shape;325;ga0a7433e5a_0_80"/>
          <p:cNvSpPr txBox="1"/>
          <p:nvPr/>
        </p:nvSpPr>
        <p:spPr>
          <a:xfrm>
            <a:off x="1152450" y="2410050"/>
            <a:ext cx="7906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=.=.=.=...=...=.===.=.=...=.===.=.=...</a:t>
            </a:r>
            <a:r>
              <a:rPr lang="en-US" sz="20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===.===.===</a:t>
            </a: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.......===.=...===.=.===.=...===...=.=.===</a:t>
            </a:r>
            <a:endParaRPr/>
          </a:p>
        </p:txBody>
      </p:sp>
      <p:sp>
        <p:nvSpPr>
          <p:cNvPr id="326" name="Google Shape;326;ga0a7433e5a_0_80"/>
          <p:cNvSpPr txBox="1"/>
          <p:nvPr/>
        </p:nvSpPr>
        <p:spPr>
          <a:xfrm>
            <a:off x="1152450" y="2239500"/>
            <a:ext cx="79065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 H              E              L                      L                            O 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27" name="Google Shape;327;ga0a7433e5a_0_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775" y="3258950"/>
            <a:ext cx="7899026" cy="245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a0a7433e5a_0_94"/>
          <p:cNvSpPr txBox="1"/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333" name="Google Shape;333;ga0a7433e5a_0_94"/>
          <p:cNvSpPr txBox="1"/>
          <p:nvPr>
            <p:ph idx="1" type="body"/>
          </p:nvPr>
        </p:nvSpPr>
        <p:spPr>
          <a:xfrm>
            <a:off x="1435608" y="1447800"/>
            <a:ext cx="7498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-14122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</p:txBody>
      </p:sp>
      <p:sp>
        <p:nvSpPr>
          <p:cNvPr id="334" name="Google Shape;334;ga0a7433e5a_0_94"/>
          <p:cNvSpPr txBox="1"/>
          <p:nvPr/>
        </p:nvSpPr>
        <p:spPr>
          <a:xfrm>
            <a:off x="1152450" y="1417650"/>
            <a:ext cx="7906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=.=.=.=...=...=.</a:t>
            </a:r>
            <a:r>
              <a:rPr lang="en-US" sz="20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===</a:t>
            </a: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.=.=...</a:t>
            </a:r>
            <a:r>
              <a:rPr lang="en-US" sz="20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=</a:t>
            </a: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.===.=.=...===</a:t>
            </a:r>
            <a:r>
              <a:rPr lang="en-US" sz="20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===.===</a:t>
            </a:r>
            <a:r>
              <a:rPr lang="en-US" sz="20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.......</a:t>
            </a: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===.=</a:t>
            </a:r>
            <a:r>
              <a:rPr lang="en-US" sz="20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...</a:t>
            </a: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===.=.===.=...===...=.=.===</a:t>
            </a:r>
            <a:endParaRPr/>
          </a:p>
        </p:txBody>
      </p:sp>
      <p:sp>
        <p:nvSpPr>
          <p:cNvPr id="335" name="Google Shape;335;ga0a7433e5a_0_94"/>
          <p:cNvSpPr txBox="1"/>
          <p:nvPr/>
        </p:nvSpPr>
        <p:spPr>
          <a:xfrm>
            <a:off x="2437150" y="1331900"/>
            <a:ext cx="10014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long signal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6" name="Google Shape;336;ga0a7433e5a_0_94"/>
          <p:cNvSpPr txBox="1"/>
          <p:nvPr/>
        </p:nvSpPr>
        <p:spPr>
          <a:xfrm>
            <a:off x="3316925" y="1833300"/>
            <a:ext cx="11796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short signal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7" name="Google Shape;337;ga0a7433e5a_0_94"/>
          <p:cNvSpPr txBox="1"/>
          <p:nvPr/>
        </p:nvSpPr>
        <p:spPr>
          <a:xfrm>
            <a:off x="4942925" y="925700"/>
            <a:ext cx="10014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pause between signals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8" name="Google Shape;338;ga0a7433e5a_0_94"/>
          <p:cNvSpPr txBox="1"/>
          <p:nvPr/>
        </p:nvSpPr>
        <p:spPr>
          <a:xfrm>
            <a:off x="6096625" y="925700"/>
            <a:ext cx="10014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pause between words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9" name="Google Shape;339;ga0a7433e5a_0_94"/>
          <p:cNvSpPr txBox="1"/>
          <p:nvPr/>
        </p:nvSpPr>
        <p:spPr>
          <a:xfrm>
            <a:off x="7184225" y="925700"/>
            <a:ext cx="10014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pause between letters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0" name="Google Shape;340;ga0a7433e5a_0_94"/>
          <p:cNvSpPr txBox="1"/>
          <p:nvPr/>
        </p:nvSpPr>
        <p:spPr>
          <a:xfrm>
            <a:off x="1152450" y="2410050"/>
            <a:ext cx="7906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=.=.=.=...=...=.===.=.=...=.===.=.=...===.===.===</a:t>
            </a:r>
            <a:r>
              <a:rPr lang="en-US" sz="20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.......</a:t>
            </a: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===.=...===.=.===.=...===...=.=.===</a:t>
            </a:r>
            <a:endParaRPr/>
          </a:p>
        </p:txBody>
      </p:sp>
      <p:sp>
        <p:nvSpPr>
          <p:cNvPr id="341" name="Google Shape;341;ga0a7433e5a_0_94"/>
          <p:cNvSpPr txBox="1"/>
          <p:nvPr/>
        </p:nvSpPr>
        <p:spPr>
          <a:xfrm>
            <a:off x="1152450" y="2239500"/>
            <a:ext cx="79065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 H              E              L                      L                            O            (space) 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42" name="Google Shape;342;ga0a7433e5a_0_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775" y="3258950"/>
            <a:ext cx="7899026" cy="245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a0a7433e5a_0_108"/>
          <p:cNvSpPr txBox="1"/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348" name="Google Shape;348;ga0a7433e5a_0_108"/>
          <p:cNvSpPr txBox="1"/>
          <p:nvPr>
            <p:ph idx="1" type="body"/>
          </p:nvPr>
        </p:nvSpPr>
        <p:spPr>
          <a:xfrm>
            <a:off x="1435608" y="1447800"/>
            <a:ext cx="7498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-14122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</p:txBody>
      </p:sp>
      <p:sp>
        <p:nvSpPr>
          <p:cNvPr id="349" name="Google Shape;349;ga0a7433e5a_0_108"/>
          <p:cNvSpPr txBox="1"/>
          <p:nvPr/>
        </p:nvSpPr>
        <p:spPr>
          <a:xfrm>
            <a:off x="1152450" y="1417650"/>
            <a:ext cx="7906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=.=.=.=...=...=.</a:t>
            </a:r>
            <a:r>
              <a:rPr lang="en-US" sz="20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===</a:t>
            </a: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.=.=...</a:t>
            </a:r>
            <a:r>
              <a:rPr lang="en-US" sz="20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=</a:t>
            </a: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.===.=.=...===</a:t>
            </a:r>
            <a:r>
              <a:rPr lang="en-US" sz="20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===.===</a:t>
            </a:r>
            <a:r>
              <a:rPr lang="en-US" sz="20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.......</a:t>
            </a: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===.=</a:t>
            </a:r>
            <a:r>
              <a:rPr lang="en-US" sz="20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...</a:t>
            </a: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===.=.===.=...===...=.=.===</a:t>
            </a:r>
            <a:endParaRPr/>
          </a:p>
        </p:txBody>
      </p:sp>
      <p:sp>
        <p:nvSpPr>
          <p:cNvPr id="350" name="Google Shape;350;ga0a7433e5a_0_108"/>
          <p:cNvSpPr txBox="1"/>
          <p:nvPr/>
        </p:nvSpPr>
        <p:spPr>
          <a:xfrm>
            <a:off x="2437150" y="1331900"/>
            <a:ext cx="10014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long signal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1" name="Google Shape;351;ga0a7433e5a_0_108"/>
          <p:cNvSpPr txBox="1"/>
          <p:nvPr/>
        </p:nvSpPr>
        <p:spPr>
          <a:xfrm>
            <a:off x="3316925" y="1833300"/>
            <a:ext cx="11796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short signal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2" name="Google Shape;352;ga0a7433e5a_0_108"/>
          <p:cNvSpPr txBox="1"/>
          <p:nvPr/>
        </p:nvSpPr>
        <p:spPr>
          <a:xfrm>
            <a:off x="4942925" y="925700"/>
            <a:ext cx="10014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pause between signals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3" name="Google Shape;353;ga0a7433e5a_0_108"/>
          <p:cNvSpPr txBox="1"/>
          <p:nvPr/>
        </p:nvSpPr>
        <p:spPr>
          <a:xfrm>
            <a:off x="6096625" y="925700"/>
            <a:ext cx="10014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pause between words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4" name="Google Shape;354;ga0a7433e5a_0_108"/>
          <p:cNvSpPr txBox="1"/>
          <p:nvPr/>
        </p:nvSpPr>
        <p:spPr>
          <a:xfrm>
            <a:off x="7184225" y="925700"/>
            <a:ext cx="10014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pause between letters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5" name="Google Shape;355;ga0a7433e5a_0_108"/>
          <p:cNvSpPr txBox="1"/>
          <p:nvPr/>
        </p:nvSpPr>
        <p:spPr>
          <a:xfrm>
            <a:off x="1152450" y="2410050"/>
            <a:ext cx="7906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=.=.=.=...=...=.===.=.=...=.===.=.=...===.===.===.......===.=...===.=.===.=...===...=.=.===</a:t>
            </a:r>
            <a:endParaRPr/>
          </a:p>
        </p:txBody>
      </p:sp>
      <p:sp>
        <p:nvSpPr>
          <p:cNvPr id="356" name="Google Shape;356;ga0a7433e5a_0_108"/>
          <p:cNvSpPr txBox="1"/>
          <p:nvPr/>
        </p:nvSpPr>
        <p:spPr>
          <a:xfrm>
            <a:off x="1152450" y="2239500"/>
            <a:ext cx="79065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 H              E              L                      L                            O            (space)  N                  C 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57" name="Google Shape;357;ga0a7433e5a_0_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775" y="3258950"/>
            <a:ext cx="7899026" cy="245605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ga0a7433e5a_0_108"/>
          <p:cNvSpPr txBox="1"/>
          <p:nvPr/>
        </p:nvSpPr>
        <p:spPr>
          <a:xfrm>
            <a:off x="1231450" y="3090425"/>
            <a:ext cx="79065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    T           U 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9c46633ae5_0_0"/>
          <p:cNvSpPr txBox="1"/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364" name="Google Shape;364;g9c46633ae5_0_0"/>
          <p:cNvSpPr txBox="1"/>
          <p:nvPr/>
        </p:nvSpPr>
        <p:spPr>
          <a:xfrm>
            <a:off x="1450406" y="1037150"/>
            <a:ext cx="30096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Gill Sans"/>
              <a:buAutoNum type="arabicPeriod"/>
            </a:pPr>
            <a:r>
              <a:rPr b="1" lang="en-US" sz="18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Building the table</a:t>
            </a:r>
            <a:endParaRPr b="1" sz="1800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65" name="Google Shape;365;g9c46633ae5_0_0"/>
          <p:cNvPicPr preferRelativeResize="0"/>
          <p:nvPr/>
        </p:nvPicPr>
        <p:blipFill rotWithShape="1">
          <a:blip r:embed="rId3">
            <a:alphaModFix/>
          </a:blip>
          <a:srcRect b="39686" l="0" r="14434" t="0"/>
          <a:stretch/>
        </p:blipFill>
        <p:spPr>
          <a:xfrm>
            <a:off x="1293925" y="1529150"/>
            <a:ext cx="2475775" cy="3213925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g9c46633ae5_0_0"/>
          <p:cNvSpPr/>
          <p:nvPr/>
        </p:nvSpPr>
        <p:spPr>
          <a:xfrm>
            <a:off x="2088375" y="3778525"/>
            <a:ext cx="1026600" cy="1947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67" name="Google Shape;367;g9c46633ae5_0_0"/>
          <p:cNvGraphicFramePr/>
          <p:nvPr/>
        </p:nvGraphicFramePr>
        <p:xfrm>
          <a:off x="2492175" y="497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{8CA8DB91-C440-4662-B1DD-CBADE8ACC056}</a:tableStyleId>
              </a:tblPr>
              <a:tblGrid>
                <a:gridCol w="573250"/>
                <a:gridCol w="573250"/>
                <a:gridCol w="573250"/>
                <a:gridCol w="573250"/>
              </a:tblGrid>
              <a:tr h="421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*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68" name="Google Shape;368;g9c46633ae5_0_0"/>
          <p:cNvGraphicFramePr/>
          <p:nvPr/>
        </p:nvGraphicFramePr>
        <p:xfrm>
          <a:off x="2492175" y="5848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{8CA8DB91-C440-4662-B1DD-CBADE8ACC056}</a:tableStyleId>
              </a:tblPr>
              <a:tblGrid>
                <a:gridCol w="573250"/>
                <a:gridCol w="573250"/>
                <a:gridCol w="573250"/>
                <a:gridCol w="573250"/>
                <a:gridCol w="573250"/>
                <a:gridCol w="573250"/>
                <a:gridCol w="573250"/>
                <a:gridCol w="573250"/>
                <a:gridCol w="573250"/>
                <a:gridCol w="573250"/>
                <a:gridCol w="573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9" name="Google Shape;369;g9c46633ae5_0_0"/>
          <p:cNvSpPr/>
          <p:nvPr/>
        </p:nvSpPr>
        <p:spPr>
          <a:xfrm>
            <a:off x="2492175" y="4978450"/>
            <a:ext cx="573300" cy="4212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9c46633ae5_0_0"/>
          <p:cNvSpPr/>
          <p:nvPr/>
        </p:nvSpPr>
        <p:spPr>
          <a:xfrm>
            <a:off x="2492175" y="5836450"/>
            <a:ext cx="1146600" cy="4212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g9c46633ae5_0_0"/>
          <p:cNvSpPr txBox="1"/>
          <p:nvPr/>
        </p:nvSpPr>
        <p:spPr>
          <a:xfrm>
            <a:off x="4300625" y="858350"/>
            <a:ext cx="4689900" cy="23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ill Sans"/>
              <a:buChar char="○"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“===” represents a long signal. </a:t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ill Sans"/>
              <a:buChar char="○"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‘=’ represents a short signal. </a:t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ill Sans"/>
              <a:buChar char="○"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For a letter, ‘.’ is used as a pause to separate signals.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9c46633ae5_0_25"/>
          <p:cNvSpPr txBox="1"/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/>
              <a:t>Exercise</a:t>
            </a:r>
            <a:endParaRPr/>
          </a:p>
        </p:txBody>
      </p:sp>
      <p:pic>
        <p:nvPicPr>
          <p:cNvPr id="377" name="Google Shape;377;g9c46633ae5_0_25"/>
          <p:cNvPicPr preferRelativeResize="0"/>
          <p:nvPr/>
        </p:nvPicPr>
        <p:blipFill rotWithShape="1">
          <a:blip r:embed="rId3">
            <a:alphaModFix/>
          </a:blip>
          <a:srcRect b="39686" l="0" r="14434" t="0"/>
          <a:stretch/>
        </p:blipFill>
        <p:spPr>
          <a:xfrm>
            <a:off x="1293925" y="1529150"/>
            <a:ext cx="2475775" cy="3213925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g9c46633ae5_0_25"/>
          <p:cNvSpPr/>
          <p:nvPr/>
        </p:nvSpPr>
        <p:spPr>
          <a:xfrm>
            <a:off x="2088375" y="3778525"/>
            <a:ext cx="1026600" cy="1947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79" name="Google Shape;379;g9c46633ae5_0_25"/>
          <p:cNvGraphicFramePr/>
          <p:nvPr/>
        </p:nvGraphicFramePr>
        <p:xfrm>
          <a:off x="2492175" y="497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{8CA8DB91-C440-4662-B1DD-CBADE8ACC056}</a:tableStyleId>
              </a:tblPr>
              <a:tblGrid>
                <a:gridCol w="573250"/>
                <a:gridCol w="573250"/>
                <a:gridCol w="573250"/>
                <a:gridCol w="573250"/>
              </a:tblGrid>
              <a:tr h="421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*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80" name="Google Shape;380;g9c46633ae5_0_25"/>
          <p:cNvGraphicFramePr/>
          <p:nvPr/>
        </p:nvGraphicFramePr>
        <p:xfrm>
          <a:off x="2492175" y="5848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{8CA8DB91-C440-4662-B1DD-CBADE8ACC056}</a:tableStyleId>
              </a:tblPr>
              <a:tblGrid>
                <a:gridCol w="573250"/>
                <a:gridCol w="573250"/>
                <a:gridCol w="573250"/>
                <a:gridCol w="573250"/>
                <a:gridCol w="573250"/>
                <a:gridCol w="573250"/>
                <a:gridCol w="573250"/>
                <a:gridCol w="573250"/>
                <a:gridCol w="573250"/>
                <a:gridCol w="573250"/>
                <a:gridCol w="573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81" name="Google Shape;381;g9c46633ae5_0_25"/>
          <p:cNvSpPr/>
          <p:nvPr/>
        </p:nvSpPr>
        <p:spPr>
          <a:xfrm>
            <a:off x="3065425" y="4978488"/>
            <a:ext cx="573300" cy="4212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g9c46633ae5_0_25"/>
          <p:cNvSpPr/>
          <p:nvPr/>
        </p:nvSpPr>
        <p:spPr>
          <a:xfrm>
            <a:off x="3638725" y="5834550"/>
            <a:ext cx="2292900" cy="4212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g9c46633ae5_0_25"/>
          <p:cNvSpPr txBox="1"/>
          <p:nvPr/>
        </p:nvSpPr>
        <p:spPr>
          <a:xfrm>
            <a:off x="4300625" y="858350"/>
            <a:ext cx="4689900" cy="23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ill Sans"/>
              <a:buChar char="○"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“===” represents a long signal. </a:t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ill Sans"/>
              <a:buChar char="○"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‘=’ represents a short signal. </a:t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ill Sans"/>
              <a:buChar char="○"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For a letter, ‘.’ is used as a pause to separate signals.</a:t>
            </a:r>
            <a:endParaRPr/>
          </a:p>
        </p:txBody>
      </p:sp>
      <p:sp>
        <p:nvSpPr>
          <p:cNvPr id="384" name="Google Shape;384;g9c46633ae5_0_25"/>
          <p:cNvSpPr txBox="1"/>
          <p:nvPr/>
        </p:nvSpPr>
        <p:spPr>
          <a:xfrm>
            <a:off x="1450406" y="1037150"/>
            <a:ext cx="30096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Gill Sans"/>
              <a:buAutoNum type="arabicPeriod"/>
            </a:pPr>
            <a:r>
              <a:rPr b="1" lang="en-US" sz="18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Building the table</a:t>
            </a:r>
            <a:endParaRPr b="1" sz="1800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9c46633ae5_0_36"/>
          <p:cNvSpPr txBox="1"/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/>
              <a:t>Exercise</a:t>
            </a:r>
            <a:endParaRPr/>
          </a:p>
        </p:txBody>
      </p:sp>
      <p:pic>
        <p:nvPicPr>
          <p:cNvPr id="390" name="Google Shape;390;g9c46633ae5_0_36"/>
          <p:cNvPicPr preferRelativeResize="0"/>
          <p:nvPr/>
        </p:nvPicPr>
        <p:blipFill rotWithShape="1">
          <a:blip r:embed="rId3">
            <a:alphaModFix/>
          </a:blip>
          <a:srcRect b="39686" l="0" r="14434" t="0"/>
          <a:stretch/>
        </p:blipFill>
        <p:spPr>
          <a:xfrm>
            <a:off x="1293925" y="1529150"/>
            <a:ext cx="2475775" cy="3213925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g9c46633ae5_0_36"/>
          <p:cNvSpPr/>
          <p:nvPr/>
        </p:nvSpPr>
        <p:spPr>
          <a:xfrm>
            <a:off x="2088375" y="3778525"/>
            <a:ext cx="1026600" cy="1947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92" name="Google Shape;392;g9c46633ae5_0_36"/>
          <p:cNvGraphicFramePr/>
          <p:nvPr/>
        </p:nvGraphicFramePr>
        <p:xfrm>
          <a:off x="2492175" y="497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{8CA8DB91-C440-4662-B1DD-CBADE8ACC056}</a:tableStyleId>
              </a:tblPr>
              <a:tblGrid>
                <a:gridCol w="573250"/>
                <a:gridCol w="573250"/>
                <a:gridCol w="573250"/>
                <a:gridCol w="573250"/>
              </a:tblGrid>
              <a:tr h="421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*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93" name="Google Shape;393;g9c46633ae5_0_36"/>
          <p:cNvGraphicFramePr/>
          <p:nvPr/>
        </p:nvGraphicFramePr>
        <p:xfrm>
          <a:off x="2492175" y="5848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{8CA8DB91-C440-4662-B1DD-CBADE8ACC056}</a:tableStyleId>
              </a:tblPr>
              <a:tblGrid>
                <a:gridCol w="573250"/>
                <a:gridCol w="573250"/>
                <a:gridCol w="573250"/>
                <a:gridCol w="573250"/>
                <a:gridCol w="573250"/>
                <a:gridCol w="573250"/>
                <a:gridCol w="573250"/>
                <a:gridCol w="573250"/>
                <a:gridCol w="573250"/>
                <a:gridCol w="573250"/>
                <a:gridCol w="573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94" name="Google Shape;394;g9c46633ae5_0_36"/>
          <p:cNvSpPr/>
          <p:nvPr/>
        </p:nvSpPr>
        <p:spPr>
          <a:xfrm>
            <a:off x="3638675" y="4978475"/>
            <a:ext cx="573300" cy="4212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g9c46633ae5_0_36"/>
          <p:cNvSpPr/>
          <p:nvPr/>
        </p:nvSpPr>
        <p:spPr>
          <a:xfrm>
            <a:off x="5931675" y="5834550"/>
            <a:ext cx="1146600" cy="4212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g9c46633ae5_0_36"/>
          <p:cNvSpPr txBox="1"/>
          <p:nvPr/>
        </p:nvSpPr>
        <p:spPr>
          <a:xfrm>
            <a:off x="4300625" y="858350"/>
            <a:ext cx="4689900" cy="23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ill Sans"/>
              <a:buChar char="○"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“===” represents a long signal. </a:t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ill Sans"/>
              <a:buChar char="○"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‘=’ represents a short signal. </a:t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ill Sans"/>
              <a:buChar char="○"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For a letter, ‘.’ is used as a pause to separate signals.</a:t>
            </a:r>
            <a:endParaRPr/>
          </a:p>
        </p:txBody>
      </p:sp>
      <p:sp>
        <p:nvSpPr>
          <p:cNvPr id="397" name="Google Shape;397;g9c46633ae5_0_36"/>
          <p:cNvSpPr txBox="1"/>
          <p:nvPr/>
        </p:nvSpPr>
        <p:spPr>
          <a:xfrm>
            <a:off x="1450406" y="1037150"/>
            <a:ext cx="30096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Gill Sans"/>
              <a:buAutoNum type="arabicPeriod"/>
            </a:pPr>
            <a:r>
              <a:rPr b="1" lang="en-US" sz="18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Building the table</a:t>
            </a:r>
            <a:endParaRPr b="1" sz="1800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9c46633ae5_0_47"/>
          <p:cNvSpPr txBox="1"/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/>
              <a:t>Exercise</a:t>
            </a:r>
            <a:endParaRPr/>
          </a:p>
        </p:txBody>
      </p:sp>
      <p:pic>
        <p:nvPicPr>
          <p:cNvPr id="403" name="Google Shape;403;g9c46633ae5_0_47"/>
          <p:cNvPicPr preferRelativeResize="0"/>
          <p:nvPr/>
        </p:nvPicPr>
        <p:blipFill rotWithShape="1">
          <a:blip r:embed="rId3">
            <a:alphaModFix/>
          </a:blip>
          <a:srcRect b="39686" l="0" r="14434" t="0"/>
          <a:stretch/>
        </p:blipFill>
        <p:spPr>
          <a:xfrm>
            <a:off x="1293925" y="1529150"/>
            <a:ext cx="2475775" cy="3213925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g9c46633ae5_0_47"/>
          <p:cNvSpPr/>
          <p:nvPr/>
        </p:nvSpPr>
        <p:spPr>
          <a:xfrm>
            <a:off x="2088375" y="3778525"/>
            <a:ext cx="1026600" cy="1947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05" name="Google Shape;405;g9c46633ae5_0_47"/>
          <p:cNvGraphicFramePr/>
          <p:nvPr/>
        </p:nvGraphicFramePr>
        <p:xfrm>
          <a:off x="2492175" y="497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{8CA8DB91-C440-4662-B1DD-CBADE8ACC056}</a:tableStyleId>
              </a:tblPr>
              <a:tblGrid>
                <a:gridCol w="573250"/>
                <a:gridCol w="573250"/>
                <a:gridCol w="573250"/>
                <a:gridCol w="573250"/>
              </a:tblGrid>
              <a:tr h="421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*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06" name="Google Shape;406;g9c46633ae5_0_47"/>
          <p:cNvGraphicFramePr/>
          <p:nvPr/>
        </p:nvGraphicFramePr>
        <p:xfrm>
          <a:off x="2492175" y="5848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{8CA8DB91-C440-4662-B1DD-CBADE8ACC056}</a:tableStyleId>
              </a:tblPr>
              <a:tblGrid>
                <a:gridCol w="573250"/>
                <a:gridCol w="573250"/>
                <a:gridCol w="573250"/>
                <a:gridCol w="573250"/>
                <a:gridCol w="573250"/>
                <a:gridCol w="573250"/>
                <a:gridCol w="573250"/>
                <a:gridCol w="573250"/>
                <a:gridCol w="573250"/>
                <a:gridCol w="573250"/>
                <a:gridCol w="573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07" name="Google Shape;407;g9c46633ae5_0_47"/>
          <p:cNvSpPr/>
          <p:nvPr/>
        </p:nvSpPr>
        <p:spPr>
          <a:xfrm>
            <a:off x="4211925" y="4978488"/>
            <a:ext cx="573300" cy="4212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g9c46633ae5_0_47"/>
          <p:cNvSpPr/>
          <p:nvPr/>
        </p:nvSpPr>
        <p:spPr>
          <a:xfrm>
            <a:off x="7078175" y="5834550"/>
            <a:ext cx="1146600" cy="4212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g9c46633ae5_0_47"/>
          <p:cNvSpPr/>
          <p:nvPr/>
        </p:nvSpPr>
        <p:spPr>
          <a:xfrm>
            <a:off x="7698650" y="5766450"/>
            <a:ext cx="486600" cy="557400"/>
          </a:xfrm>
          <a:prstGeom prst="mathMultiply">
            <a:avLst>
              <a:gd fmla="val 7916" name="adj1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g9c46633ae5_0_47"/>
          <p:cNvSpPr txBox="1"/>
          <p:nvPr/>
        </p:nvSpPr>
        <p:spPr>
          <a:xfrm>
            <a:off x="4300625" y="858350"/>
            <a:ext cx="4689900" cy="23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ill Sans"/>
              <a:buChar char="○"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“===” represents a long signal. </a:t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ill Sans"/>
              <a:buChar char="○"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‘=’ represents a short signal. </a:t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ill Sans"/>
              <a:buChar char="○"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For a letter, ‘.’ is used as a pause to separate signals.</a:t>
            </a:r>
            <a:endParaRPr/>
          </a:p>
        </p:txBody>
      </p:sp>
      <p:sp>
        <p:nvSpPr>
          <p:cNvPr id="411" name="Google Shape;411;g9c46633ae5_0_47"/>
          <p:cNvSpPr txBox="1"/>
          <p:nvPr/>
        </p:nvSpPr>
        <p:spPr>
          <a:xfrm>
            <a:off x="1450406" y="1037150"/>
            <a:ext cx="30096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Gill Sans"/>
              <a:buAutoNum type="arabicPeriod"/>
            </a:pPr>
            <a:r>
              <a:rPr b="1" lang="en-US" sz="18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Building the table</a:t>
            </a:r>
            <a:endParaRPr b="1" sz="1800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9c46633ae5_0_67"/>
          <p:cNvSpPr txBox="1"/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417" name="Google Shape;417;g9c46633ae5_0_67"/>
          <p:cNvSpPr txBox="1"/>
          <p:nvPr/>
        </p:nvSpPr>
        <p:spPr>
          <a:xfrm>
            <a:off x="4813850" y="141575"/>
            <a:ext cx="4212000" cy="18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Gill Sans"/>
              <a:buChar char="○"/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“===” represents a long signal. </a:t>
            </a:r>
            <a:endParaRPr sz="1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Gill Sans"/>
              <a:buChar char="○"/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‘=’ represents a short signal. </a:t>
            </a:r>
            <a:endParaRPr sz="1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Gill Sans"/>
              <a:buChar char="○"/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For a letter, ‘.’ is used as a pause to separate signals.</a:t>
            </a:r>
            <a:endParaRPr sz="900"/>
          </a:p>
        </p:txBody>
      </p:sp>
      <p:sp>
        <p:nvSpPr>
          <p:cNvPr id="418" name="Google Shape;418;g9c46633ae5_0_67"/>
          <p:cNvSpPr txBox="1"/>
          <p:nvPr/>
        </p:nvSpPr>
        <p:spPr>
          <a:xfrm>
            <a:off x="1450406" y="1037150"/>
            <a:ext cx="3009600" cy="492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2.   parsing one string</a:t>
            </a:r>
            <a:endParaRPr b="1" sz="1800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19" name="Google Shape;419;g9c46633ae5_0_67"/>
          <p:cNvSpPr txBox="1"/>
          <p:nvPr/>
        </p:nvSpPr>
        <p:spPr>
          <a:xfrm>
            <a:off x="1119350" y="2148875"/>
            <a:ext cx="7906500" cy="14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=</a:t>
            </a: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.=.=.=...=...=.===.=.=...=.===.=.=...===.===.===.......===.=...===.=.===.=...===...=.=.===</a:t>
            </a:r>
            <a:endParaRPr/>
          </a:p>
        </p:txBody>
      </p:sp>
      <p:sp>
        <p:nvSpPr>
          <p:cNvPr id="420" name="Google Shape;420;g9c46633ae5_0_67"/>
          <p:cNvSpPr txBox="1"/>
          <p:nvPr/>
        </p:nvSpPr>
        <p:spPr>
          <a:xfrm>
            <a:off x="1191950" y="1955675"/>
            <a:ext cx="79065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 H              E              L                      L                            O            (space)  N                  C 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1" name="Google Shape;421;g9c46633ae5_0_67"/>
          <p:cNvSpPr txBox="1"/>
          <p:nvPr/>
        </p:nvSpPr>
        <p:spPr>
          <a:xfrm>
            <a:off x="1191950" y="2899900"/>
            <a:ext cx="79065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    T           U 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22" name="Google Shape;422;g9c46633ae5_0_67"/>
          <p:cNvCxnSpPr/>
          <p:nvPr/>
        </p:nvCxnSpPr>
        <p:spPr>
          <a:xfrm>
            <a:off x="2035275" y="1946775"/>
            <a:ext cx="0" cy="6813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" name="Google Shape;423;g9c46633ae5_0_67"/>
          <p:cNvCxnSpPr/>
          <p:nvPr/>
        </p:nvCxnSpPr>
        <p:spPr>
          <a:xfrm>
            <a:off x="2364650" y="1946775"/>
            <a:ext cx="0" cy="6813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4" name="Google Shape;424;g9c46633ae5_0_67"/>
          <p:cNvCxnSpPr/>
          <p:nvPr/>
        </p:nvCxnSpPr>
        <p:spPr>
          <a:xfrm>
            <a:off x="3578925" y="1946775"/>
            <a:ext cx="0" cy="6813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5" name="Google Shape;425;g9c46633ae5_0_67"/>
          <p:cNvCxnSpPr/>
          <p:nvPr/>
        </p:nvCxnSpPr>
        <p:spPr>
          <a:xfrm>
            <a:off x="4813850" y="1946775"/>
            <a:ext cx="0" cy="6813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" name="Google Shape;426;g9c46633ae5_0_67"/>
          <p:cNvCxnSpPr/>
          <p:nvPr/>
        </p:nvCxnSpPr>
        <p:spPr>
          <a:xfrm>
            <a:off x="6514850" y="1946775"/>
            <a:ext cx="0" cy="6813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7" name="Google Shape;427;g9c46633ae5_0_67"/>
          <p:cNvCxnSpPr/>
          <p:nvPr/>
        </p:nvCxnSpPr>
        <p:spPr>
          <a:xfrm>
            <a:off x="7499050" y="1946775"/>
            <a:ext cx="0" cy="6813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g9c46633ae5_0_67"/>
          <p:cNvCxnSpPr/>
          <p:nvPr/>
        </p:nvCxnSpPr>
        <p:spPr>
          <a:xfrm>
            <a:off x="1315550" y="2628075"/>
            <a:ext cx="0" cy="6813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" name="Google Shape;429;g9c46633ae5_0_67"/>
          <p:cNvCxnSpPr/>
          <p:nvPr/>
        </p:nvCxnSpPr>
        <p:spPr>
          <a:xfrm>
            <a:off x="1901550" y="2628075"/>
            <a:ext cx="0" cy="6813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0" name="Google Shape;430;g9c46633ae5_0_67"/>
          <p:cNvSpPr txBox="1"/>
          <p:nvPr/>
        </p:nvSpPr>
        <p:spPr>
          <a:xfrm>
            <a:off x="5822050" y="2855650"/>
            <a:ext cx="30000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when to cut?</a:t>
            </a:r>
            <a:endParaRPr sz="1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ill Sans"/>
              <a:buChar char="●"/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“...”</a:t>
            </a:r>
            <a:endParaRPr sz="1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ill Sans"/>
              <a:buChar char="●"/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“.......”</a:t>
            </a:r>
            <a:endParaRPr sz="1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431" name="Google Shape;431;g9c46633ae5_0_67"/>
          <p:cNvGraphicFramePr/>
          <p:nvPr/>
        </p:nvGraphicFramePr>
        <p:xfrm>
          <a:off x="1119350" y="489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{8CA8DB91-C440-4662-B1DD-CBADE8ACC056}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32" name="Google Shape;432;g9c46633ae5_0_67"/>
          <p:cNvSpPr txBox="1"/>
          <p:nvPr/>
        </p:nvSpPr>
        <p:spPr>
          <a:xfrm>
            <a:off x="1119350" y="3793375"/>
            <a:ext cx="30000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dots = 0</a:t>
            </a:r>
            <a:endParaRPr sz="1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sections = 0</a:t>
            </a:r>
            <a:endParaRPr sz="1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9c46633ae5_0_101"/>
          <p:cNvSpPr txBox="1"/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438" name="Google Shape;438;g9c46633ae5_0_101"/>
          <p:cNvSpPr txBox="1"/>
          <p:nvPr/>
        </p:nvSpPr>
        <p:spPr>
          <a:xfrm>
            <a:off x="4813850" y="141575"/>
            <a:ext cx="4212000" cy="18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Gill Sans"/>
              <a:buChar char="○"/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“===” represents a long signal. (hitting table for 3 times)</a:t>
            </a:r>
            <a:endParaRPr sz="1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Gill Sans"/>
              <a:buChar char="○"/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‘=’ represents a short signal. (hitting table for 1 time)</a:t>
            </a:r>
            <a:endParaRPr sz="1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Gill Sans"/>
              <a:buChar char="○"/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For a letter, ‘.’ is used as a pause to separate signals.</a:t>
            </a:r>
            <a:endParaRPr sz="900"/>
          </a:p>
        </p:txBody>
      </p:sp>
      <p:sp>
        <p:nvSpPr>
          <p:cNvPr id="439" name="Google Shape;439;g9c46633ae5_0_101"/>
          <p:cNvSpPr txBox="1"/>
          <p:nvPr/>
        </p:nvSpPr>
        <p:spPr>
          <a:xfrm>
            <a:off x="1450406" y="1037150"/>
            <a:ext cx="3009600" cy="492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2.   parsing one string</a:t>
            </a:r>
            <a:endParaRPr b="1" sz="1800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0" name="Google Shape;440;g9c46633ae5_0_101"/>
          <p:cNvSpPr txBox="1"/>
          <p:nvPr/>
        </p:nvSpPr>
        <p:spPr>
          <a:xfrm>
            <a:off x="1119350" y="2148875"/>
            <a:ext cx="7906500" cy="14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=</a:t>
            </a:r>
            <a:r>
              <a:rPr b="1" lang="en-US" sz="20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=.=.=...=...=.===.=.=...=.===.=.=...===.===.===.......===.=...===.=.===.=...===...=.=.===</a:t>
            </a:r>
            <a:endParaRPr/>
          </a:p>
        </p:txBody>
      </p:sp>
      <p:sp>
        <p:nvSpPr>
          <p:cNvPr id="441" name="Google Shape;441;g9c46633ae5_0_101"/>
          <p:cNvSpPr txBox="1"/>
          <p:nvPr/>
        </p:nvSpPr>
        <p:spPr>
          <a:xfrm>
            <a:off x="1191950" y="1955675"/>
            <a:ext cx="79065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 H              E              L                      L                            O            (space)  N                  C 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2" name="Google Shape;442;g9c46633ae5_0_101"/>
          <p:cNvSpPr txBox="1"/>
          <p:nvPr/>
        </p:nvSpPr>
        <p:spPr>
          <a:xfrm>
            <a:off x="1191950" y="2899900"/>
            <a:ext cx="79065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    T           U 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43" name="Google Shape;443;g9c46633ae5_0_101"/>
          <p:cNvCxnSpPr/>
          <p:nvPr/>
        </p:nvCxnSpPr>
        <p:spPr>
          <a:xfrm>
            <a:off x="2035275" y="1946775"/>
            <a:ext cx="0" cy="6813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" name="Google Shape;444;g9c46633ae5_0_101"/>
          <p:cNvCxnSpPr/>
          <p:nvPr/>
        </p:nvCxnSpPr>
        <p:spPr>
          <a:xfrm>
            <a:off x="2364650" y="1946775"/>
            <a:ext cx="0" cy="6813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5" name="Google Shape;445;g9c46633ae5_0_101"/>
          <p:cNvCxnSpPr/>
          <p:nvPr/>
        </p:nvCxnSpPr>
        <p:spPr>
          <a:xfrm>
            <a:off x="3578925" y="1946775"/>
            <a:ext cx="0" cy="6813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g9c46633ae5_0_101"/>
          <p:cNvCxnSpPr/>
          <p:nvPr/>
        </p:nvCxnSpPr>
        <p:spPr>
          <a:xfrm>
            <a:off x="4813850" y="1946775"/>
            <a:ext cx="0" cy="6813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g9c46633ae5_0_101"/>
          <p:cNvCxnSpPr/>
          <p:nvPr/>
        </p:nvCxnSpPr>
        <p:spPr>
          <a:xfrm>
            <a:off x="6514850" y="1946775"/>
            <a:ext cx="0" cy="6813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g9c46633ae5_0_101"/>
          <p:cNvCxnSpPr/>
          <p:nvPr/>
        </p:nvCxnSpPr>
        <p:spPr>
          <a:xfrm>
            <a:off x="7499050" y="1946775"/>
            <a:ext cx="0" cy="6813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" name="Google Shape;449;g9c46633ae5_0_101"/>
          <p:cNvCxnSpPr/>
          <p:nvPr/>
        </p:nvCxnSpPr>
        <p:spPr>
          <a:xfrm>
            <a:off x="1315550" y="2628075"/>
            <a:ext cx="0" cy="6813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" name="Google Shape;450;g9c46633ae5_0_101"/>
          <p:cNvCxnSpPr/>
          <p:nvPr/>
        </p:nvCxnSpPr>
        <p:spPr>
          <a:xfrm>
            <a:off x="1901550" y="2628075"/>
            <a:ext cx="0" cy="6813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1" name="Google Shape;451;g9c46633ae5_0_101"/>
          <p:cNvSpPr txBox="1"/>
          <p:nvPr/>
        </p:nvSpPr>
        <p:spPr>
          <a:xfrm>
            <a:off x="5822050" y="2855650"/>
            <a:ext cx="30000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when to cut?</a:t>
            </a:r>
            <a:endParaRPr sz="1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ill Sans"/>
              <a:buChar char="●"/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“...”</a:t>
            </a:r>
            <a:endParaRPr sz="1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ill Sans"/>
              <a:buChar char="●"/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“.......”</a:t>
            </a:r>
            <a:endParaRPr sz="1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452" name="Google Shape;452;g9c46633ae5_0_101"/>
          <p:cNvGraphicFramePr/>
          <p:nvPr/>
        </p:nvGraphicFramePr>
        <p:xfrm>
          <a:off x="1119350" y="489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{8CA8DB91-C440-4662-B1DD-CBADE8ACC056}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53" name="Google Shape;453;g9c46633ae5_0_101"/>
          <p:cNvSpPr txBox="1"/>
          <p:nvPr/>
        </p:nvSpPr>
        <p:spPr>
          <a:xfrm>
            <a:off x="1119350" y="3793375"/>
            <a:ext cx="30000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dots = </a:t>
            </a:r>
            <a:r>
              <a:rPr b="1" lang="en-US" sz="15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b="1" sz="1500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sections = 0</a:t>
            </a:r>
            <a:endParaRPr sz="1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400"/>
              <a:buFont typeface="Gill Sans"/>
              <a:buNone/>
            </a:pPr>
            <a:r>
              <a:rPr lang="en-US" sz="4400"/>
              <a:t>open a file: </a:t>
            </a:r>
            <a:r>
              <a:rPr lang="en-US" sz="4400"/>
              <a:t>fopen</a:t>
            </a:r>
            <a:endParaRPr/>
          </a:p>
        </p:txBody>
      </p:sp>
      <p:sp>
        <p:nvSpPr>
          <p:cNvPr id="119" name="Google Shape;119;p3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Font typeface="Gill Sans"/>
              <a:buChar char="●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FILE *fptr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Font typeface="Gill Sans"/>
              <a:buChar char="◦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declare a variable named “fptr”, and its type is a pointer that points to the location of a file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Font typeface="Gill Sans"/>
              <a:buChar char="●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fptr 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= fopen("test.txt", "w");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237744" lvl="1" marL="640080" rtl="0" algn="l">
              <a:spcBef>
                <a:spcPts val="550"/>
              </a:spcBef>
              <a:spcAft>
                <a:spcPts val="0"/>
              </a:spcAft>
              <a:buSzPts val="2400"/>
              <a:buFont typeface="Gill Sans"/>
              <a:buChar char="◦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the value of fptr is the location of “test.txt”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14122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14122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20" name="Google Shape;120;p3"/>
          <p:cNvGrpSpPr/>
          <p:nvPr/>
        </p:nvGrpSpPr>
        <p:grpSpPr>
          <a:xfrm>
            <a:off x="1990150" y="3429000"/>
            <a:ext cx="5022103" cy="1336200"/>
            <a:chOff x="1065667" y="3151355"/>
            <a:chExt cx="5022103" cy="1336200"/>
          </a:xfrm>
        </p:grpSpPr>
        <p:grpSp>
          <p:nvGrpSpPr>
            <p:cNvPr id="121" name="Google Shape;121;p3"/>
            <p:cNvGrpSpPr/>
            <p:nvPr/>
          </p:nvGrpSpPr>
          <p:grpSpPr>
            <a:xfrm>
              <a:off x="1065667" y="3151355"/>
              <a:ext cx="3273900" cy="1336200"/>
              <a:chOff x="799564" y="2141778"/>
              <a:chExt cx="3273900" cy="1336200"/>
            </a:xfrm>
          </p:grpSpPr>
          <p:sp>
            <p:nvSpPr>
              <p:cNvPr id="122" name="Google Shape;122;p3"/>
              <p:cNvSpPr txBox="1"/>
              <p:nvPr/>
            </p:nvSpPr>
            <p:spPr>
              <a:xfrm>
                <a:off x="799564" y="2528478"/>
                <a:ext cx="3273900" cy="949500"/>
              </a:xfrm>
              <a:prstGeom prst="rect">
                <a:avLst/>
              </a:prstGeom>
              <a:noFill/>
              <a:ln cap="flat" cmpd="sng" w="28575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C00000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the file you want to open </a:t>
                </a:r>
                <a:endParaRPr sz="1800">
                  <a:solidFill>
                    <a:srgbClr val="C00000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C00000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1. you can specify the path</a:t>
                </a:r>
                <a:endParaRPr sz="1800">
                  <a:solidFill>
                    <a:srgbClr val="C00000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C00000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2. default: same path to cpp file</a:t>
                </a:r>
                <a:endParaRPr sz="1800">
                  <a:solidFill>
                    <a:srgbClr val="C00000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123" name="Google Shape;123;p3"/>
              <p:cNvCxnSpPr>
                <a:endCxn id="122" idx="0"/>
              </p:cNvCxnSpPr>
              <p:nvPr/>
            </p:nvCxnSpPr>
            <p:spPr>
              <a:xfrm flipH="1">
                <a:off x="2436514" y="2141778"/>
                <a:ext cx="459900" cy="3867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3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124" name="Google Shape;124;p3"/>
            <p:cNvGrpSpPr/>
            <p:nvPr/>
          </p:nvGrpSpPr>
          <p:grpSpPr>
            <a:xfrm>
              <a:off x="4909370" y="3204580"/>
              <a:ext cx="1178400" cy="702890"/>
              <a:chOff x="4814372" y="3702309"/>
              <a:chExt cx="1178400" cy="702890"/>
            </a:xfrm>
          </p:grpSpPr>
          <p:sp>
            <p:nvSpPr>
              <p:cNvPr id="125" name="Google Shape;125;p3"/>
              <p:cNvSpPr txBox="1"/>
              <p:nvPr/>
            </p:nvSpPr>
            <p:spPr>
              <a:xfrm>
                <a:off x="4814372" y="4035899"/>
                <a:ext cx="1178400" cy="369300"/>
              </a:xfrm>
              <a:prstGeom prst="rect">
                <a:avLst/>
              </a:prstGeom>
              <a:noFill/>
              <a:ln cap="flat" cmpd="sng" w="28575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CC0000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mode</a:t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126" name="Google Shape;126;p3"/>
              <p:cNvCxnSpPr/>
              <p:nvPr/>
            </p:nvCxnSpPr>
            <p:spPr>
              <a:xfrm>
                <a:off x="4855394" y="3702309"/>
                <a:ext cx="615300" cy="3336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3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9c46633ae5_0_121"/>
          <p:cNvSpPr txBox="1"/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459" name="Google Shape;459;g9c46633ae5_0_121"/>
          <p:cNvSpPr txBox="1"/>
          <p:nvPr/>
        </p:nvSpPr>
        <p:spPr>
          <a:xfrm>
            <a:off x="4813850" y="141575"/>
            <a:ext cx="4212000" cy="18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Gill Sans"/>
              <a:buChar char="○"/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“===” represents a long signal. (hitting table for 3 times)</a:t>
            </a:r>
            <a:endParaRPr sz="1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Gill Sans"/>
              <a:buChar char="○"/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‘=’ represents a short signal. (hitting table for 1 time)</a:t>
            </a:r>
            <a:endParaRPr sz="1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Gill Sans"/>
              <a:buChar char="○"/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For a letter, ‘.’ is used as a pause to separate signals.</a:t>
            </a:r>
            <a:endParaRPr sz="900"/>
          </a:p>
        </p:txBody>
      </p:sp>
      <p:sp>
        <p:nvSpPr>
          <p:cNvPr id="460" name="Google Shape;460;g9c46633ae5_0_121"/>
          <p:cNvSpPr txBox="1"/>
          <p:nvPr/>
        </p:nvSpPr>
        <p:spPr>
          <a:xfrm>
            <a:off x="1450406" y="1037150"/>
            <a:ext cx="3009600" cy="492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2.   parsing one string</a:t>
            </a:r>
            <a:endParaRPr b="1" sz="1800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1" name="Google Shape;461;g9c46633ae5_0_121"/>
          <p:cNvSpPr txBox="1"/>
          <p:nvPr/>
        </p:nvSpPr>
        <p:spPr>
          <a:xfrm>
            <a:off x="1119350" y="2148875"/>
            <a:ext cx="7906500" cy="14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=</a:t>
            </a: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.</a:t>
            </a:r>
            <a:r>
              <a:rPr b="1" lang="en-US" sz="20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=</a:t>
            </a: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.=.=...=...=.===.=.=...=.===.=.=...===.===.===.......===.=...===.=.===.=...===...=.=.===</a:t>
            </a:r>
            <a:endParaRPr/>
          </a:p>
        </p:txBody>
      </p:sp>
      <p:sp>
        <p:nvSpPr>
          <p:cNvPr id="462" name="Google Shape;462;g9c46633ae5_0_121"/>
          <p:cNvSpPr txBox="1"/>
          <p:nvPr/>
        </p:nvSpPr>
        <p:spPr>
          <a:xfrm>
            <a:off x="1191950" y="1955675"/>
            <a:ext cx="79065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 H              E              L                      L                            O            (space)  N                  C 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3" name="Google Shape;463;g9c46633ae5_0_121"/>
          <p:cNvSpPr txBox="1"/>
          <p:nvPr/>
        </p:nvSpPr>
        <p:spPr>
          <a:xfrm>
            <a:off x="1191950" y="2899900"/>
            <a:ext cx="79065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    T           U 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64" name="Google Shape;464;g9c46633ae5_0_121"/>
          <p:cNvCxnSpPr/>
          <p:nvPr/>
        </p:nvCxnSpPr>
        <p:spPr>
          <a:xfrm>
            <a:off x="2035275" y="1946775"/>
            <a:ext cx="0" cy="6813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g9c46633ae5_0_121"/>
          <p:cNvCxnSpPr/>
          <p:nvPr/>
        </p:nvCxnSpPr>
        <p:spPr>
          <a:xfrm>
            <a:off x="2364650" y="1946775"/>
            <a:ext cx="0" cy="6813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g9c46633ae5_0_121"/>
          <p:cNvCxnSpPr/>
          <p:nvPr/>
        </p:nvCxnSpPr>
        <p:spPr>
          <a:xfrm>
            <a:off x="3578925" y="1946775"/>
            <a:ext cx="0" cy="6813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Google Shape;467;g9c46633ae5_0_121"/>
          <p:cNvCxnSpPr/>
          <p:nvPr/>
        </p:nvCxnSpPr>
        <p:spPr>
          <a:xfrm>
            <a:off x="4813850" y="1946775"/>
            <a:ext cx="0" cy="6813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" name="Google Shape;468;g9c46633ae5_0_121"/>
          <p:cNvCxnSpPr/>
          <p:nvPr/>
        </p:nvCxnSpPr>
        <p:spPr>
          <a:xfrm>
            <a:off x="6514850" y="1946775"/>
            <a:ext cx="0" cy="6813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" name="Google Shape;469;g9c46633ae5_0_121"/>
          <p:cNvCxnSpPr/>
          <p:nvPr/>
        </p:nvCxnSpPr>
        <p:spPr>
          <a:xfrm>
            <a:off x="7499050" y="1946775"/>
            <a:ext cx="0" cy="6813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0" name="Google Shape;470;g9c46633ae5_0_121"/>
          <p:cNvCxnSpPr/>
          <p:nvPr/>
        </p:nvCxnSpPr>
        <p:spPr>
          <a:xfrm>
            <a:off x="1315550" y="2628075"/>
            <a:ext cx="0" cy="6813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1" name="Google Shape;471;g9c46633ae5_0_121"/>
          <p:cNvCxnSpPr/>
          <p:nvPr/>
        </p:nvCxnSpPr>
        <p:spPr>
          <a:xfrm>
            <a:off x="1901550" y="2628075"/>
            <a:ext cx="0" cy="6813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2" name="Google Shape;472;g9c46633ae5_0_121"/>
          <p:cNvSpPr txBox="1"/>
          <p:nvPr/>
        </p:nvSpPr>
        <p:spPr>
          <a:xfrm>
            <a:off x="5822050" y="2855650"/>
            <a:ext cx="30000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when to cut?</a:t>
            </a:r>
            <a:endParaRPr sz="1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ill Sans"/>
              <a:buChar char="●"/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“...”</a:t>
            </a:r>
            <a:endParaRPr sz="1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ill Sans"/>
              <a:buChar char="●"/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“.......”</a:t>
            </a:r>
            <a:endParaRPr sz="1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473" name="Google Shape;473;g9c46633ae5_0_121"/>
          <p:cNvGraphicFramePr/>
          <p:nvPr/>
        </p:nvGraphicFramePr>
        <p:xfrm>
          <a:off x="1119350" y="489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{8CA8DB91-C440-4662-B1DD-CBADE8ACC056}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74" name="Google Shape;474;g9c46633ae5_0_121"/>
          <p:cNvSpPr txBox="1"/>
          <p:nvPr/>
        </p:nvSpPr>
        <p:spPr>
          <a:xfrm>
            <a:off x="1119350" y="3793375"/>
            <a:ext cx="30000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dots = </a:t>
            </a:r>
            <a:r>
              <a:rPr b="1" lang="en-US" sz="15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0</a:t>
            </a:r>
            <a:endParaRPr b="1" sz="1500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sections = 0</a:t>
            </a:r>
            <a:endParaRPr sz="1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9c46633ae5_0_141"/>
          <p:cNvSpPr txBox="1"/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480" name="Google Shape;480;g9c46633ae5_0_141"/>
          <p:cNvSpPr txBox="1"/>
          <p:nvPr/>
        </p:nvSpPr>
        <p:spPr>
          <a:xfrm>
            <a:off x="4813850" y="141575"/>
            <a:ext cx="4212000" cy="18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Gill Sans"/>
              <a:buChar char="○"/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“===” represents a long signal. (hitting table for 3 times)</a:t>
            </a:r>
            <a:endParaRPr sz="1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Gill Sans"/>
              <a:buChar char="○"/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‘=’ represents a short signal. (hitting table for 1 time)</a:t>
            </a:r>
            <a:endParaRPr sz="1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Gill Sans"/>
              <a:buChar char="○"/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For a letter, ‘.’ is used as a pause to separate signals.</a:t>
            </a:r>
            <a:endParaRPr sz="900"/>
          </a:p>
        </p:txBody>
      </p:sp>
      <p:sp>
        <p:nvSpPr>
          <p:cNvPr id="481" name="Google Shape;481;g9c46633ae5_0_141"/>
          <p:cNvSpPr txBox="1"/>
          <p:nvPr/>
        </p:nvSpPr>
        <p:spPr>
          <a:xfrm>
            <a:off x="1450406" y="1037150"/>
            <a:ext cx="3009600" cy="492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2.   parsing one string</a:t>
            </a:r>
            <a:endParaRPr b="1" sz="1800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2" name="Google Shape;482;g9c46633ae5_0_141"/>
          <p:cNvSpPr txBox="1"/>
          <p:nvPr/>
        </p:nvSpPr>
        <p:spPr>
          <a:xfrm>
            <a:off x="1119350" y="2148875"/>
            <a:ext cx="7906500" cy="14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=.</a:t>
            </a: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=</a:t>
            </a:r>
            <a:r>
              <a:rPr b="1" lang="en-US" sz="20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=.=...=...=.===.=.=...=.===.=.=...===.===.===.......===.=...===.=.===.=...===...=.=.===</a:t>
            </a:r>
            <a:endParaRPr/>
          </a:p>
        </p:txBody>
      </p:sp>
      <p:sp>
        <p:nvSpPr>
          <p:cNvPr id="483" name="Google Shape;483;g9c46633ae5_0_141"/>
          <p:cNvSpPr txBox="1"/>
          <p:nvPr/>
        </p:nvSpPr>
        <p:spPr>
          <a:xfrm>
            <a:off x="1191950" y="1955675"/>
            <a:ext cx="79065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 H              E              L                      L                            O            (space)  N                  C 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4" name="Google Shape;484;g9c46633ae5_0_141"/>
          <p:cNvSpPr txBox="1"/>
          <p:nvPr/>
        </p:nvSpPr>
        <p:spPr>
          <a:xfrm>
            <a:off x="1191950" y="2899900"/>
            <a:ext cx="79065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    T           U 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85" name="Google Shape;485;g9c46633ae5_0_141"/>
          <p:cNvCxnSpPr/>
          <p:nvPr/>
        </p:nvCxnSpPr>
        <p:spPr>
          <a:xfrm>
            <a:off x="2035275" y="1946775"/>
            <a:ext cx="0" cy="6813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" name="Google Shape;486;g9c46633ae5_0_141"/>
          <p:cNvCxnSpPr/>
          <p:nvPr/>
        </p:nvCxnSpPr>
        <p:spPr>
          <a:xfrm>
            <a:off x="2364650" y="1946775"/>
            <a:ext cx="0" cy="6813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" name="Google Shape;487;g9c46633ae5_0_141"/>
          <p:cNvCxnSpPr/>
          <p:nvPr/>
        </p:nvCxnSpPr>
        <p:spPr>
          <a:xfrm>
            <a:off x="3578925" y="1946775"/>
            <a:ext cx="0" cy="6813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8" name="Google Shape;488;g9c46633ae5_0_141"/>
          <p:cNvCxnSpPr/>
          <p:nvPr/>
        </p:nvCxnSpPr>
        <p:spPr>
          <a:xfrm>
            <a:off x="4813850" y="1946775"/>
            <a:ext cx="0" cy="6813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9" name="Google Shape;489;g9c46633ae5_0_141"/>
          <p:cNvCxnSpPr/>
          <p:nvPr/>
        </p:nvCxnSpPr>
        <p:spPr>
          <a:xfrm>
            <a:off x="6514850" y="1946775"/>
            <a:ext cx="0" cy="6813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0" name="Google Shape;490;g9c46633ae5_0_141"/>
          <p:cNvCxnSpPr/>
          <p:nvPr/>
        </p:nvCxnSpPr>
        <p:spPr>
          <a:xfrm>
            <a:off x="7499050" y="1946775"/>
            <a:ext cx="0" cy="6813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1" name="Google Shape;491;g9c46633ae5_0_141"/>
          <p:cNvCxnSpPr/>
          <p:nvPr/>
        </p:nvCxnSpPr>
        <p:spPr>
          <a:xfrm>
            <a:off x="1315550" y="2628075"/>
            <a:ext cx="0" cy="6813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2" name="Google Shape;492;g9c46633ae5_0_141"/>
          <p:cNvCxnSpPr/>
          <p:nvPr/>
        </p:nvCxnSpPr>
        <p:spPr>
          <a:xfrm>
            <a:off x="1901550" y="2628075"/>
            <a:ext cx="0" cy="6813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3" name="Google Shape;493;g9c46633ae5_0_141"/>
          <p:cNvSpPr txBox="1"/>
          <p:nvPr/>
        </p:nvSpPr>
        <p:spPr>
          <a:xfrm>
            <a:off x="5822050" y="2855650"/>
            <a:ext cx="30000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when to cut?</a:t>
            </a:r>
            <a:endParaRPr sz="1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ill Sans"/>
              <a:buChar char="●"/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“...”</a:t>
            </a:r>
            <a:endParaRPr sz="1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ill Sans"/>
              <a:buChar char="●"/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“.......”</a:t>
            </a:r>
            <a:endParaRPr sz="1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494" name="Google Shape;494;g9c46633ae5_0_141"/>
          <p:cNvGraphicFramePr/>
          <p:nvPr/>
        </p:nvGraphicFramePr>
        <p:xfrm>
          <a:off x="1119350" y="489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{8CA8DB91-C440-4662-B1DD-CBADE8ACC056}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95" name="Google Shape;495;g9c46633ae5_0_141"/>
          <p:cNvSpPr txBox="1"/>
          <p:nvPr/>
        </p:nvSpPr>
        <p:spPr>
          <a:xfrm>
            <a:off x="1119350" y="3793375"/>
            <a:ext cx="30000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dots = </a:t>
            </a:r>
            <a:r>
              <a:rPr b="1" lang="en-US" sz="15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b="1" sz="1500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sections = 0</a:t>
            </a:r>
            <a:endParaRPr sz="1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9c46633ae5_0_161"/>
          <p:cNvSpPr txBox="1"/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501" name="Google Shape;501;g9c46633ae5_0_161"/>
          <p:cNvSpPr txBox="1"/>
          <p:nvPr/>
        </p:nvSpPr>
        <p:spPr>
          <a:xfrm>
            <a:off x="4813850" y="141575"/>
            <a:ext cx="4212000" cy="18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Gill Sans"/>
              <a:buChar char="○"/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“===” represents a long signal. (hitting table for 3 times)</a:t>
            </a:r>
            <a:endParaRPr sz="1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Gill Sans"/>
              <a:buChar char="○"/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‘=’ represents a short signal. (hitting table for 1 time)</a:t>
            </a:r>
            <a:endParaRPr sz="1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Gill Sans"/>
              <a:buChar char="○"/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For a letter, ‘.’ is used as a pause to separate signals.</a:t>
            </a:r>
            <a:endParaRPr sz="900"/>
          </a:p>
        </p:txBody>
      </p:sp>
      <p:sp>
        <p:nvSpPr>
          <p:cNvPr id="502" name="Google Shape;502;g9c46633ae5_0_161"/>
          <p:cNvSpPr txBox="1"/>
          <p:nvPr/>
        </p:nvSpPr>
        <p:spPr>
          <a:xfrm>
            <a:off x="1450406" y="1037150"/>
            <a:ext cx="3009600" cy="492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2.   parsing one string</a:t>
            </a:r>
            <a:endParaRPr b="1" sz="1800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03" name="Google Shape;503;g9c46633ae5_0_161"/>
          <p:cNvSpPr txBox="1"/>
          <p:nvPr/>
        </p:nvSpPr>
        <p:spPr>
          <a:xfrm>
            <a:off x="1119350" y="2148875"/>
            <a:ext cx="7906500" cy="14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=.=</a:t>
            </a: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.</a:t>
            </a:r>
            <a:r>
              <a:rPr b="1" lang="en-US" sz="20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=</a:t>
            </a: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.=...=...=.===.=.=...=.===.=.=...===.===.===.......===.=...===.=.===.=...===...=.=.===</a:t>
            </a:r>
            <a:endParaRPr/>
          </a:p>
        </p:txBody>
      </p:sp>
      <p:sp>
        <p:nvSpPr>
          <p:cNvPr id="504" name="Google Shape;504;g9c46633ae5_0_161"/>
          <p:cNvSpPr txBox="1"/>
          <p:nvPr/>
        </p:nvSpPr>
        <p:spPr>
          <a:xfrm>
            <a:off x="1191950" y="1955675"/>
            <a:ext cx="79065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 H              E              L                      L                            O            (space)  N                  C 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05" name="Google Shape;505;g9c46633ae5_0_161"/>
          <p:cNvSpPr txBox="1"/>
          <p:nvPr/>
        </p:nvSpPr>
        <p:spPr>
          <a:xfrm>
            <a:off x="1191950" y="2899900"/>
            <a:ext cx="79065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    T           U 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506" name="Google Shape;506;g9c46633ae5_0_161"/>
          <p:cNvCxnSpPr/>
          <p:nvPr/>
        </p:nvCxnSpPr>
        <p:spPr>
          <a:xfrm>
            <a:off x="2035275" y="1946775"/>
            <a:ext cx="0" cy="6813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7" name="Google Shape;507;g9c46633ae5_0_161"/>
          <p:cNvCxnSpPr/>
          <p:nvPr/>
        </p:nvCxnSpPr>
        <p:spPr>
          <a:xfrm>
            <a:off x="2364650" y="1946775"/>
            <a:ext cx="0" cy="6813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8" name="Google Shape;508;g9c46633ae5_0_161"/>
          <p:cNvCxnSpPr/>
          <p:nvPr/>
        </p:nvCxnSpPr>
        <p:spPr>
          <a:xfrm>
            <a:off x="3578925" y="1946775"/>
            <a:ext cx="0" cy="6813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" name="Google Shape;509;g9c46633ae5_0_161"/>
          <p:cNvCxnSpPr/>
          <p:nvPr/>
        </p:nvCxnSpPr>
        <p:spPr>
          <a:xfrm>
            <a:off x="4813850" y="1946775"/>
            <a:ext cx="0" cy="6813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0" name="Google Shape;510;g9c46633ae5_0_161"/>
          <p:cNvCxnSpPr/>
          <p:nvPr/>
        </p:nvCxnSpPr>
        <p:spPr>
          <a:xfrm>
            <a:off x="6514850" y="1946775"/>
            <a:ext cx="0" cy="6813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" name="Google Shape;511;g9c46633ae5_0_161"/>
          <p:cNvCxnSpPr/>
          <p:nvPr/>
        </p:nvCxnSpPr>
        <p:spPr>
          <a:xfrm>
            <a:off x="7499050" y="1946775"/>
            <a:ext cx="0" cy="6813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2" name="Google Shape;512;g9c46633ae5_0_161"/>
          <p:cNvCxnSpPr/>
          <p:nvPr/>
        </p:nvCxnSpPr>
        <p:spPr>
          <a:xfrm>
            <a:off x="1315550" y="2628075"/>
            <a:ext cx="0" cy="6813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3" name="Google Shape;513;g9c46633ae5_0_161"/>
          <p:cNvCxnSpPr/>
          <p:nvPr/>
        </p:nvCxnSpPr>
        <p:spPr>
          <a:xfrm>
            <a:off x="1901550" y="2628075"/>
            <a:ext cx="0" cy="6813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4" name="Google Shape;514;g9c46633ae5_0_161"/>
          <p:cNvSpPr txBox="1"/>
          <p:nvPr/>
        </p:nvSpPr>
        <p:spPr>
          <a:xfrm>
            <a:off x="5822050" y="2855650"/>
            <a:ext cx="30000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when to cut?</a:t>
            </a:r>
            <a:endParaRPr sz="1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ill Sans"/>
              <a:buChar char="●"/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“...”</a:t>
            </a:r>
            <a:endParaRPr sz="1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ill Sans"/>
              <a:buChar char="●"/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“.......”</a:t>
            </a:r>
            <a:endParaRPr sz="1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515" name="Google Shape;515;g9c46633ae5_0_161"/>
          <p:cNvGraphicFramePr/>
          <p:nvPr/>
        </p:nvGraphicFramePr>
        <p:xfrm>
          <a:off x="1119350" y="489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{8CA8DB91-C440-4662-B1DD-CBADE8ACC056}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16" name="Google Shape;516;g9c46633ae5_0_161"/>
          <p:cNvSpPr txBox="1"/>
          <p:nvPr/>
        </p:nvSpPr>
        <p:spPr>
          <a:xfrm>
            <a:off x="1119350" y="3793375"/>
            <a:ext cx="30000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dots = </a:t>
            </a:r>
            <a:r>
              <a:rPr b="1" lang="en-US" sz="15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0</a:t>
            </a:r>
            <a:endParaRPr b="1" sz="1500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sections = 0</a:t>
            </a:r>
            <a:endParaRPr sz="1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9c46633ae5_0_181"/>
          <p:cNvSpPr txBox="1"/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522" name="Google Shape;522;g9c46633ae5_0_181"/>
          <p:cNvSpPr txBox="1"/>
          <p:nvPr/>
        </p:nvSpPr>
        <p:spPr>
          <a:xfrm>
            <a:off x="4813850" y="141575"/>
            <a:ext cx="4212000" cy="18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Gill Sans"/>
              <a:buChar char="○"/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“===” represents a long signal. (hitting table for 3 times)</a:t>
            </a:r>
            <a:endParaRPr sz="1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Gill Sans"/>
              <a:buChar char="○"/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‘=’ represents a short signal. (hitting table for 1 time)</a:t>
            </a:r>
            <a:endParaRPr sz="1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Gill Sans"/>
              <a:buChar char="○"/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For a letter, ‘.’ is used as a pause to separate signals.</a:t>
            </a:r>
            <a:endParaRPr sz="900"/>
          </a:p>
        </p:txBody>
      </p:sp>
      <p:sp>
        <p:nvSpPr>
          <p:cNvPr id="523" name="Google Shape;523;g9c46633ae5_0_181"/>
          <p:cNvSpPr txBox="1"/>
          <p:nvPr/>
        </p:nvSpPr>
        <p:spPr>
          <a:xfrm>
            <a:off x="1450406" y="1037150"/>
            <a:ext cx="3009600" cy="492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2.   parsing one string</a:t>
            </a:r>
            <a:endParaRPr b="1" sz="1800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24" name="Google Shape;524;g9c46633ae5_0_181"/>
          <p:cNvSpPr txBox="1"/>
          <p:nvPr/>
        </p:nvSpPr>
        <p:spPr>
          <a:xfrm>
            <a:off x="1119350" y="2148875"/>
            <a:ext cx="7906500" cy="14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=.=.</a:t>
            </a: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=</a:t>
            </a:r>
            <a:r>
              <a:rPr b="1" lang="en-US" sz="20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=...=...=.===.=.=...=.===.=.=...===.===.===.......===.=...===.=.===.=...===...=.=.===</a:t>
            </a:r>
            <a:endParaRPr/>
          </a:p>
        </p:txBody>
      </p:sp>
      <p:sp>
        <p:nvSpPr>
          <p:cNvPr id="525" name="Google Shape;525;g9c46633ae5_0_181"/>
          <p:cNvSpPr txBox="1"/>
          <p:nvPr/>
        </p:nvSpPr>
        <p:spPr>
          <a:xfrm>
            <a:off x="1191950" y="1955675"/>
            <a:ext cx="79065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 H              E              L                      L                            O            (space)  N                  C 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26" name="Google Shape;526;g9c46633ae5_0_181"/>
          <p:cNvSpPr txBox="1"/>
          <p:nvPr/>
        </p:nvSpPr>
        <p:spPr>
          <a:xfrm>
            <a:off x="1191950" y="2899900"/>
            <a:ext cx="79065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    T           U 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527" name="Google Shape;527;g9c46633ae5_0_181"/>
          <p:cNvCxnSpPr/>
          <p:nvPr/>
        </p:nvCxnSpPr>
        <p:spPr>
          <a:xfrm>
            <a:off x="2035275" y="1946775"/>
            <a:ext cx="0" cy="6813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8" name="Google Shape;528;g9c46633ae5_0_181"/>
          <p:cNvCxnSpPr/>
          <p:nvPr/>
        </p:nvCxnSpPr>
        <p:spPr>
          <a:xfrm>
            <a:off x="2364650" y="1946775"/>
            <a:ext cx="0" cy="6813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9" name="Google Shape;529;g9c46633ae5_0_181"/>
          <p:cNvCxnSpPr/>
          <p:nvPr/>
        </p:nvCxnSpPr>
        <p:spPr>
          <a:xfrm>
            <a:off x="3578925" y="1946775"/>
            <a:ext cx="0" cy="6813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0" name="Google Shape;530;g9c46633ae5_0_181"/>
          <p:cNvCxnSpPr/>
          <p:nvPr/>
        </p:nvCxnSpPr>
        <p:spPr>
          <a:xfrm>
            <a:off x="4813850" y="1946775"/>
            <a:ext cx="0" cy="6813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1" name="Google Shape;531;g9c46633ae5_0_181"/>
          <p:cNvCxnSpPr/>
          <p:nvPr/>
        </p:nvCxnSpPr>
        <p:spPr>
          <a:xfrm>
            <a:off x="6514850" y="1946775"/>
            <a:ext cx="0" cy="6813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2" name="Google Shape;532;g9c46633ae5_0_181"/>
          <p:cNvCxnSpPr/>
          <p:nvPr/>
        </p:nvCxnSpPr>
        <p:spPr>
          <a:xfrm>
            <a:off x="7499050" y="1946775"/>
            <a:ext cx="0" cy="6813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3" name="Google Shape;533;g9c46633ae5_0_181"/>
          <p:cNvCxnSpPr/>
          <p:nvPr/>
        </p:nvCxnSpPr>
        <p:spPr>
          <a:xfrm>
            <a:off x="1315550" y="2628075"/>
            <a:ext cx="0" cy="6813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4" name="Google Shape;534;g9c46633ae5_0_181"/>
          <p:cNvCxnSpPr/>
          <p:nvPr/>
        </p:nvCxnSpPr>
        <p:spPr>
          <a:xfrm>
            <a:off x="1901550" y="2628075"/>
            <a:ext cx="0" cy="6813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5" name="Google Shape;535;g9c46633ae5_0_181"/>
          <p:cNvSpPr txBox="1"/>
          <p:nvPr/>
        </p:nvSpPr>
        <p:spPr>
          <a:xfrm>
            <a:off x="5822050" y="2855650"/>
            <a:ext cx="30000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when to cut?</a:t>
            </a:r>
            <a:endParaRPr sz="1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ill Sans"/>
              <a:buChar char="●"/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“...”</a:t>
            </a:r>
            <a:endParaRPr sz="1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ill Sans"/>
              <a:buChar char="●"/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“.......”</a:t>
            </a:r>
            <a:endParaRPr sz="1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536" name="Google Shape;536;g9c46633ae5_0_181"/>
          <p:cNvGraphicFramePr/>
          <p:nvPr/>
        </p:nvGraphicFramePr>
        <p:xfrm>
          <a:off x="1119350" y="489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{8CA8DB91-C440-4662-B1DD-CBADE8ACC056}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37" name="Google Shape;537;g9c46633ae5_0_181"/>
          <p:cNvSpPr txBox="1"/>
          <p:nvPr/>
        </p:nvSpPr>
        <p:spPr>
          <a:xfrm>
            <a:off x="1119350" y="3793375"/>
            <a:ext cx="30000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dots = </a:t>
            </a:r>
            <a:r>
              <a:rPr b="1" lang="en-US" sz="15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b="1" sz="1500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sections = 0</a:t>
            </a:r>
            <a:endParaRPr sz="1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9c46633ae5_0_201"/>
          <p:cNvSpPr txBox="1"/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543" name="Google Shape;543;g9c46633ae5_0_201"/>
          <p:cNvSpPr txBox="1"/>
          <p:nvPr/>
        </p:nvSpPr>
        <p:spPr>
          <a:xfrm>
            <a:off x="4813850" y="141575"/>
            <a:ext cx="4212000" cy="18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Gill Sans"/>
              <a:buChar char="○"/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“===” represents a long signal. (hitting table for 3 times)</a:t>
            </a:r>
            <a:endParaRPr sz="1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Gill Sans"/>
              <a:buChar char="○"/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‘=’ represents a short signal. (hitting table for 1 time)</a:t>
            </a:r>
            <a:endParaRPr sz="1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Gill Sans"/>
              <a:buChar char="○"/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For a letter, ‘.’ is used as a pause to separate signals.</a:t>
            </a:r>
            <a:endParaRPr sz="900"/>
          </a:p>
        </p:txBody>
      </p:sp>
      <p:sp>
        <p:nvSpPr>
          <p:cNvPr id="544" name="Google Shape;544;g9c46633ae5_0_201"/>
          <p:cNvSpPr txBox="1"/>
          <p:nvPr/>
        </p:nvSpPr>
        <p:spPr>
          <a:xfrm>
            <a:off x="1450406" y="1037150"/>
            <a:ext cx="3009600" cy="492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2.   parsing one string</a:t>
            </a:r>
            <a:endParaRPr b="1" sz="1800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5" name="Google Shape;545;g9c46633ae5_0_201"/>
          <p:cNvSpPr txBox="1"/>
          <p:nvPr/>
        </p:nvSpPr>
        <p:spPr>
          <a:xfrm>
            <a:off x="1119350" y="2148875"/>
            <a:ext cx="7906500" cy="14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=.=.=</a:t>
            </a: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.</a:t>
            </a:r>
            <a:r>
              <a:rPr b="1" lang="en-US" sz="20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=</a:t>
            </a: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...=...=.===.=.=...=.===.=.=...===.===.===.......===.=...===.=.===.=...===...=.=.===</a:t>
            </a:r>
            <a:endParaRPr/>
          </a:p>
        </p:txBody>
      </p:sp>
      <p:sp>
        <p:nvSpPr>
          <p:cNvPr id="546" name="Google Shape;546;g9c46633ae5_0_201"/>
          <p:cNvSpPr txBox="1"/>
          <p:nvPr/>
        </p:nvSpPr>
        <p:spPr>
          <a:xfrm>
            <a:off x="1191950" y="1955675"/>
            <a:ext cx="79065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 H              E              L                      L                            O            (space)  N                  C 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7" name="Google Shape;547;g9c46633ae5_0_201"/>
          <p:cNvSpPr txBox="1"/>
          <p:nvPr/>
        </p:nvSpPr>
        <p:spPr>
          <a:xfrm>
            <a:off x="1191950" y="2899900"/>
            <a:ext cx="79065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    T           U 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548" name="Google Shape;548;g9c46633ae5_0_201"/>
          <p:cNvCxnSpPr/>
          <p:nvPr/>
        </p:nvCxnSpPr>
        <p:spPr>
          <a:xfrm>
            <a:off x="2035275" y="1946775"/>
            <a:ext cx="0" cy="6813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9" name="Google Shape;549;g9c46633ae5_0_201"/>
          <p:cNvCxnSpPr/>
          <p:nvPr/>
        </p:nvCxnSpPr>
        <p:spPr>
          <a:xfrm>
            <a:off x="2364650" y="1946775"/>
            <a:ext cx="0" cy="6813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0" name="Google Shape;550;g9c46633ae5_0_201"/>
          <p:cNvCxnSpPr/>
          <p:nvPr/>
        </p:nvCxnSpPr>
        <p:spPr>
          <a:xfrm>
            <a:off x="3578925" y="1946775"/>
            <a:ext cx="0" cy="6813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1" name="Google Shape;551;g9c46633ae5_0_201"/>
          <p:cNvCxnSpPr/>
          <p:nvPr/>
        </p:nvCxnSpPr>
        <p:spPr>
          <a:xfrm>
            <a:off x="4813850" y="1946775"/>
            <a:ext cx="0" cy="6813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g9c46633ae5_0_201"/>
          <p:cNvCxnSpPr/>
          <p:nvPr/>
        </p:nvCxnSpPr>
        <p:spPr>
          <a:xfrm>
            <a:off x="6514850" y="1946775"/>
            <a:ext cx="0" cy="6813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g9c46633ae5_0_201"/>
          <p:cNvCxnSpPr/>
          <p:nvPr/>
        </p:nvCxnSpPr>
        <p:spPr>
          <a:xfrm>
            <a:off x="7499050" y="1946775"/>
            <a:ext cx="0" cy="6813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g9c46633ae5_0_201"/>
          <p:cNvCxnSpPr/>
          <p:nvPr/>
        </p:nvCxnSpPr>
        <p:spPr>
          <a:xfrm>
            <a:off x="1315550" y="2628075"/>
            <a:ext cx="0" cy="6813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5" name="Google Shape;555;g9c46633ae5_0_201"/>
          <p:cNvCxnSpPr/>
          <p:nvPr/>
        </p:nvCxnSpPr>
        <p:spPr>
          <a:xfrm>
            <a:off x="1901550" y="2628075"/>
            <a:ext cx="0" cy="6813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6" name="Google Shape;556;g9c46633ae5_0_201"/>
          <p:cNvSpPr txBox="1"/>
          <p:nvPr/>
        </p:nvSpPr>
        <p:spPr>
          <a:xfrm>
            <a:off x="5822050" y="2855650"/>
            <a:ext cx="30000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when to cut?</a:t>
            </a:r>
            <a:endParaRPr sz="1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ill Sans"/>
              <a:buChar char="●"/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“...”</a:t>
            </a:r>
            <a:endParaRPr sz="1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ill Sans"/>
              <a:buChar char="●"/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“.......”</a:t>
            </a:r>
            <a:endParaRPr sz="1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557" name="Google Shape;557;g9c46633ae5_0_201"/>
          <p:cNvGraphicFramePr/>
          <p:nvPr/>
        </p:nvGraphicFramePr>
        <p:xfrm>
          <a:off x="1119350" y="489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{8CA8DB91-C440-4662-B1DD-CBADE8ACC056}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58" name="Google Shape;558;g9c46633ae5_0_201"/>
          <p:cNvSpPr txBox="1"/>
          <p:nvPr/>
        </p:nvSpPr>
        <p:spPr>
          <a:xfrm>
            <a:off x="1119350" y="3793375"/>
            <a:ext cx="30000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dots = </a:t>
            </a:r>
            <a:r>
              <a:rPr b="1" lang="en-US" sz="15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0</a:t>
            </a:r>
            <a:endParaRPr b="1" sz="1500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sections = 0</a:t>
            </a:r>
            <a:endParaRPr sz="1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9c46633ae5_0_221"/>
          <p:cNvSpPr txBox="1"/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564" name="Google Shape;564;g9c46633ae5_0_221"/>
          <p:cNvSpPr txBox="1"/>
          <p:nvPr/>
        </p:nvSpPr>
        <p:spPr>
          <a:xfrm>
            <a:off x="4813850" y="141575"/>
            <a:ext cx="4212000" cy="18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Gill Sans"/>
              <a:buChar char="○"/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“===” represents a long signal. (hitting table for 3 times)</a:t>
            </a:r>
            <a:endParaRPr sz="1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Gill Sans"/>
              <a:buChar char="○"/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‘=’ represents a short signal. (hitting table for 1 time)</a:t>
            </a:r>
            <a:endParaRPr sz="1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Gill Sans"/>
              <a:buChar char="○"/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For a letter, ‘.’ is used as a pause to separate signals.</a:t>
            </a:r>
            <a:endParaRPr sz="900"/>
          </a:p>
        </p:txBody>
      </p:sp>
      <p:sp>
        <p:nvSpPr>
          <p:cNvPr id="565" name="Google Shape;565;g9c46633ae5_0_221"/>
          <p:cNvSpPr txBox="1"/>
          <p:nvPr/>
        </p:nvSpPr>
        <p:spPr>
          <a:xfrm>
            <a:off x="1450406" y="1037150"/>
            <a:ext cx="3009600" cy="492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2.   parsing one string</a:t>
            </a:r>
            <a:endParaRPr b="1" sz="1800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66" name="Google Shape;566;g9c46633ae5_0_221"/>
          <p:cNvSpPr txBox="1"/>
          <p:nvPr/>
        </p:nvSpPr>
        <p:spPr>
          <a:xfrm>
            <a:off x="1119350" y="2148875"/>
            <a:ext cx="7906500" cy="14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=.=.=.</a:t>
            </a: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=</a:t>
            </a:r>
            <a:r>
              <a:rPr b="1" lang="en-US" sz="20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..=...=.===.=.=...=.===.=.=...===.===.===.......===.=...===.=.===.=...===...=.=.===</a:t>
            </a:r>
            <a:endParaRPr/>
          </a:p>
        </p:txBody>
      </p:sp>
      <p:sp>
        <p:nvSpPr>
          <p:cNvPr id="567" name="Google Shape;567;g9c46633ae5_0_221"/>
          <p:cNvSpPr txBox="1"/>
          <p:nvPr/>
        </p:nvSpPr>
        <p:spPr>
          <a:xfrm>
            <a:off x="1191950" y="1955675"/>
            <a:ext cx="79065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 H              E              L                      L                            O            (space)  N                  C 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68" name="Google Shape;568;g9c46633ae5_0_221"/>
          <p:cNvSpPr txBox="1"/>
          <p:nvPr/>
        </p:nvSpPr>
        <p:spPr>
          <a:xfrm>
            <a:off x="1191950" y="2899900"/>
            <a:ext cx="79065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    T           U 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569" name="Google Shape;569;g9c46633ae5_0_221"/>
          <p:cNvCxnSpPr/>
          <p:nvPr/>
        </p:nvCxnSpPr>
        <p:spPr>
          <a:xfrm>
            <a:off x="2159175" y="1946775"/>
            <a:ext cx="0" cy="6813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0" name="Google Shape;570;g9c46633ae5_0_221"/>
          <p:cNvCxnSpPr/>
          <p:nvPr/>
        </p:nvCxnSpPr>
        <p:spPr>
          <a:xfrm>
            <a:off x="2364650" y="1946775"/>
            <a:ext cx="0" cy="6813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1" name="Google Shape;571;g9c46633ae5_0_221"/>
          <p:cNvCxnSpPr/>
          <p:nvPr/>
        </p:nvCxnSpPr>
        <p:spPr>
          <a:xfrm>
            <a:off x="3578925" y="1946775"/>
            <a:ext cx="0" cy="6813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2" name="Google Shape;572;g9c46633ae5_0_221"/>
          <p:cNvCxnSpPr/>
          <p:nvPr/>
        </p:nvCxnSpPr>
        <p:spPr>
          <a:xfrm>
            <a:off x="4813850" y="1946775"/>
            <a:ext cx="0" cy="6813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3" name="Google Shape;573;g9c46633ae5_0_221"/>
          <p:cNvCxnSpPr/>
          <p:nvPr/>
        </p:nvCxnSpPr>
        <p:spPr>
          <a:xfrm>
            <a:off x="6514850" y="1946775"/>
            <a:ext cx="0" cy="6813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4" name="Google Shape;574;g9c46633ae5_0_221"/>
          <p:cNvCxnSpPr/>
          <p:nvPr/>
        </p:nvCxnSpPr>
        <p:spPr>
          <a:xfrm>
            <a:off x="7499050" y="1946775"/>
            <a:ext cx="0" cy="6813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5" name="Google Shape;575;g9c46633ae5_0_221"/>
          <p:cNvCxnSpPr/>
          <p:nvPr/>
        </p:nvCxnSpPr>
        <p:spPr>
          <a:xfrm>
            <a:off x="1315550" y="2628075"/>
            <a:ext cx="0" cy="6813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6" name="Google Shape;576;g9c46633ae5_0_221"/>
          <p:cNvCxnSpPr/>
          <p:nvPr/>
        </p:nvCxnSpPr>
        <p:spPr>
          <a:xfrm>
            <a:off x="1901550" y="2628075"/>
            <a:ext cx="0" cy="6813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7" name="Google Shape;577;g9c46633ae5_0_221"/>
          <p:cNvSpPr txBox="1"/>
          <p:nvPr/>
        </p:nvSpPr>
        <p:spPr>
          <a:xfrm>
            <a:off x="5822050" y="2855650"/>
            <a:ext cx="30000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when to cut?</a:t>
            </a:r>
            <a:endParaRPr sz="1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ill Sans"/>
              <a:buChar char="●"/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“...”</a:t>
            </a:r>
            <a:endParaRPr sz="1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ill Sans"/>
              <a:buChar char="●"/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“.......”</a:t>
            </a:r>
            <a:endParaRPr sz="1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578" name="Google Shape;578;g9c46633ae5_0_221"/>
          <p:cNvGraphicFramePr/>
          <p:nvPr/>
        </p:nvGraphicFramePr>
        <p:xfrm>
          <a:off x="1119350" y="489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{8CA8DB91-C440-4662-B1DD-CBADE8ACC056}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79" name="Google Shape;579;g9c46633ae5_0_221"/>
          <p:cNvSpPr txBox="1"/>
          <p:nvPr/>
        </p:nvSpPr>
        <p:spPr>
          <a:xfrm>
            <a:off x="1119350" y="3793375"/>
            <a:ext cx="30000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dots = </a:t>
            </a:r>
            <a:r>
              <a:rPr b="1" lang="en-US" sz="15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b="1" sz="1500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sections = 0</a:t>
            </a:r>
            <a:endParaRPr sz="1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9c46633ae5_0_241"/>
          <p:cNvSpPr txBox="1"/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585" name="Google Shape;585;g9c46633ae5_0_241"/>
          <p:cNvSpPr txBox="1"/>
          <p:nvPr/>
        </p:nvSpPr>
        <p:spPr>
          <a:xfrm>
            <a:off x="4813850" y="141575"/>
            <a:ext cx="4212000" cy="18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Gill Sans"/>
              <a:buChar char="○"/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“===” represents a long signal. (hitting table for 3 times)</a:t>
            </a:r>
            <a:endParaRPr sz="1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Gill Sans"/>
              <a:buChar char="○"/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‘=’ represents a short signal. (hitting table for 1 time)</a:t>
            </a:r>
            <a:endParaRPr sz="1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Gill Sans"/>
              <a:buChar char="○"/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For a letter, ‘.’ is used as a pause to separate signals.</a:t>
            </a:r>
            <a:endParaRPr sz="900"/>
          </a:p>
        </p:txBody>
      </p:sp>
      <p:sp>
        <p:nvSpPr>
          <p:cNvPr id="586" name="Google Shape;586;g9c46633ae5_0_241"/>
          <p:cNvSpPr txBox="1"/>
          <p:nvPr/>
        </p:nvSpPr>
        <p:spPr>
          <a:xfrm>
            <a:off x="1450406" y="1037150"/>
            <a:ext cx="3009600" cy="492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2.   parsing one string</a:t>
            </a:r>
            <a:endParaRPr b="1" sz="1800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87" name="Google Shape;587;g9c46633ae5_0_241"/>
          <p:cNvSpPr txBox="1"/>
          <p:nvPr/>
        </p:nvSpPr>
        <p:spPr>
          <a:xfrm>
            <a:off x="1119350" y="2148875"/>
            <a:ext cx="7906500" cy="14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=.=.=.=</a:t>
            </a: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.</a:t>
            </a:r>
            <a:r>
              <a:rPr b="1" lang="en-US" sz="20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.=...=.===.=.=...=.===.=.=...===.===.===.......===.=...===.=.===.=...===...=.=.===</a:t>
            </a:r>
            <a:endParaRPr/>
          </a:p>
        </p:txBody>
      </p:sp>
      <p:sp>
        <p:nvSpPr>
          <p:cNvPr id="588" name="Google Shape;588;g9c46633ae5_0_241"/>
          <p:cNvSpPr txBox="1"/>
          <p:nvPr/>
        </p:nvSpPr>
        <p:spPr>
          <a:xfrm>
            <a:off x="1191950" y="1955675"/>
            <a:ext cx="79065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 H              E              L                      L                            O            (space)  N                  C 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89" name="Google Shape;589;g9c46633ae5_0_241"/>
          <p:cNvSpPr txBox="1"/>
          <p:nvPr/>
        </p:nvSpPr>
        <p:spPr>
          <a:xfrm>
            <a:off x="1191950" y="2899900"/>
            <a:ext cx="79065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    T           U 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590" name="Google Shape;590;g9c46633ae5_0_241"/>
          <p:cNvCxnSpPr/>
          <p:nvPr/>
        </p:nvCxnSpPr>
        <p:spPr>
          <a:xfrm>
            <a:off x="2159175" y="1946775"/>
            <a:ext cx="0" cy="6813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1" name="Google Shape;591;g9c46633ae5_0_241"/>
          <p:cNvCxnSpPr/>
          <p:nvPr/>
        </p:nvCxnSpPr>
        <p:spPr>
          <a:xfrm>
            <a:off x="2364650" y="1946775"/>
            <a:ext cx="0" cy="6813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2" name="Google Shape;592;g9c46633ae5_0_241"/>
          <p:cNvCxnSpPr/>
          <p:nvPr/>
        </p:nvCxnSpPr>
        <p:spPr>
          <a:xfrm>
            <a:off x="3578925" y="1946775"/>
            <a:ext cx="0" cy="6813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3" name="Google Shape;593;g9c46633ae5_0_241"/>
          <p:cNvCxnSpPr/>
          <p:nvPr/>
        </p:nvCxnSpPr>
        <p:spPr>
          <a:xfrm>
            <a:off x="4813850" y="1946775"/>
            <a:ext cx="0" cy="6813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4" name="Google Shape;594;g9c46633ae5_0_241"/>
          <p:cNvCxnSpPr/>
          <p:nvPr/>
        </p:nvCxnSpPr>
        <p:spPr>
          <a:xfrm>
            <a:off x="6514850" y="1946775"/>
            <a:ext cx="0" cy="6813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5" name="Google Shape;595;g9c46633ae5_0_241"/>
          <p:cNvCxnSpPr/>
          <p:nvPr/>
        </p:nvCxnSpPr>
        <p:spPr>
          <a:xfrm>
            <a:off x="7499050" y="1946775"/>
            <a:ext cx="0" cy="6813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6" name="Google Shape;596;g9c46633ae5_0_241"/>
          <p:cNvCxnSpPr/>
          <p:nvPr/>
        </p:nvCxnSpPr>
        <p:spPr>
          <a:xfrm>
            <a:off x="1315550" y="2628075"/>
            <a:ext cx="0" cy="6813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7" name="Google Shape;597;g9c46633ae5_0_241"/>
          <p:cNvCxnSpPr/>
          <p:nvPr/>
        </p:nvCxnSpPr>
        <p:spPr>
          <a:xfrm>
            <a:off x="1901550" y="2628075"/>
            <a:ext cx="0" cy="6813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8" name="Google Shape;598;g9c46633ae5_0_241"/>
          <p:cNvSpPr txBox="1"/>
          <p:nvPr/>
        </p:nvSpPr>
        <p:spPr>
          <a:xfrm>
            <a:off x="5822050" y="2855650"/>
            <a:ext cx="30000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when to cut?</a:t>
            </a:r>
            <a:endParaRPr sz="1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ill Sans"/>
              <a:buChar char="●"/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“...”</a:t>
            </a:r>
            <a:endParaRPr sz="1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ill Sans"/>
              <a:buChar char="●"/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“.......”</a:t>
            </a:r>
            <a:endParaRPr sz="1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599" name="Google Shape;599;g9c46633ae5_0_241"/>
          <p:cNvGraphicFramePr/>
          <p:nvPr/>
        </p:nvGraphicFramePr>
        <p:xfrm>
          <a:off x="1119350" y="489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{8CA8DB91-C440-4662-B1DD-CBADE8ACC056}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00" name="Google Shape;600;g9c46633ae5_0_241"/>
          <p:cNvSpPr txBox="1"/>
          <p:nvPr/>
        </p:nvSpPr>
        <p:spPr>
          <a:xfrm>
            <a:off x="1119350" y="3793375"/>
            <a:ext cx="30000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dots = </a:t>
            </a:r>
            <a:r>
              <a:rPr b="1" lang="en-US" sz="15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b="1" sz="1500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sections = 0</a:t>
            </a:r>
            <a:endParaRPr sz="1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9c46633ae5_0_261"/>
          <p:cNvSpPr txBox="1"/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606" name="Google Shape;606;g9c46633ae5_0_261"/>
          <p:cNvSpPr txBox="1"/>
          <p:nvPr/>
        </p:nvSpPr>
        <p:spPr>
          <a:xfrm>
            <a:off x="4813850" y="141575"/>
            <a:ext cx="4212000" cy="18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Gill Sans"/>
              <a:buChar char="○"/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“===” represents a long signal. (hitting table for 3 times)</a:t>
            </a:r>
            <a:endParaRPr sz="1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Gill Sans"/>
              <a:buChar char="○"/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‘=’ represents a short signal. (hitting table for 1 time)</a:t>
            </a:r>
            <a:endParaRPr sz="1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Gill Sans"/>
              <a:buChar char="○"/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For a letter, ‘.’ is used as a pause to separate signals.</a:t>
            </a:r>
            <a:endParaRPr sz="900"/>
          </a:p>
        </p:txBody>
      </p:sp>
      <p:sp>
        <p:nvSpPr>
          <p:cNvPr id="607" name="Google Shape;607;g9c46633ae5_0_261"/>
          <p:cNvSpPr txBox="1"/>
          <p:nvPr/>
        </p:nvSpPr>
        <p:spPr>
          <a:xfrm>
            <a:off x="1450406" y="1037150"/>
            <a:ext cx="3009600" cy="492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2.   parsing one string</a:t>
            </a:r>
            <a:endParaRPr b="1" sz="1800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08" name="Google Shape;608;g9c46633ae5_0_261"/>
          <p:cNvSpPr txBox="1"/>
          <p:nvPr/>
        </p:nvSpPr>
        <p:spPr>
          <a:xfrm>
            <a:off x="1119350" y="2148875"/>
            <a:ext cx="7906500" cy="14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=.=.=.=.</a:t>
            </a: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.</a:t>
            </a:r>
            <a:r>
              <a:rPr b="1" lang="en-US" sz="20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=...=.===.=.=...=.===.=.=...===.===.===.......===.=...===.=.===.=...===...=.=.===</a:t>
            </a:r>
            <a:endParaRPr/>
          </a:p>
        </p:txBody>
      </p:sp>
      <p:sp>
        <p:nvSpPr>
          <p:cNvPr id="609" name="Google Shape;609;g9c46633ae5_0_261"/>
          <p:cNvSpPr txBox="1"/>
          <p:nvPr/>
        </p:nvSpPr>
        <p:spPr>
          <a:xfrm>
            <a:off x="1191950" y="1955675"/>
            <a:ext cx="79065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 H              E              L                      L                            O            (space)  N                  C 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10" name="Google Shape;610;g9c46633ae5_0_261"/>
          <p:cNvSpPr txBox="1"/>
          <p:nvPr/>
        </p:nvSpPr>
        <p:spPr>
          <a:xfrm>
            <a:off x="1191950" y="2899900"/>
            <a:ext cx="79065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    T           U 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611" name="Google Shape;611;g9c46633ae5_0_261"/>
          <p:cNvCxnSpPr/>
          <p:nvPr/>
        </p:nvCxnSpPr>
        <p:spPr>
          <a:xfrm>
            <a:off x="2159175" y="1946775"/>
            <a:ext cx="0" cy="6813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2" name="Google Shape;612;g9c46633ae5_0_261"/>
          <p:cNvCxnSpPr/>
          <p:nvPr/>
        </p:nvCxnSpPr>
        <p:spPr>
          <a:xfrm>
            <a:off x="2364650" y="1946775"/>
            <a:ext cx="0" cy="6813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3" name="Google Shape;613;g9c46633ae5_0_261"/>
          <p:cNvCxnSpPr/>
          <p:nvPr/>
        </p:nvCxnSpPr>
        <p:spPr>
          <a:xfrm>
            <a:off x="3578925" y="1946775"/>
            <a:ext cx="0" cy="6813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4" name="Google Shape;614;g9c46633ae5_0_261"/>
          <p:cNvCxnSpPr/>
          <p:nvPr/>
        </p:nvCxnSpPr>
        <p:spPr>
          <a:xfrm>
            <a:off x="4813850" y="1946775"/>
            <a:ext cx="0" cy="6813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5" name="Google Shape;615;g9c46633ae5_0_261"/>
          <p:cNvCxnSpPr/>
          <p:nvPr/>
        </p:nvCxnSpPr>
        <p:spPr>
          <a:xfrm>
            <a:off x="6514850" y="1946775"/>
            <a:ext cx="0" cy="6813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6" name="Google Shape;616;g9c46633ae5_0_261"/>
          <p:cNvCxnSpPr/>
          <p:nvPr/>
        </p:nvCxnSpPr>
        <p:spPr>
          <a:xfrm>
            <a:off x="7499050" y="1946775"/>
            <a:ext cx="0" cy="6813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7" name="Google Shape;617;g9c46633ae5_0_261"/>
          <p:cNvCxnSpPr/>
          <p:nvPr/>
        </p:nvCxnSpPr>
        <p:spPr>
          <a:xfrm>
            <a:off x="1315550" y="2628075"/>
            <a:ext cx="0" cy="6813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8" name="Google Shape;618;g9c46633ae5_0_261"/>
          <p:cNvCxnSpPr/>
          <p:nvPr/>
        </p:nvCxnSpPr>
        <p:spPr>
          <a:xfrm>
            <a:off x="1901550" y="2628075"/>
            <a:ext cx="0" cy="6813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9" name="Google Shape;619;g9c46633ae5_0_261"/>
          <p:cNvSpPr txBox="1"/>
          <p:nvPr/>
        </p:nvSpPr>
        <p:spPr>
          <a:xfrm>
            <a:off x="5822050" y="2855650"/>
            <a:ext cx="30000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when to cut?</a:t>
            </a:r>
            <a:endParaRPr sz="1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ill Sans"/>
              <a:buChar char="●"/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“...”</a:t>
            </a:r>
            <a:endParaRPr sz="1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ill Sans"/>
              <a:buChar char="●"/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“.......”</a:t>
            </a:r>
            <a:endParaRPr sz="1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620" name="Google Shape;620;g9c46633ae5_0_261"/>
          <p:cNvGraphicFramePr/>
          <p:nvPr/>
        </p:nvGraphicFramePr>
        <p:xfrm>
          <a:off x="1119350" y="489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{8CA8DB91-C440-4662-B1DD-CBADE8ACC056}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21" name="Google Shape;621;g9c46633ae5_0_261"/>
          <p:cNvSpPr txBox="1"/>
          <p:nvPr/>
        </p:nvSpPr>
        <p:spPr>
          <a:xfrm>
            <a:off x="1119350" y="3793375"/>
            <a:ext cx="30000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highlight>
                  <a:srgbClr val="FFD966"/>
                </a:highlight>
                <a:latin typeface="Gill Sans"/>
                <a:ea typeface="Gill Sans"/>
                <a:cs typeface="Gill Sans"/>
                <a:sym typeface="Gill Sans"/>
              </a:rPr>
              <a:t>dots = </a:t>
            </a:r>
            <a:r>
              <a:rPr b="1" lang="en-US" sz="1500">
                <a:solidFill>
                  <a:srgbClr val="CC0000"/>
                </a:solidFill>
                <a:highlight>
                  <a:srgbClr val="FFD966"/>
                </a:highlight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b="1" sz="1500">
              <a:solidFill>
                <a:srgbClr val="CC0000"/>
              </a:solidFill>
              <a:highlight>
                <a:srgbClr val="FFD966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highlight>
                  <a:srgbClr val="93C47D"/>
                </a:highlight>
                <a:latin typeface="Gill Sans"/>
                <a:ea typeface="Gill Sans"/>
                <a:cs typeface="Gill Sans"/>
                <a:sym typeface="Gill Sans"/>
              </a:rPr>
              <a:t>sections = 1</a:t>
            </a:r>
            <a:endParaRPr sz="1500">
              <a:solidFill>
                <a:schemeClr val="dk1"/>
              </a:solidFill>
              <a:highlight>
                <a:srgbClr val="93C47D"/>
              </a:highligh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22" name="Google Shape;622;g9c46633ae5_0_261"/>
          <p:cNvSpPr txBox="1"/>
          <p:nvPr/>
        </p:nvSpPr>
        <p:spPr>
          <a:xfrm>
            <a:off x="6221600" y="4486575"/>
            <a:ext cx="5865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highlight>
                  <a:srgbClr val="FFD966"/>
                </a:highlight>
                <a:latin typeface="Gill Sans"/>
                <a:ea typeface="Gill Sans"/>
                <a:cs typeface="Gill Sans"/>
                <a:sym typeface="Gill Sans"/>
              </a:rPr>
              <a:t>\0</a:t>
            </a:r>
            <a:endParaRPr sz="1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23" name="Google Shape;623;g9c46633ae5_0_261"/>
          <p:cNvSpPr/>
          <p:nvPr/>
        </p:nvSpPr>
        <p:spPr>
          <a:xfrm>
            <a:off x="6186650" y="4788350"/>
            <a:ext cx="486600" cy="557400"/>
          </a:xfrm>
          <a:prstGeom prst="mathMultiply">
            <a:avLst>
              <a:gd fmla="val 7916" name="adj1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9c46633ae5_0_283"/>
          <p:cNvSpPr txBox="1"/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629" name="Google Shape;629;g9c46633ae5_0_283"/>
          <p:cNvSpPr txBox="1"/>
          <p:nvPr/>
        </p:nvSpPr>
        <p:spPr>
          <a:xfrm>
            <a:off x="4813850" y="141575"/>
            <a:ext cx="4212000" cy="18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Gill Sans"/>
              <a:buChar char="○"/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“===” represents a long signal. (hitting table for 3 times)</a:t>
            </a:r>
            <a:endParaRPr sz="1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Gill Sans"/>
              <a:buChar char="○"/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‘=’ represents a short signal. (hitting table for 1 time)</a:t>
            </a:r>
            <a:endParaRPr sz="1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Gill Sans"/>
              <a:buChar char="○"/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For a letter, ‘.’ is used as a pause to separate signals.</a:t>
            </a:r>
            <a:endParaRPr sz="900"/>
          </a:p>
        </p:txBody>
      </p:sp>
      <p:sp>
        <p:nvSpPr>
          <p:cNvPr id="630" name="Google Shape;630;g9c46633ae5_0_283"/>
          <p:cNvSpPr txBox="1"/>
          <p:nvPr/>
        </p:nvSpPr>
        <p:spPr>
          <a:xfrm>
            <a:off x="1450406" y="1037150"/>
            <a:ext cx="3009600" cy="492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2.   parsing one string</a:t>
            </a:r>
            <a:endParaRPr b="1" sz="1800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1" name="Google Shape;631;g9c46633ae5_0_283"/>
          <p:cNvSpPr txBox="1"/>
          <p:nvPr/>
        </p:nvSpPr>
        <p:spPr>
          <a:xfrm>
            <a:off x="1119350" y="2148875"/>
            <a:ext cx="7906500" cy="14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=.=.=.=..</a:t>
            </a:r>
            <a:r>
              <a:rPr b="1" lang="en-US" sz="20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=...=.===.=.=...=.===.=.=...===.===.===.......===.=...===.=.===.=...===...=.=.===</a:t>
            </a:r>
            <a:endParaRPr/>
          </a:p>
        </p:txBody>
      </p:sp>
      <p:sp>
        <p:nvSpPr>
          <p:cNvPr id="632" name="Google Shape;632;g9c46633ae5_0_283"/>
          <p:cNvSpPr txBox="1"/>
          <p:nvPr/>
        </p:nvSpPr>
        <p:spPr>
          <a:xfrm>
            <a:off x="1191950" y="1955675"/>
            <a:ext cx="79065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 H              E              L                      L                            O            (space)  N                  C 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3" name="Google Shape;633;g9c46633ae5_0_283"/>
          <p:cNvSpPr txBox="1"/>
          <p:nvPr/>
        </p:nvSpPr>
        <p:spPr>
          <a:xfrm>
            <a:off x="1191950" y="2899900"/>
            <a:ext cx="79065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    T           U 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634" name="Google Shape;634;g9c46633ae5_0_283"/>
          <p:cNvCxnSpPr/>
          <p:nvPr/>
        </p:nvCxnSpPr>
        <p:spPr>
          <a:xfrm>
            <a:off x="2159175" y="1946775"/>
            <a:ext cx="0" cy="6813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5" name="Google Shape;635;g9c46633ae5_0_283"/>
          <p:cNvCxnSpPr/>
          <p:nvPr/>
        </p:nvCxnSpPr>
        <p:spPr>
          <a:xfrm>
            <a:off x="2364650" y="1946775"/>
            <a:ext cx="0" cy="6813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6" name="Google Shape;636;g9c46633ae5_0_283"/>
          <p:cNvCxnSpPr/>
          <p:nvPr/>
        </p:nvCxnSpPr>
        <p:spPr>
          <a:xfrm>
            <a:off x="3578925" y="1946775"/>
            <a:ext cx="0" cy="6813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7" name="Google Shape;637;g9c46633ae5_0_283"/>
          <p:cNvCxnSpPr/>
          <p:nvPr/>
        </p:nvCxnSpPr>
        <p:spPr>
          <a:xfrm>
            <a:off x="4813850" y="1946775"/>
            <a:ext cx="0" cy="6813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8" name="Google Shape;638;g9c46633ae5_0_283"/>
          <p:cNvCxnSpPr/>
          <p:nvPr/>
        </p:nvCxnSpPr>
        <p:spPr>
          <a:xfrm>
            <a:off x="6514850" y="1946775"/>
            <a:ext cx="0" cy="6813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9" name="Google Shape;639;g9c46633ae5_0_283"/>
          <p:cNvCxnSpPr/>
          <p:nvPr/>
        </p:nvCxnSpPr>
        <p:spPr>
          <a:xfrm>
            <a:off x="7499050" y="1946775"/>
            <a:ext cx="0" cy="6813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0" name="Google Shape;640;g9c46633ae5_0_283"/>
          <p:cNvCxnSpPr/>
          <p:nvPr/>
        </p:nvCxnSpPr>
        <p:spPr>
          <a:xfrm>
            <a:off x="1315550" y="2628075"/>
            <a:ext cx="0" cy="6813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1" name="Google Shape;641;g9c46633ae5_0_283"/>
          <p:cNvCxnSpPr/>
          <p:nvPr/>
        </p:nvCxnSpPr>
        <p:spPr>
          <a:xfrm>
            <a:off x="1901550" y="2628075"/>
            <a:ext cx="0" cy="6813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2" name="Google Shape;642;g9c46633ae5_0_283"/>
          <p:cNvSpPr txBox="1"/>
          <p:nvPr/>
        </p:nvSpPr>
        <p:spPr>
          <a:xfrm>
            <a:off x="5822050" y="2855650"/>
            <a:ext cx="30000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when to cut?</a:t>
            </a:r>
            <a:endParaRPr sz="1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ill Sans"/>
              <a:buChar char="●"/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“...”</a:t>
            </a:r>
            <a:endParaRPr sz="1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ill Sans"/>
              <a:buChar char="●"/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“.......”</a:t>
            </a:r>
            <a:endParaRPr sz="1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643" name="Google Shape;643;g9c46633ae5_0_283"/>
          <p:cNvGraphicFramePr/>
          <p:nvPr/>
        </p:nvGraphicFramePr>
        <p:xfrm>
          <a:off x="1119350" y="489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{8CA8DB91-C440-4662-B1DD-CBADE8ACC056}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\0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\0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44" name="Google Shape;644;g9c46633ae5_0_283"/>
          <p:cNvSpPr txBox="1"/>
          <p:nvPr/>
        </p:nvSpPr>
        <p:spPr>
          <a:xfrm>
            <a:off x="1119350" y="3793375"/>
            <a:ext cx="30000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highlight>
                  <a:srgbClr val="FFD966"/>
                </a:highlight>
                <a:latin typeface="Gill Sans"/>
                <a:ea typeface="Gill Sans"/>
                <a:cs typeface="Gill Sans"/>
                <a:sym typeface="Gill Sans"/>
              </a:rPr>
              <a:t>dots = </a:t>
            </a:r>
            <a:r>
              <a:rPr b="1" lang="en-US" sz="1500">
                <a:solidFill>
                  <a:srgbClr val="CC0000"/>
                </a:solidFill>
                <a:highlight>
                  <a:srgbClr val="FFD966"/>
                </a:highlight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b="1" sz="1500">
              <a:solidFill>
                <a:srgbClr val="CC0000"/>
              </a:solidFill>
              <a:highlight>
                <a:srgbClr val="FFD966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sections = 4</a:t>
            </a:r>
            <a:endParaRPr sz="1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45" name="Google Shape;645;g9c46633ae5_0_283"/>
          <p:cNvSpPr txBox="1"/>
          <p:nvPr/>
        </p:nvSpPr>
        <p:spPr>
          <a:xfrm>
            <a:off x="6221600" y="4486575"/>
            <a:ext cx="5865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highlight>
                  <a:srgbClr val="FFD966"/>
                </a:highlight>
                <a:latin typeface="Gill Sans"/>
                <a:ea typeface="Gill Sans"/>
                <a:cs typeface="Gill Sans"/>
                <a:sym typeface="Gill Sans"/>
              </a:rPr>
              <a:t>\0</a:t>
            </a:r>
            <a:endParaRPr sz="1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46" name="Google Shape;646;g9c46633ae5_0_283"/>
          <p:cNvSpPr/>
          <p:nvPr/>
        </p:nvSpPr>
        <p:spPr>
          <a:xfrm>
            <a:off x="6186650" y="4788350"/>
            <a:ext cx="486600" cy="557400"/>
          </a:xfrm>
          <a:prstGeom prst="mathMultiply">
            <a:avLst>
              <a:gd fmla="val 7916" name="adj1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0a7433e5a_0_123"/>
          <p:cNvSpPr txBox="1"/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400"/>
              <a:buFont typeface="Gill Sans"/>
              <a:buNone/>
            </a:pPr>
            <a:r>
              <a:rPr lang="en-US" sz="4400"/>
              <a:t>open a file: fopen</a:t>
            </a:r>
            <a:endParaRPr/>
          </a:p>
        </p:txBody>
      </p:sp>
      <p:sp>
        <p:nvSpPr>
          <p:cNvPr id="132" name="Google Shape;132;ga0a7433e5a_0_123"/>
          <p:cNvSpPr txBox="1"/>
          <p:nvPr>
            <p:ph idx="1" type="body"/>
          </p:nvPr>
        </p:nvSpPr>
        <p:spPr>
          <a:xfrm>
            <a:off x="1435608" y="1447800"/>
            <a:ext cx="7498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Font typeface="Gill Sans"/>
              <a:buChar char="●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FILE *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fptr 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Font typeface="Gill Sans"/>
              <a:buChar char="●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fptr 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= fopen("test.txt", "w");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14122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14122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33" name="Google Shape;133;ga0a7433e5a_0_123"/>
          <p:cNvGrpSpPr/>
          <p:nvPr/>
        </p:nvGrpSpPr>
        <p:grpSpPr>
          <a:xfrm>
            <a:off x="2601625" y="2583800"/>
            <a:ext cx="5022103" cy="1336200"/>
            <a:chOff x="1065667" y="3151355"/>
            <a:chExt cx="5022103" cy="1336200"/>
          </a:xfrm>
        </p:grpSpPr>
        <p:grpSp>
          <p:nvGrpSpPr>
            <p:cNvPr id="134" name="Google Shape;134;ga0a7433e5a_0_123"/>
            <p:cNvGrpSpPr/>
            <p:nvPr/>
          </p:nvGrpSpPr>
          <p:grpSpPr>
            <a:xfrm>
              <a:off x="1065667" y="3151355"/>
              <a:ext cx="3273900" cy="1336200"/>
              <a:chOff x="799564" y="2141778"/>
              <a:chExt cx="3273900" cy="1336200"/>
            </a:xfrm>
          </p:grpSpPr>
          <p:sp>
            <p:nvSpPr>
              <p:cNvPr id="135" name="Google Shape;135;ga0a7433e5a_0_123"/>
              <p:cNvSpPr txBox="1"/>
              <p:nvPr/>
            </p:nvSpPr>
            <p:spPr>
              <a:xfrm>
                <a:off x="799564" y="2528478"/>
                <a:ext cx="3273900" cy="949500"/>
              </a:xfrm>
              <a:prstGeom prst="rect">
                <a:avLst/>
              </a:prstGeom>
              <a:noFill/>
              <a:ln cap="flat" cmpd="sng" w="28575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C00000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the file you want to open </a:t>
                </a:r>
                <a:endParaRPr sz="1800">
                  <a:solidFill>
                    <a:srgbClr val="C00000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C00000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1. you can specify the path</a:t>
                </a:r>
                <a:endParaRPr sz="1800">
                  <a:solidFill>
                    <a:srgbClr val="C00000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C00000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2. default: same path to cpp file</a:t>
                </a:r>
                <a:endParaRPr sz="1800">
                  <a:solidFill>
                    <a:srgbClr val="C00000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136" name="Google Shape;136;ga0a7433e5a_0_123"/>
              <p:cNvCxnSpPr>
                <a:endCxn id="135" idx="0"/>
              </p:cNvCxnSpPr>
              <p:nvPr/>
            </p:nvCxnSpPr>
            <p:spPr>
              <a:xfrm flipH="1">
                <a:off x="2436514" y="2141778"/>
                <a:ext cx="459900" cy="3867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3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137" name="Google Shape;137;ga0a7433e5a_0_123"/>
            <p:cNvGrpSpPr/>
            <p:nvPr/>
          </p:nvGrpSpPr>
          <p:grpSpPr>
            <a:xfrm>
              <a:off x="4909370" y="3204580"/>
              <a:ext cx="1178400" cy="702890"/>
              <a:chOff x="4814372" y="3702309"/>
              <a:chExt cx="1178400" cy="702890"/>
            </a:xfrm>
          </p:grpSpPr>
          <p:sp>
            <p:nvSpPr>
              <p:cNvPr id="138" name="Google Shape;138;ga0a7433e5a_0_123"/>
              <p:cNvSpPr txBox="1"/>
              <p:nvPr/>
            </p:nvSpPr>
            <p:spPr>
              <a:xfrm>
                <a:off x="4814372" y="4035899"/>
                <a:ext cx="1178400" cy="369300"/>
              </a:xfrm>
              <a:prstGeom prst="rect">
                <a:avLst/>
              </a:prstGeom>
              <a:noFill/>
              <a:ln cap="flat" cmpd="sng" w="28575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CC0000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mode</a:t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139" name="Google Shape;139;ga0a7433e5a_0_123"/>
              <p:cNvCxnSpPr/>
              <p:nvPr/>
            </p:nvCxnSpPr>
            <p:spPr>
              <a:xfrm>
                <a:off x="4855394" y="3702309"/>
                <a:ext cx="615300" cy="3336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3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</p:grpSp>
      <p:pic>
        <p:nvPicPr>
          <p:cNvPr id="140" name="Google Shape;140;ga0a7433e5a_0_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288" y="4377213"/>
            <a:ext cx="7920775" cy="2308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/>
              <a:t> close a file: fclose</a:t>
            </a:r>
            <a:endParaRPr/>
          </a:p>
        </p:txBody>
      </p:sp>
      <p:sp>
        <p:nvSpPr>
          <p:cNvPr id="146" name="Google Shape;146;p4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80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40"/>
              <a:buFont typeface="Gill Sans"/>
              <a:buChar char="●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close a file and release memory.</a:t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indent="-2580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Font typeface="Gill Sans"/>
              <a:buChar char="●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fclose(filename)</a:t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8229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indent="-2580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Font typeface="Gill Sans"/>
              <a:buChar char="●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There is a limit number of files you can open in the same time. Therefore, you need to close the 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unnecessary files.</a:t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indent="-2580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Font typeface="Gill Sans"/>
              <a:buChar char="●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Not calling fclose() can result in fprintf() invalid.</a:t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indent="-14122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7" name="Google Shape;147;p4"/>
          <p:cNvSpPr txBox="1"/>
          <p:nvPr/>
        </p:nvSpPr>
        <p:spPr>
          <a:xfrm>
            <a:off x="2953606" y="2352525"/>
            <a:ext cx="4320300" cy="369300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the file pointer we declared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/>
              <a:t>Write to file</a:t>
            </a:r>
            <a:endParaRPr/>
          </a:p>
        </p:txBody>
      </p:sp>
      <p:sp>
        <p:nvSpPr>
          <p:cNvPr id="154" name="Google Shape;154;p5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1543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161543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t/>
            </a:r>
            <a:endParaRPr sz="2400"/>
          </a:p>
        </p:txBody>
      </p:sp>
      <p:graphicFrame>
        <p:nvGraphicFramePr>
          <p:cNvPr id="155" name="Google Shape;155;p5"/>
          <p:cNvGraphicFramePr/>
          <p:nvPr/>
        </p:nvGraphicFramePr>
        <p:xfrm>
          <a:off x="1786128" y="14176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{2892EA78-0AE7-409F-AF84-2F3F6C1B3A8E}</a:tableStyleId>
              </a:tblPr>
              <a:tblGrid>
                <a:gridCol w="1120175"/>
                <a:gridCol w="5676875"/>
              </a:tblGrid>
              <a:tr h="1353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Gill Sans"/>
                        <a:buNone/>
                      </a:pPr>
                      <a:r>
                        <a:rPr b="0" lang="en-US" sz="20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fprintf</a:t>
                      </a:r>
                      <a:endParaRPr b="0" sz="20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fprintf(</a:t>
                      </a:r>
                      <a:r>
                        <a:rPr b="0" lang="en-US" sz="20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file pointer</a:t>
                      </a:r>
                      <a:r>
                        <a:rPr b="0" lang="en-US" sz="2000" u="none" cap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, </a:t>
                      </a:r>
                      <a:r>
                        <a:rPr b="0" lang="en-US" sz="20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’’datatype”</a:t>
                      </a:r>
                      <a:r>
                        <a:rPr b="0" lang="en-US" sz="2000" u="none" cap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,</a:t>
                      </a:r>
                      <a:r>
                        <a:rPr b="0" lang="en-US" sz="20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output data</a:t>
                      </a:r>
                      <a:r>
                        <a:rPr b="0" lang="en-US" sz="2000" u="none" cap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);</a:t>
                      </a:r>
                      <a:endParaRPr b="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write formatted data</a:t>
                      </a:r>
                      <a:endParaRPr b="0" sz="2000" u="none" cap="none" strike="noStrik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Gill Sans"/>
                        <a:buNone/>
                      </a:pPr>
                      <a:r>
                        <a:rPr b="0" lang="en-US" sz="2000" u="none" cap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Ex: fprintf(fptr, "%d“, x);</a:t>
                      </a:r>
                      <a:endParaRPr b="0" sz="2000" u="none" cap="none" strike="noStrik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</a:tr>
              <a:tr h="1353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Gill Sans"/>
                        <a:buNone/>
                      </a:pPr>
                      <a:r>
                        <a:rPr lang="en-US" sz="20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putc</a:t>
                      </a:r>
                      <a:endParaRPr sz="20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putc(</a:t>
                      </a:r>
                      <a:r>
                        <a:rPr lang="en-US" sz="20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char</a:t>
                      </a:r>
                      <a:r>
                        <a:rPr lang="en-US" sz="2000" u="none" cap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, </a:t>
                      </a:r>
                      <a:r>
                        <a:rPr lang="en-US" sz="20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file pointer</a:t>
                      </a:r>
                      <a:r>
                        <a:rPr lang="en-US" sz="2000" u="none" cap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);</a:t>
                      </a:r>
                      <a:endParaRPr sz="2000" u="none" cap="none" strike="noStrik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write char to the file pointed by file pointer</a:t>
                      </a:r>
                      <a:endParaRPr sz="20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Ex: putc(ch, fptr);</a:t>
                      </a:r>
                      <a:endParaRPr sz="2000" u="none" cap="none" strike="noStrik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</a:tr>
              <a:tr h="1353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Gill Sans"/>
                        <a:buNone/>
                      </a:pPr>
                      <a:r>
                        <a:rPr lang="en-US" sz="20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fputs</a:t>
                      </a:r>
                      <a:endParaRPr sz="20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fputs(</a:t>
                      </a:r>
                      <a:r>
                        <a:rPr lang="en-US" sz="20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string</a:t>
                      </a:r>
                      <a:r>
                        <a:rPr lang="en-US" sz="2000" u="none" cap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, </a:t>
                      </a:r>
                      <a:r>
                        <a:rPr lang="en-US" sz="20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file pointer</a:t>
                      </a:r>
                      <a:r>
                        <a:rPr lang="en-US" sz="2000" u="none" cap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)</a:t>
                      </a:r>
                      <a:endParaRPr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write string to the file pointed by file pointer</a:t>
                      </a:r>
                      <a:endParaRPr sz="2000" u="none" cap="none" strike="noStrik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Gill Sans"/>
                        <a:buNone/>
                      </a:pPr>
                      <a:r>
                        <a:rPr lang="en-US" sz="2000" u="none" cap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Ex: fputs(str, fptr);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156" name="Google Shape;156;p5"/>
          <p:cNvPicPr preferRelativeResize="0"/>
          <p:nvPr/>
        </p:nvPicPr>
        <p:blipFill rotWithShape="1">
          <a:blip r:embed="rId3">
            <a:alphaModFix/>
          </a:blip>
          <a:srcRect b="0" l="6225" r="4093" t="8307"/>
          <a:stretch/>
        </p:blipFill>
        <p:spPr>
          <a:xfrm>
            <a:off x="7160664" y="1881113"/>
            <a:ext cx="1037092" cy="720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6"/>
          <p:cNvPicPr preferRelativeResize="0"/>
          <p:nvPr/>
        </p:nvPicPr>
        <p:blipFill rotWithShape="1">
          <a:blip r:embed="rId3">
            <a:alphaModFix/>
          </a:blip>
          <a:srcRect b="55600" l="1176" r="70081" t="13600"/>
          <a:stretch/>
        </p:blipFill>
        <p:spPr>
          <a:xfrm>
            <a:off x="1527556" y="1761135"/>
            <a:ext cx="5256586" cy="3168353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6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/>
              <a:t>Example</a:t>
            </a:r>
            <a:endParaRPr/>
          </a:p>
        </p:txBody>
      </p:sp>
      <p:pic>
        <p:nvPicPr>
          <p:cNvPr id="163" name="Google Shape;16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4214" y="5002113"/>
            <a:ext cx="1924050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35783" y="5126871"/>
            <a:ext cx="2238375" cy="819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6"/>
          <p:cNvCxnSpPr>
            <a:stCxn id="166" idx="0"/>
            <a:endCxn id="167" idx="1"/>
          </p:cNvCxnSpPr>
          <p:nvPr/>
        </p:nvCxnSpPr>
        <p:spPr>
          <a:xfrm flipH="1" rot="10800000">
            <a:off x="3671900" y="1074553"/>
            <a:ext cx="252000" cy="19224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6" name="Google Shape;166;p6"/>
          <p:cNvSpPr/>
          <p:nvPr/>
        </p:nvSpPr>
        <p:spPr>
          <a:xfrm>
            <a:off x="3275856" y="2996953"/>
            <a:ext cx="792088" cy="291276"/>
          </a:xfrm>
          <a:prstGeom prst="rect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7" name="Google Shape;167;p6"/>
          <p:cNvSpPr txBox="1"/>
          <p:nvPr/>
        </p:nvSpPr>
        <p:spPr>
          <a:xfrm>
            <a:off x="3923900" y="535775"/>
            <a:ext cx="5256600" cy="1077300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Gill Sans"/>
              <a:buAutoNum type="arabicPeriod"/>
            </a:pPr>
            <a:r>
              <a:rPr lang="en-US" sz="16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specify address</a:t>
            </a:r>
            <a:r>
              <a:rPr lang="en-US" sz="16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ex: “D://abc.txt”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Gill Sans"/>
              <a:buAutoNum type="arabicPeriod"/>
            </a:pPr>
            <a:r>
              <a:rPr lang="en-US" sz="16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default</a:t>
            </a:r>
            <a:r>
              <a:rPr lang="en-US" sz="16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1800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same path to cpp file</a:t>
            </a:r>
            <a:endParaRPr sz="16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6"/>
          <p:cNvSpPr txBox="1"/>
          <p:nvPr/>
        </p:nvSpPr>
        <p:spPr>
          <a:xfrm>
            <a:off x="3194500" y="2572925"/>
            <a:ext cx="3247500" cy="29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8000"/>
                </a:solidFill>
                <a:latin typeface="Gill Sans"/>
                <a:ea typeface="Gill Sans"/>
                <a:cs typeface="Gill Sans"/>
                <a:sym typeface="Gill Sans"/>
              </a:rPr>
              <a:t>//declare a file pointer named “FileName”</a:t>
            </a:r>
            <a:endParaRPr>
              <a:solidFill>
                <a:srgbClr val="008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9" name="Google Shape;169;p6"/>
          <p:cNvSpPr txBox="1"/>
          <p:nvPr/>
        </p:nvSpPr>
        <p:spPr>
          <a:xfrm>
            <a:off x="4574150" y="2952688"/>
            <a:ext cx="3247500" cy="29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8000"/>
                </a:solidFill>
                <a:latin typeface="Gill Sans"/>
                <a:ea typeface="Gill Sans"/>
                <a:cs typeface="Gill Sans"/>
                <a:sym typeface="Gill Sans"/>
              </a:rPr>
              <a:t>//open “myfile.txt” with “write” mode</a:t>
            </a:r>
            <a:endParaRPr>
              <a:solidFill>
                <a:srgbClr val="008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0" name="Google Shape;170;p6"/>
          <p:cNvSpPr txBox="1"/>
          <p:nvPr/>
        </p:nvSpPr>
        <p:spPr>
          <a:xfrm>
            <a:off x="5024225" y="3787513"/>
            <a:ext cx="3247500" cy="29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8000"/>
                </a:solidFill>
                <a:latin typeface="Gill Sans"/>
                <a:ea typeface="Gill Sans"/>
                <a:cs typeface="Gill Sans"/>
                <a:sym typeface="Gill Sans"/>
              </a:rPr>
              <a:t>//write out to the file</a:t>
            </a:r>
            <a:endParaRPr>
              <a:solidFill>
                <a:srgbClr val="008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1" name="Google Shape;171;p6"/>
          <p:cNvSpPr txBox="1"/>
          <p:nvPr/>
        </p:nvSpPr>
        <p:spPr>
          <a:xfrm>
            <a:off x="3320100" y="4052886"/>
            <a:ext cx="3247500" cy="29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8000"/>
                </a:solidFill>
                <a:latin typeface="Gill Sans"/>
                <a:ea typeface="Gill Sans"/>
                <a:cs typeface="Gill Sans"/>
                <a:sym typeface="Gill Sans"/>
              </a:rPr>
              <a:t>//close the file and release its memory</a:t>
            </a:r>
            <a:endParaRPr>
              <a:solidFill>
                <a:srgbClr val="008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2" name="Google Shape;172;p6"/>
          <p:cNvSpPr txBox="1"/>
          <p:nvPr/>
        </p:nvSpPr>
        <p:spPr>
          <a:xfrm>
            <a:off x="4134475" y="3312900"/>
            <a:ext cx="3247500" cy="29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8000"/>
                </a:solidFill>
                <a:latin typeface="Gill Sans"/>
                <a:ea typeface="Gill Sans"/>
                <a:cs typeface="Gill Sans"/>
                <a:sym typeface="Gill Sans"/>
              </a:rPr>
              <a:t>// please enter an integer</a:t>
            </a:r>
            <a:endParaRPr>
              <a:solidFill>
                <a:srgbClr val="008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3" name="Google Shape;173;p6"/>
          <p:cNvSpPr txBox="1"/>
          <p:nvPr/>
        </p:nvSpPr>
        <p:spPr>
          <a:xfrm>
            <a:off x="1750000" y="1665375"/>
            <a:ext cx="5364600" cy="29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8000"/>
                </a:solidFill>
                <a:latin typeface="Gill Sans"/>
                <a:ea typeface="Gill Sans"/>
                <a:cs typeface="Gill Sans"/>
                <a:sym typeface="Gill Sans"/>
              </a:rPr>
              <a:t>// This example shows how to write data to file</a:t>
            </a:r>
            <a:endParaRPr>
              <a:solidFill>
                <a:srgbClr val="008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"/>
          <p:cNvSpPr txBox="1"/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/>
              <a:t>Read from file</a:t>
            </a:r>
            <a:endParaRPr/>
          </a:p>
        </p:txBody>
      </p:sp>
      <p:sp>
        <p:nvSpPr>
          <p:cNvPr id="179" name="Google Shape;179;p7"/>
          <p:cNvSpPr txBox="1"/>
          <p:nvPr>
            <p:ph idx="1" type="body"/>
          </p:nvPr>
        </p:nvSpPr>
        <p:spPr>
          <a:xfrm>
            <a:off x="1435608" y="1447800"/>
            <a:ext cx="7498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8229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indent="-16154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t/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180" name="Google Shape;180;p7"/>
          <p:cNvGraphicFramePr/>
          <p:nvPr/>
        </p:nvGraphicFramePr>
        <p:xfrm>
          <a:off x="1786128" y="1447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{2892EA78-0AE7-409F-AF84-2F3F6C1B3A8E}</a:tableStyleId>
              </a:tblPr>
              <a:tblGrid>
                <a:gridCol w="1120175"/>
                <a:gridCol w="5676875"/>
              </a:tblGrid>
              <a:tr h="1117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Gill Sans"/>
                        <a:buNone/>
                      </a:pPr>
                      <a:r>
                        <a:rPr b="0" lang="en-US" sz="20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fscanf</a:t>
                      </a:r>
                      <a:endParaRPr b="0" sz="20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fscanf(</a:t>
                      </a:r>
                      <a:r>
                        <a:rPr b="0" lang="en-US" sz="20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file pointer</a:t>
                      </a:r>
                      <a:r>
                        <a:rPr b="0" lang="en-US" sz="2000" u="none" cap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, ”</a:t>
                      </a:r>
                      <a:r>
                        <a:rPr b="0" lang="en-US" sz="20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datatype</a:t>
                      </a:r>
                      <a:r>
                        <a:rPr b="0" lang="en-US" sz="2000" u="none" cap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”, </a:t>
                      </a:r>
                      <a:r>
                        <a:rPr b="0" lang="en-US" sz="20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input data</a:t>
                      </a:r>
                      <a:r>
                        <a:rPr b="0" lang="en-US" sz="2000" u="none" cap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);</a:t>
                      </a:r>
                      <a:endParaRPr b="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read formatted data</a:t>
                      </a:r>
                      <a:endParaRPr b="0" sz="2000" u="none" cap="none" strike="noStrik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Ex: fscanf(fptr,"%d%s",&amp;x, y);</a:t>
                      </a:r>
                      <a:endParaRPr b="0" sz="2000" u="none" cap="none" strike="noStrik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</a:tr>
              <a:tr h="1353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Gill Sans"/>
                        <a:buNone/>
                      </a:pPr>
                      <a:r>
                        <a:rPr lang="en-US" sz="20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getc</a:t>
                      </a:r>
                      <a:endParaRPr sz="20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variable</a:t>
                      </a:r>
                      <a:r>
                        <a:rPr lang="en-US" sz="2000" u="none" cap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= getc(</a:t>
                      </a:r>
                      <a:r>
                        <a:rPr lang="en-US" sz="20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file pointer</a:t>
                      </a:r>
                      <a:r>
                        <a:rPr lang="en-US" sz="2000" u="none" cap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);</a:t>
                      </a:r>
                      <a:endParaRPr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read a char from the file pointed by file pointer and return the char</a:t>
                      </a:r>
                      <a:endParaRPr sz="2000" u="none" cap="none" strike="noStrik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Ex: ch = getc(fptr);</a:t>
                      </a:r>
                      <a:endParaRPr sz="2000" u="none" cap="none" strike="noStrik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</a:tr>
              <a:tr h="1353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Gill Sans"/>
                        <a:buNone/>
                      </a:pPr>
                      <a:r>
                        <a:rPr lang="en-US" sz="20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fgets</a:t>
                      </a:r>
                      <a:endParaRPr sz="20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fgets(</a:t>
                      </a:r>
                      <a:r>
                        <a:rPr lang="en-US" sz="20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string</a:t>
                      </a:r>
                      <a:r>
                        <a:rPr lang="en-US" sz="2000" u="none" cap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,</a:t>
                      </a:r>
                      <a:r>
                        <a:rPr lang="en-US" sz="20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num</a:t>
                      </a:r>
                      <a:r>
                        <a:rPr lang="en-US" sz="2000" u="none" cap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, </a:t>
                      </a:r>
                      <a:r>
                        <a:rPr lang="en-US" sz="20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file pointer</a:t>
                      </a:r>
                      <a:r>
                        <a:rPr lang="en-US" sz="2000" u="none" cap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)</a:t>
                      </a:r>
                      <a:endParaRPr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read chars from the file pointed by the file pointer and store them into a char array with a max number of (num-1) being read</a:t>
                      </a:r>
                      <a:endParaRPr sz="2000" u="none" cap="none" strike="noStrik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Ex: fgets(str, 15, fptr)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/>
              <a:t>Example：fscanf</a:t>
            </a:r>
            <a:endParaRPr/>
          </a:p>
        </p:txBody>
      </p:sp>
      <p:pic>
        <p:nvPicPr>
          <p:cNvPr id="186" name="Google Shape;186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9712" y="1567862"/>
            <a:ext cx="5244998" cy="3342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1794" y="5105944"/>
            <a:ext cx="145732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51173" y="5205956"/>
            <a:ext cx="2266950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8"/>
          <p:cNvSpPr txBox="1"/>
          <p:nvPr/>
        </p:nvSpPr>
        <p:spPr>
          <a:xfrm>
            <a:off x="4939475" y="2937911"/>
            <a:ext cx="3247500" cy="29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8000"/>
                </a:solidFill>
                <a:latin typeface="Gill Sans"/>
                <a:ea typeface="Gill Sans"/>
                <a:cs typeface="Gill Sans"/>
                <a:sym typeface="Gill Sans"/>
              </a:rPr>
              <a:t>//open “input.txt”</a:t>
            </a:r>
            <a:endParaRPr>
              <a:solidFill>
                <a:srgbClr val="008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0" name="Google Shape;190;p8"/>
          <p:cNvSpPr txBox="1"/>
          <p:nvPr/>
        </p:nvSpPr>
        <p:spPr>
          <a:xfrm>
            <a:off x="4939475" y="3320386"/>
            <a:ext cx="3247500" cy="29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8000"/>
                </a:solidFill>
                <a:latin typeface="Gill Sans"/>
                <a:ea typeface="Gill Sans"/>
                <a:cs typeface="Gill Sans"/>
                <a:sym typeface="Gill Sans"/>
              </a:rPr>
              <a:t>//read two integers from the file</a:t>
            </a:r>
            <a:endParaRPr>
              <a:solidFill>
                <a:srgbClr val="008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1" name="Google Shape;191;p8"/>
          <p:cNvSpPr txBox="1"/>
          <p:nvPr/>
        </p:nvSpPr>
        <p:spPr>
          <a:xfrm>
            <a:off x="4939475" y="3667461"/>
            <a:ext cx="3247500" cy="29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8000"/>
                </a:solidFill>
                <a:latin typeface="Gill Sans"/>
                <a:ea typeface="Gill Sans"/>
                <a:cs typeface="Gill Sans"/>
                <a:sym typeface="Gill Sans"/>
              </a:rPr>
              <a:t>//print out the sum</a:t>
            </a:r>
            <a:endParaRPr>
              <a:solidFill>
                <a:srgbClr val="008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2" name="Google Shape;192;p8"/>
          <p:cNvSpPr txBox="1"/>
          <p:nvPr/>
        </p:nvSpPr>
        <p:spPr>
          <a:xfrm>
            <a:off x="4939475" y="4014536"/>
            <a:ext cx="3247500" cy="29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8000"/>
                </a:solidFill>
                <a:latin typeface="Gill Sans"/>
                <a:ea typeface="Gill Sans"/>
                <a:cs typeface="Gill Sans"/>
                <a:sym typeface="Gill Sans"/>
              </a:rPr>
              <a:t>//release memory</a:t>
            </a:r>
            <a:endParaRPr>
              <a:solidFill>
                <a:srgbClr val="008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夏至">
  <a:themeElements>
    <a:clrScheme name="夏至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2015-07-28T03:38:33Z</dcterms:created>
  <dc:creator>Admin</dc:creator>
</cp:coreProperties>
</file>