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2" r:id="rId2"/>
    <p:sldId id="259" r:id="rId3"/>
    <p:sldId id="257" r:id="rId4"/>
    <p:sldId id="258" r:id="rId5"/>
    <p:sldId id="260" r:id="rId6"/>
    <p:sldId id="261" r:id="rId7"/>
    <p:sldId id="268" r:id="rId8"/>
    <p:sldId id="282" r:id="rId9"/>
    <p:sldId id="288" r:id="rId10"/>
    <p:sldId id="289" r:id="rId11"/>
    <p:sldId id="283" r:id="rId12"/>
    <p:sldId id="263" r:id="rId13"/>
    <p:sldId id="290" r:id="rId14"/>
    <p:sldId id="264" r:id="rId15"/>
    <p:sldId id="291" r:id="rId16"/>
    <p:sldId id="292" r:id="rId17"/>
    <p:sldId id="275" r:id="rId18"/>
    <p:sldId id="279" r:id="rId19"/>
    <p:sldId id="286" r:id="rId20"/>
    <p:sldId id="287" r:id="rId21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>
        <p:scale>
          <a:sx n="100" d="100"/>
          <a:sy n="100" d="100"/>
        </p:scale>
        <p:origin x="186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CA7F-65C1-4803-BDC9-2E1DD202F0F3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768B-EF89-407F-A842-563A47C5B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61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239F-951F-4FED-A250-C5CCF1609B0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C73B-C55B-4D35-B927-4FB1164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1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6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0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9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37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計算機概論實習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Week7 (2020/10/13)</a:t>
            </a:r>
            <a:endParaRPr lang="zh-TW" altLang="en-US" dirty="0"/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408155" y="2420888"/>
            <a:ext cx="7406640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zh-TW" altLang="en-US" sz="4000" dirty="0" smtClean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副程式</a:t>
            </a:r>
            <a:r>
              <a:rPr lang="en-US" altLang="zh-TW" sz="4000" dirty="0" smtClean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(Function)</a:t>
            </a:r>
            <a:endParaRPr lang="zh-TW" altLang="en-US" sz="4000" dirty="0">
              <a:solidFill>
                <a:schemeClr val="accent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7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tabLst>
                <a:tab pos="900113" algn="l"/>
              </a:tabLst>
            </a:pPr>
            <a:r>
              <a:rPr lang="en-US" altLang="zh-TW" dirty="0"/>
              <a:t>Lab: 	EC 118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助教</a:t>
            </a:r>
            <a:r>
              <a:rPr lang="en-US" altLang="zh-TW" dirty="0"/>
              <a:t>:		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鄭智仁 </a:t>
            </a:r>
            <a:r>
              <a:rPr lang="en-US" altLang="zh-TW" dirty="0"/>
              <a:t>king601012003.cs08g@nctu.edu.tw</a:t>
            </a:r>
          </a:p>
        </p:txBody>
      </p:sp>
    </p:spTree>
    <p:extLst>
      <p:ext uri="{BB962C8B-B14F-4D97-AF65-F5344CB8AC3E}">
        <p14:creationId xmlns:p14="http://schemas.microsoft.com/office/powerpoint/2010/main" val="39532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Function practice 3 -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calculate average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double</m:t>
                      </m:r>
                      <m:r>
                        <a:rPr lang="en-US" altLang="zh-TW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20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>
                          <a:latin typeface="Cambria Math"/>
                        </a:rPr>
                        <m:t> 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b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en-US" altLang="zh-TW" sz="240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  <a:p>
                <a:pPr marL="82296" indent="0">
                  <a:buNone/>
                </a:pPr>
                <a:endParaRPr lang="en-US" altLang="zh-TW" sz="2200" i="0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double</m:t>
                    </m:r>
                    <m:r>
                      <a:rPr lang="en-US" altLang="zh-TW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scanf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TW" sz="22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200" i="0">
                          <a:latin typeface="Cambria Math"/>
                        </a:rPr>
                        <m:t> 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0</m:t>
                      </m:r>
                      <m:r>
                        <a:rPr lang="en-US" altLang="zh-TW" sz="22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200" b="0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Function practice 4-</a:t>
            </a:r>
            <a:br>
              <a:rPr lang="en-US" altLang="zh-TW" dirty="0" smtClean="0"/>
            </a:br>
            <a:r>
              <a:rPr lang="en-US" altLang="zh-TW" dirty="0" smtClean="0"/>
              <a:t>Printing a Countdown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voi</m:t>
                    </m:r>
                    <m:r>
                      <m:rPr>
                        <m:sty m:val="p"/>
                      </m:rPr>
                      <a:rPr lang="en-US" altLang="zh-TW" sz="22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sz="22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print</m:t>
                    </m:r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count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TW" sz="2200" i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20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altLang="zh-TW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=10;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&gt;0;−−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TW" sz="22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200" i="0">
                          <a:latin typeface="Cambria Math"/>
                        </a:rPr>
                        <m:t> 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0</m:t>
                      </m:r>
                      <m:r>
                        <a:rPr lang="en-US" altLang="zh-TW" sz="22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200" b="0" dirty="0" smtClean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voi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 panose="02040503050406030204" pitchFamily="18" charset="0"/>
                        </a:rPr>
                        <m:t>print</m:t>
                      </m:r>
                      <m:r>
                        <a:rPr lang="en-US" altLang="zh-TW" sz="2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 panose="02040503050406030204" pitchFamily="18" charset="0"/>
                        </a:rPr>
                        <m:t>count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latin typeface="Cambria Math"/>
                            </a:rPr>
                            <m:t>a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200" i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printf</m:t>
                      </m:r>
                      <m:r>
                        <a:rPr lang="en-US" altLang="zh-TW" sz="2400" i="0">
                          <a:latin typeface="Cambria Math"/>
                        </a:rPr>
                        <m:t> 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minus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%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counting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i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3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7624" y="2276872"/>
            <a:ext cx="6048672" cy="39715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-24340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Common mistakes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692696"/>
                <a:ext cx="7498080" cy="5555704"/>
              </a:xfrm>
            </p:spPr>
            <p:txBody>
              <a:bodyPr>
                <a:normAutofit fontScale="85000" lnSpcReduction="10000"/>
              </a:bodyPr>
              <a:lstStyle/>
              <a:p>
                <a:pPr marL="596646" indent="-514350">
                  <a:buFont typeface="+mj-lt"/>
                  <a:buAutoNum type="arabicPeriod"/>
                </a:pPr>
                <a:r>
                  <a:rPr lang="en-US" altLang="zh-TW" sz="3300" dirty="0" smtClean="0"/>
                  <a:t>Function name, number of parameters, declare the data type of parameters</a:t>
                </a:r>
                <a:r>
                  <a:rPr lang="en-US" altLang="zh-TW" sz="3300" dirty="0"/>
                  <a:t>,</a:t>
                </a:r>
                <a:r>
                  <a:rPr lang="en-US" altLang="zh-TW" sz="3300" dirty="0" smtClean="0"/>
                  <a:t> </a:t>
                </a:r>
                <a:r>
                  <a:rPr lang="en-US" altLang="zh-TW" sz="3300" dirty="0"/>
                  <a:t/>
                </a:r>
                <a:br>
                  <a:rPr lang="en-US" altLang="zh-TW" sz="3300" dirty="0"/>
                </a:br>
                <a:r>
                  <a:rPr lang="en-US" altLang="zh-TW" sz="3300" dirty="0"/>
                  <a:t>Definition is inconsistent with the call </a:t>
                </a:r>
                <a:r>
                  <a:rPr lang="en-US" altLang="zh-TW" sz="3300" dirty="0" smtClean="0"/>
                  <a:t>.</a:t>
                </a:r>
              </a:p>
              <a:p>
                <a:pPr marL="82296" indent="0">
                  <a:buNone/>
                </a:pPr>
                <a:endParaRPr lang="en-US" altLang="zh-TW" dirty="0" smtClean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oid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print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count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TW" sz="240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4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main</m:t>
                      </m:r>
                      <m:r>
                        <a:rPr lang="en-US" altLang="zh-TW" sz="240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40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=10;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&gt;0;−−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zh-TW" altLang="en-US" sz="2400" dirty="0"/>
                  <a:t>　</a:t>
                </a:r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ns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print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TW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>
                          <a:latin typeface="Cambria Math"/>
                        </a:rPr>
                        <m:t> </m:t>
                      </m:r>
                      <m:r>
                        <a:rPr lang="en-US" altLang="zh-TW" sz="2400">
                          <a:latin typeface="Cambria Math"/>
                        </a:rPr>
                        <m:t>0</m:t>
                      </m:r>
                      <m:r>
                        <a:rPr lang="en-US" altLang="zh-TW" sz="240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400" dirty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voi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print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coungt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TW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printf</m:t>
                      </m:r>
                      <m:r>
                        <a:rPr lang="en-US" altLang="zh-TW" sz="2400">
                          <a:latin typeface="Cambria Math"/>
                        </a:rPr>
                        <m:t> 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minus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%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counting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400" dirty="0"/>
              </a:p>
              <a:p>
                <a:pPr marL="82296" indent="0">
                  <a:buNone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692696"/>
                <a:ext cx="7498080" cy="5555704"/>
              </a:xfrm>
              <a:blipFill>
                <a:blip r:embed="rId2"/>
                <a:stretch>
                  <a:fillRect t="-1976" r="-2520" b="-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355976" y="4005064"/>
            <a:ext cx="360040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941168"/>
            <a:ext cx="1440160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91736" y="3972684"/>
            <a:ext cx="45207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048232" y="2085764"/>
            <a:ext cx="6188064" cy="436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Common mistakes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692696"/>
                <a:ext cx="7498080" cy="6048672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altLang="zh-TW" dirty="0" smtClean="0"/>
                  <a:t>2. Declare </a:t>
                </a:r>
                <a:r>
                  <a:rPr lang="en-US" altLang="zh-TW" dirty="0" smtClean="0"/>
                  <a:t>function but no return value, define return type is inconsistent with the declare </a:t>
                </a:r>
                <a:r>
                  <a:rPr lang="en-US" altLang="zh-TW" dirty="0" smtClean="0"/>
                  <a:t>type</a:t>
                </a:r>
              </a:p>
              <a:p>
                <a:pPr marL="82296" indent="0">
                  <a:buNone/>
                </a:pPr>
                <a:r>
                  <a:rPr lang="en-US" altLang="zh-TW" dirty="0" smtClean="0"/>
                  <a:t>3. Return </a:t>
                </a:r>
                <a:r>
                  <a:rPr lang="en-US" altLang="zh-TW" dirty="0" smtClean="0"/>
                  <a:t>multiple value in a function</a:t>
                </a:r>
                <a:r>
                  <a:rPr lang="en-US" altLang="zh-TW" dirty="0" smtClean="0"/>
                  <a:t>.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0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</m:e>
                      </m:d>
                      <m:r>
                        <a:rPr lang="en-US" altLang="zh-TW" sz="200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0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/>
                        </a:rPr>
                        <m:t>main</m:t>
                      </m:r>
                      <m:r>
                        <a:rPr lang="en-US" altLang="zh-TW" sz="200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zh-TW" altLang="en-US" sz="20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x</m:t>
                    </m:r>
                    <m:r>
                      <a:rPr lang="en-US" altLang="zh-TW" sz="20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y</m:t>
                    </m:r>
                    <m:r>
                      <a:rPr lang="en-US" altLang="zh-TW" sz="20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sum</m:t>
                    </m:r>
                    <m:r>
                      <a:rPr lang="en-US" altLang="zh-TW" sz="200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zh-TW" altLang="en-US" sz="20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scanf</m:t>
                    </m:r>
                    <m:r>
                      <a:rPr lang="en-US" altLang="zh-TW" sz="2000"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d</m:t>
                    </m:r>
                    <m:r>
                      <a:rPr lang="en-US" altLang="zh-TW" sz="2000"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d</m:t>
                    </m:r>
                    <m:r>
                      <a:rPr lang="en-US" altLang="zh-TW" sz="2000"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x</m:t>
                    </m:r>
                    <m:r>
                      <a:rPr lang="en-US" altLang="zh-TW" sz="2000"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y</m:t>
                    </m:r>
                    <m:r>
                      <a:rPr lang="en-US" altLang="zh-TW" sz="2000"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zh-TW" altLang="en-US" sz="20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sum</m:t>
                    </m:r>
                    <m:r>
                      <a:rPr lang="en-US" altLang="zh-TW" sz="2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addF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x</m:t>
                        </m:r>
                        <m:r>
                          <a:rPr lang="en-US" altLang="zh-TW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zh-TW" altLang="en-US" sz="2000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/>
                      </a:rPr>
                      <m:t>printf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sum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>
                                <a:latin typeface="Cambria Math"/>
                              </a:rPr>
                              <m:t>%</m:t>
                            </m:r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TW" sz="2000">
                                <a:latin typeface="Cambria Math"/>
                              </a:rPr>
                              <m:t>,%</m:t>
                            </m:r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</a:rPr>
                              <m:t>d</m:t>
                            </m:r>
                          </m:e>
                        </m:d>
                        <m:r>
                          <a:rPr lang="en-US" altLang="zh-TW" sz="2000">
                            <a:latin typeface="Cambria Math"/>
                          </a:rPr>
                          <m:t>=%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d</m:t>
                        </m:r>
                        <m:r>
                          <a:rPr lang="en-US" altLang="zh-TW" sz="2000">
                            <a:latin typeface="Cambria Math"/>
                          </a:rPr>
                          <m:t>”,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x</m:t>
                        </m:r>
                        <m:r>
                          <a:rPr lang="en-US" altLang="zh-TW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y</m:t>
                        </m:r>
                        <m:r>
                          <a:rPr lang="en-US" altLang="zh-TW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sum</m:t>
                        </m:r>
                      </m:e>
                    </m:d>
                    <m:r>
                      <a:rPr lang="en-US" altLang="zh-TW" sz="2000">
                        <a:latin typeface="Cambria Math"/>
                      </a:rPr>
                      <m:t>;</m:t>
                    </m:r>
                  </m:oMath>
                </a14:m>
                <a:endParaRPr lang="en-US" altLang="zh-TW" sz="20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000">
                          <a:latin typeface="Cambria Math"/>
                        </a:rPr>
                        <m:t> 0;</m:t>
                      </m:r>
                    </m:oMath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nt</m:t>
                      </m:r>
                      <m:r>
                        <a:rPr lang="en-US" altLang="zh-TW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0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000" dirty="0">
                    <a:latin typeface="Cambria Math"/>
                  </a:rPr>
                  <a:t/>
                </a:r>
                <a:br>
                  <a:rPr lang="en-US" altLang="zh-TW" sz="200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zh-TW" altLang="en-US" sz="2000">
                        <a:latin typeface="Cambria Math"/>
                      </a:rPr>
                      <m:t>　</m:t>
                    </m:r>
                    <m:r>
                      <m:rPr>
                        <m:sty m:val="p"/>
                      </m:rPr>
                      <a:rPr lang="en-US" altLang="zh-TW" sz="2000">
                        <a:solidFill>
                          <a:srgbClr val="0000FF"/>
                        </a:solidFill>
                        <a:latin typeface="Cambria Math"/>
                      </a:rPr>
                      <m:t>return</m:t>
                    </m:r>
                    <m:r>
                      <a:rPr lang="en-US" altLang="zh-TW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zh-TW" sz="200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000" dirty="0" smtClean="0">
                    <a:latin typeface="Cambria Math"/>
                  </a:rPr>
                  <a:t>      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latin typeface="Cambria Math"/>
                  </a:rPr>
                  <a:t>return</a:t>
                </a:r>
                <a:r>
                  <a:rPr lang="en-US" altLang="zh-TW" sz="2000" dirty="0" smtClean="0">
                    <a:latin typeface="Cambria Math"/>
                  </a:rPr>
                  <a:t> </a:t>
                </a:r>
                <a:r>
                  <a:rPr lang="en-US" altLang="zh-TW" sz="2000" dirty="0" err="1" smtClean="0">
                    <a:latin typeface="Cambria Math"/>
                  </a:rPr>
                  <a:t>a+b</a:t>
                </a:r>
                <a:r>
                  <a:rPr lang="en-US" altLang="zh-TW" sz="2000" dirty="0" smtClean="0">
                    <a:latin typeface="Cambria Math"/>
                  </a:rPr>
                  <a:t>, a-b;</a:t>
                </a:r>
                <a:endParaRPr lang="en-US" altLang="zh-TW" sz="2400" dirty="0" smtClean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  <a:p>
                <a:pPr marL="82296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692696"/>
                <a:ext cx="7498080" cy="6048672"/>
              </a:xfrm>
              <a:blipFill>
                <a:blip r:embed="rId2"/>
                <a:stretch>
                  <a:fillRect l="-569" t="-1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11760" y="5661248"/>
            <a:ext cx="720080" cy="396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4072568" y="5427222"/>
            <a:ext cx="936104" cy="864096"/>
          </a:xfrm>
          <a:prstGeom prst="mathMultiply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99392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Use range of variables(Life cycle)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1296144"/>
          </a:xfrm>
        </p:spPr>
        <p:txBody>
          <a:bodyPr/>
          <a:lstStyle/>
          <a:p>
            <a:r>
              <a:rPr lang="en-US" altLang="zh-TW" dirty="0" smtClean="0"/>
              <a:t>global variable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Can be used by </a:t>
            </a:r>
            <a:r>
              <a:rPr lang="en-US" altLang="zh-TW" dirty="0" smtClean="0"/>
              <a:t>every </a:t>
            </a:r>
            <a:r>
              <a:rPr lang="en-US" altLang="zh-TW" dirty="0" smtClean="0"/>
              <a:t>function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51719"/>
            <a:ext cx="5832648" cy="46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99392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Use range of variables(Life cycle)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017876"/>
            <a:ext cx="7848872" cy="171721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ocal </a:t>
            </a:r>
            <a:r>
              <a:rPr lang="en-US" altLang="zh-TW" dirty="0" smtClean="0"/>
              <a:t>variable 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Can be used in a function only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Block variable:</a:t>
            </a:r>
          </a:p>
          <a:p>
            <a:pPr marL="82296" indent="0"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Can be used in a function </a:t>
            </a:r>
            <a:r>
              <a:rPr lang="en-US" altLang="zh-TW" dirty="0" smtClean="0"/>
              <a:t>only, for example for, while…</a:t>
            </a:r>
            <a:endParaRPr lang="en-US" altLang="zh-TW" dirty="0"/>
          </a:p>
          <a:p>
            <a:pPr marL="82296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49061"/>
            <a:ext cx="5611589" cy="37923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80748" y="3957173"/>
            <a:ext cx="14558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Local variable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0072" y="5149951"/>
            <a:ext cx="147027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block variable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0644521">
            <a:off x="3850409" y="4049506"/>
            <a:ext cx="285514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644521">
            <a:off x="4864061" y="5244218"/>
            <a:ext cx="285514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99392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Use range of variables(Life cycle)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017877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static </a:t>
            </a:r>
            <a:r>
              <a:rPr lang="en-US" altLang="zh-TW" dirty="0" smtClean="0"/>
              <a:t>variable 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marL="82296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Memory space is allocated and fixed at compile </a:t>
            </a:r>
          </a:p>
          <a:p>
            <a:pPr marL="82296" indent="0">
              <a:buNone/>
            </a:pPr>
            <a:r>
              <a:rPr lang="en-US" altLang="zh-TW" dirty="0" smtClean="0"/>
              <a:t>   time. Therefore,</a:t>
            </a:r>
            <a:r>
              <a:rPr lang="zh-TW" altLang="en-US" dirty="0"/>
              <a:t> </a:t>
            </a:r>
            <a:r>
              <a:rPr lang="en-US" altLang="zh-TW" dirty="0" smtClean="0"/>
              <a:t>even if the function has the </a:t>
            </a:r>
          </a:p>
          <a:p>
            <a:pPr marL="82296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initiative, static variable still can be save. </a:t>
            </a:r>
          </a:p>
        </p:txBody>
      </p:sp>
    </p:spTree>
    <p:extLst>
      <p:ext uri="{BB962C8B-B14F-4D97-AF65-F5344CB8AC3E}">
        <p14:creationId xmlns:p14="http://schemas.microsoft.com/office/powerpoint/2010/main" val="34781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-162272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6368" y="908720"/>
            <a:ext cx="8037632" cy="554461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569" t="13602" r="58662" b="39739"/>
          <a:stretch/>
        </p:blipFill>
        <p:spPr>
          <a:xfrm>
            <a:off x="1117033" y="938657"/>
            <a:ext cx="7069287" cy="4665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8425" t="17801" r="37794" b="58400"/>
          <a:stretch/>
        </p:blipFill>
        <p:spPr>
          <a:xfrm>
            <a:off x="5693765" y="409228"/>
            <a:ext cx="3106753" cy="3017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569" t="60996" r="58662" b="31519"/>
          <a:stretch/>
        </p:blipFill>
        <p:spPr>
          <a:xfrm>
            <a:off x="1159974" y="5665297"/>
            <a:ext cx="7069289" cy="7485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04233" y="2108478"/>
            <a:ext cx="122413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Exercise</a:t>
            </a:r>
            <a:r>
              <a:rPr lang="en-US" altLang="zh-TW" sz="3600" b="1" dirty="0">
                <a:latin typeface="+mj-ea"/>
              </a:rPr>
              <a:t>1</a:t>
            </a:r>
            <a:r>
              <a:rPr lang="en-US" altLang="zh-TW" sz="3600" b="1" dirty="0" smtClean="0"/>
              <a:t>: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908720"/>
                <a:ext cx="7498080" cy="5688632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altLang="zh-TW" sz="2000" dirty="0" smtClean="0"/>
                  <a:t>Input two array A and B:</a:t>
                </a:r>
              </a:p>
              <a:p>
                <a:pPr marL="82296" indent="0">
                  <a:buNone/>
                </a:pP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 </a:t>
                </a:r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(1) Print </a:t>
                </a:r>
                <a:r>
                  <a:rPr lang="en-US" altLang="zh-TW" sz="2000" dirty="0"/>
                  <a:t>A</a:t>
                </a:r>
                <a:r>
                  <a:rPr lang="zh-TW" altLang="en-US" sz="2000" dirty="0"/>
                  <a:t>∩</a:t>
                </a:r>
                <a:r>
                  <a:rPr lang="en-US" altLang="zh-TW" sz="2000" dirty="0" smtClean="0"/>
                  <a:t>B. </a:t>
                </a:r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(</a:t>
                </a:r>
                <a:r>
                  <a:rPr lang="en-US" altLang="zh-TW" sz="2000" dirty="0" smtClean="0">
                    <a:solidFill>
                      <a:srgbClr val="22222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intersection</a:t>
                </a:r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)</a:t>
                </a:r>
                <a:endParaRPr lang="zh-TW" altLang="zh-TW" sz="2000" dirty="0">
                  <a:latin typeface="Arial" panose="020B0604020202020204" pitchFamily="34" charset="0"/>
                </a:endParaRPr>
              </a:p>
              <a:p>
                <a:pPr marL="82296" indent="0">
                  <a:buNone/>
                </a:pPr>
                <a:r>
                  <a:rPr lang="en-US" altLang="zh-TW" sz="2000" dirty="0" smtClean="0"/>
                  <a:t> (2) </a:t>
                </a: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Print </a:t>
                </a:r>
                <a:r>
                  <a:rPr lang="en-US" altLang="zh-TW" sz="2000" dirty="0"/>
                  <a:t>A</a:t>
                </a:r>
                <a:r>
                  <a:rPr lang="zh-TW" altLang="en-US" sz="2000" dirty="0"/>
                  <a:t>∪</a:t>
                </a:r>
                <a:r>
                  <a:rPr lang="en-US" altLang="zh-TW" sz="2000" dirty="0"/>
                  <a:t>B</a:t>
                </a:r>
                <a:r>
                  <a:rPr lang="en-US" altLang="zh-TW" sz="2000" dirty="0" smtClean="0"/>
                  <a:t>. </a:t>
                </a: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)</a:t>
                </a:r>
                <a:endParaRPr lang="zh-TW" altLang="zh-TW" sz="2000" dirty="0">
                  <a:latin typeface="Arial" panose="020B0604020202020204" pitchFamily="34" charset="0"/>
                </a:endParaRPr>
              </a:p>
              <a:p>
                <a:pPr marL="82296" indent="0">
                  <a:buNone/>
                </a:pPr>
                <a:r>
                  <a:rPr lang="en-US" altLang="zh-TW" sz="2000" dirty="0" smtClean="0"/>
                  <a:t> (3) </a:t>
                </a: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Print </a:t>
                </a:r>
                <a:r>
                  <a:rPr lang="en-US" altLang="zh-TW" sz="2000" dirty="0"/>
                  <a:t>A − B</a:t>
                </a:r>
                <a:r>
                  <a:rPr lang="en-US" altLang="zh-TW" sz="2000" dirty="0" smtClean="0"/>
                  <a:t>. </a:t>
                </a: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Subtraction</m:t>
                    </m:r>
                  </m:oMath>
                </a14:m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)</a:t>
                </a:r>
                <a:endParaRPr lang="zh-TW" altLang="zh-TW" sz="2000" dirty="0">
                  <a:latin typeface="Arial" panose="020B0604020202020204" pitchFamily="34" charset="0"/>
                </a:endParaRPr>
              </a:p>
              <a:p>
                <a:pPr marL="82296" indent="0">
                  <a:buNone/>
                </a:pPr>
                <a:r>
                  <a:rPr lang="en-US" altLang="zh-TW" sz="2000" dirty="0" smtClean="0"/>
                  <a:t> (4) </a:t>
                </a:r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Print </a:t>
                </a:r>
                <a:r>
                  <a:rPr lang="en-US" altLang="zh-TW" sz="2000" dirty="0"/>
                  <a:t>B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− </a:t>
                </a:r>
                <a:r>
                  <a:rPr lang="en-US" altLang="zh-TW" sz="2000" dirty="0" smtClean="0"/>
                  <a:t>A. </a:t>
                </a:r>
                <a:r>
                  <a:rPr lang="en-US" altLang="zh-TW" sz="2000" dirty="0">
                    <a:solidFill>
                      <a:srgbClr val="222222"/>
                    </a:solidFill>
                    <a:latin typeface="Arial Unicode MS"/>
                    <a:ea typeface="inheri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Subtraction</m:t>
                    </m:r>
                  </m:oMath>
                </a14:m>
                <a:r>
                  <a:rPr lang="en-US" altLang="zh-TW" sz="2000" dirty="0" smtClean="0">
                    <a:solidFill>
                      <a:srgbClr val="222222"/>
                    </a:solidFill>
                    <a:latin typeface="Arial Unicode MS"/>
                    <a:ea typeface="inherit"/>
                  </a:rPr>
                  <a:t>)</a:t>
                </a:r>
                <a:endParaRPr lang="en-US" altLang="zh-TW" sz="2000" dirty="0">
                  <a:latin typeface="Arial" panose="020B0604020202020204" pitchFamily="34" charset="0"/>
                </a:endParaRPr>
              </a:p>
              <a:p>
                <a:pPr marL="82296" indent="0">
                  <a:buNone/>
                </a:pPr>
                <a:r>
                  <a:rPr lang="en-US" altLang="zh-TW" sz="2400" i="0" dirty="0" smtClean="0">
                    <a:latin typeface="Cambria Math"/>
                  </a:rPr>
                  <a:t>Use these functions to complete the above questions. </a:t>
                </a:r>
              </a:p>
              <a:p>
                <a:pPr marL="870966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00FF"/>
                        </a:solidFill>
                        <a:latin typeface="Cambria Math"/>
                      </a:rPr>
                      <m:t>in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Intersection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 ]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r>
                          <a:rPr lang="en-US" altLang="zh-TW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 ]</m:t>
                        </m:r>
                      </m:e>
                    </m:d>
                    <m:r>
                      <a:rPr lang="en-US" altLang="zh-TW" i="0">
                        <a:latin typeface="Cambria Math"/>
                      </a:rPr>
                      <m:t>;</m:t>
                    </m:r>
                  </m:oMath>
                </a14:m>
                <a:endParaRPr lang="en-US" altLang="zh-TW" i="0" dirty="0" smtClean="0">
                  <a:latin typeface="Cambria Math"/>
                </a:endParaRPr>
              </a:p>
              <a:p>
                <a:pPr marL="870966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zh-TW" i="0">
                        <a:latin typeface="Cambria Math"/>
                      </a:rPr>
                      <m:t>;</m:t>
                    </m:r>
                  </m:oMath>
                </a14:m>
                <a:endParaRPr lang="en-US" altLang="zh-TW" dirty="0" smtClean="0"/>
              </a:p>
              <a:p>
                <a:pPr marL="870966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Subtraction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zh-TW" i="0">
                        <a:latin typeface="Cambria Math"/>
                      </a:rPr>
                      <m:t>;</m:t>
                    </m:r>
                  </m:oMath>
                </a14:m>
                <a:endParaRPr lang="en-US" altLang="zh-TW" dirty="0"/>
              </a:p>
              <a:p>
                <a:pPr marL="870966" lvl="1" indent="-51435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870966" lvl="1" indent="-5143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870966" lvl="1" indent="-514350">
                  <a:buFont typeface="+mj-lt"/>
                  <a:buAutoNum type="arabicPeriod"/>
                </a:pPr>
                <a:endParaRPr lang="en-US" altLang="zh-TW" i="1" dirty="0">
                  <a:solidFill>
                    <a:srgbClr val="0000FF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908720"/>
                <a:ext cx="7498080" cy="5688632"/>
              </a:xfrm>
              <a:blipFill>
                <a:blip r:embed="rId2"/>
                <a:stretch>
                  <a:fillRect l="-81" t="-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87624" y="188640"/>
            <a:ext cx="74980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sz="3600" b="1" dirty="0" smtClean="0"/>
              <a:t>Exercise</a:t>
            </a:r>
            <a:r>
              <a:rPr lang="en-US" altLang="zh-TW" sz="3600" b="1" dirty="0">
                <a:latin typeface="+mj-ea"/>
              </a:rPr>
              <a:t>1</a:t>
            </a:r>
            <a:r>
              <a:rPr lang="en-US" altLang="zh-TW" sz="3600" b="1" dirty="0" smtClean="0"/>
              <a:t>: </a:t>
            </a:r>
            <a:r>
              <a:rPr lang="en-US" altLang="zh-TW" sz="3600" b="1" dirty="0" smtClean="0"/>
              <a:t> </a:t>
            </a:r>
          </a:p>
          <a:p>
            <a:endParaRPr lang="en-US" altLang="zh-TW" sz="3600" b="1" dirty="0"/>
          </a:p>
          <a:p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0380" y="1586280"/>
            <a:ext cx="5041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Testing data 1: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 = [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1,2,6,7,8,11,12,13,14,15]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B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=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[ 1,2,3,4,7,9,11,13,19,20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Testing output:</a:t>
            </a:r>
            <a:endParaRPr lang="en-US" altLang="zh-TW" dirty="0" smtClean="0">
              <a:latin typeface="Arial Rounded MT Bold" panose="020F0704030504030204" pitchFamily="34" charset="0"/>
              <a:cs typeface="Mongolian Baiti" panose="03000500000000000000" pitchFamily="66" charset="0"/>
            </a:endParaRPr>
          </a:p>
          <a:p>
            <a:r>
              <a:rPr lang="en-US" altLang="zh-TW" dirty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∩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 1,2,7,11,13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∪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1,2,3,4,6,7,8,9,11,12,13,14,15,19,20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A −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6,8,12,14,15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B −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A = 3,4,9,19,20</a:t>
            </a:r>
          </a:p>
          <a:p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190" y="4149080"/>
            <a:ext cx="66431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Testing data 2: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 = [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1,3,5,7,9,11,13,15,17,19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B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=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[ 2,4,6,8,10,12,14,16,18,20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Testing output</a:t>
            </a:r>
            <a:r>
              <a:rPr lang="en-US" altLang="zh-TW" dirty="0" smtClean="0">
                <a:latin typeface="Arial Rounded MT Bold" panose="020F0704030504030204" pitchFamily="34" charset="0"/>
              </a:rPr>
              <a:t>:</a:t>
            </a:r>
            <a:endParaRPr lang="en-US" altLang="zh-TW" dirty="0" smtClean="0">
              <a:latin typeface="Arial Rounded MT Bold" panose="020F0704030504030204" pitchFamily="34" charset="0"/>
              <a:cs typeface="Mongolian Baiti" panose="03000500000000000000" pitchFamily="66" charset="0"/>
            </a:endParaRPr>
          </a:p>
          <a:p>
            <a:r>
              <a:rPr lang="en-US" altLang="zh-TW" dirty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∩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 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∪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1,2,3,4,5,6,7,8,9,10,11,12,13,14,15,16,17,18,19,20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A − B =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1,3,5,7,9,11,13,15,17,19</a:t>
            </a:r>
            <a:endParaRPr lang="en-US" altLang="zh-TW" dirty="0" smtClean="0">
              <a:latin typeface="Arial Rounded MT Bold" panose="020F0704030504030204" pitchFamily="34" charset="0"/>
            </a:endParaRP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B − A = </a:t>
            </a:r>
            <a:r>
              <a:rPr lang="en-US" altLang="zh-TW" dirty="0">
                <a:latin typeface="Arial Rounded MT Bold" panose="020F0704030504030204" pitchFamily="34" charset="0"/>
                <a:cs typeface="Mongolian Baiti" panose="03000500000000000000" pitchFamily="66" charset="0"/>
              </a:rPr>
              <a:t>2,4,6,8,10,12,14,16,18,20</a:t>
            </a:r>
            <a:endParaRPr lang="en-US" altLang="zh-TW" dirty="0" smtClean="0">
              <a:latin typeface="Arial Rounded MT Bold" panose="020F0704030504030204" pitchFamily="34" charset="0"/>
            </a:endParaRPr>
          </a:p>
          <a:p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14055" y="1216948"/>
            <a:ext cx="696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order of the output don’t need to be the same as the testing output.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we need Function?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Modularize the program, reduce code length and writing time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Easier to debug</a:t>
            </a:r>
            <a:r>
              <a:rPr lang="en-US" altLang="zh-TW" dirty="0"/>
              <a:t>.</a:t>
            </a:r>
          </a:p>
          <a:p>
            <a:pPr lvl="0"/>
            <a:r>
              <a:rPr lang="zh-TW" altLang="zh-TW" dirty="0">
                <a:solidFill>
                  <a:srgbClr val="222222"/>
                </a:solidFill>
                <a:latin typeface="+mj-lt"/>
                <a:ea typeface="inherit"/>
              </a:rPr>
              <a:t>Easier to maintain and update</a:t>
            </a:r>
            <a:r>
              <a:rPr lang="zh-TW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.</a:t>
            </a:r>
            <a:endParaRPr lang="en-US" altLang="zh-TW" dirty="0" smtClean="0">
              <a:latin typeface="+mj-lt"/>
            </a:endParaRPr>
          </a:p>
          <a:p>
            <a:pPr lvl="0"/>
            <a:r>
              <a:rPr lang="zh-TW" altLang="zh-TW" dirty="0">
                <a:solidFill>
                  <a:srgbClr val="222222"/>
                </a:solidFill>
                <a:latin typeface="+mj-lt"/>
                <a:ea typeface="inherit"/>
              </a:rPr>
              <a:t>More structured and organized</a:t>
            </a:r>
            <a:r>
              <a:rPr lang="zh-TW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.</a:t>
            </a:r>
          </a:p>
          <a:p>
            <a:pPr lvl="0"/>
            <a:r>
              <a:rPr lang="zh-TW" altLang="zh-TW" dirty="0">
                <a:solidFill>
                  <a:srgbClr val="222222"/>
                </a:solidFill>
                <a:latin typeface="+mj-lt"/>
                <a:ea typeface="inherit"/>
              </a:rPr>
              <a:t>Easier to read</a:t>
            </a:r>
            <a:r>
              <a:rPr lang="zh-TW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.</a:t>
            </a:r>
          </a:p>
          <a:p>
            <a:pPr lvl="0"/>
            <a:r>
              <a:rPr lang="zh-TW" altLang="zh-TW" dirty="0">
                <a:solidFill>
                  <a:srgbClr val="222222"/>
                </a:solidFill>
                <a:latin typeface="+mj-lt"/>
                <a:ea typeface="inherit"/>
              </a:rPr>
              <a:t>The developed program can be reused</a:t>
            </a:r>
            <a:r>
              <a:rPr lang="zh-TW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.</a:t>
            </a:r>
            <a:endParaRPr lang="zh-TW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1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87624" y="188640"/>
            <a:ext cx="74980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sz="3600" b="1" dirty="0" smtClean="0"/>
              <a:t>Exercise</a:t>
            </a:r>
            <a:r>
              <a:rPr lang="en-US" altLang="zh-TW" sz="3600" b="1" dirty="0">
                <a:latin typeface="+mj-ea"/>
              </a:rPr>
              <a:t>1</a:t>
            </a:r>
            <a:r>
              <a:rPr lang="en-US" altLang="zh-TW" sz="3600" b="1" dirty="0" smtClean="0"/>
              <a:t>: 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2280" y="908720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Testing data 3: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 = [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1,1,1,2,3,5,7,8,11,11]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B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=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[ 1,3,3,3,3,4,7,7,13,19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Testing output</a:t>
            </a:r>
            <a:r>
              <a:rPr lang="en-US" altLang="zh-TW" dirty="0" smtClean="0">
                <a:latin typeface="Arial Rounded MT Bold" panose="020F0704030504030204" pitchFamily="34" charset="0"/>
              </a:rPr>
              <a:t>:</a:t>
            </a:r>
            <a:endParaRPr lang="en-US" altLang="zh-TW" dirty="0" smtClean="0">
              <a:latin typeface="Arial Rounded MT Bold" panose="020F0704030504030204" pitchFamily="34" charset="0"/>
              <a:cs typeface="Mongolian Baiti" panose="03000500000000000000" pitchFamily="66" charset="0"/>
            </a:endParaRPr>
          </a:p>
          <a:p>
            <a:r>
              <a:rPr lang="en-US" altLang="zh-TW" dirty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∩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1,3,7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∪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1,2,3,4,5,7,8,11,13,19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A −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2,5,8,11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B −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A = 4,13,19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2280" y="3573016"/>
            <a:ext cx="27927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Testing data 4: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 = [2,2,2,4,4,4,6,6,6,8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B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=</a:t>
            </a:r>
            <a:r>
              <a:rPr lang="zh-TW" altLang="en-US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[1,1,1,3,3,3,5,5,5,7</a:t>
            </a:r>
            <a:r>
              <a:rPr lang="en-US" altLang="zh-TW" dirty="0" smtClean="0">
                <a:latin typeface="Arial Rounded MT Bold" panose="020F0704030504030204" pitchFamily="34" charset="0"/>
                <a:cs typeface="Mongolian Baiti" panose="03000500000000000000" pitchFamily="66" charset="0"/>
              </a:rPr>
              <a:t>]</a:t>
            </a:r>
          </a:p>
          <a:p>
            <a:r>
              <a:rPr lang="en-US" altLang="zh-TW" dirty="0">
                <a:latin typeface="Arial Rounded MT Bold" panose="020F0704030504030204" pitchFamily="34" charset="0"/>
              </a:rPr>
              <a:t>Testing output</a:t>
            </a:r>
            <a:r>
              <a:rPr lang="en-US" altLang="zh-TW" dirty="0" smtClean="0">
                <a:latin typeface="Arial Rounded MT Bold" panose="020F0704030504030204" pitchFamily="34" charset="0"/>
              </a:rPr>
              <a:t>:</a:t>
            </a:r>
            <a:endParaRPr lang="en-US" altLang="zh-TW" dirty="0" smtClean="0">
              <a:latin typeface="Arial Rounded MT Bold" panose="020F0704030504030204" pitchFamily="34" charset="0"/>
              <a:cs typeface="Mongolian Baiti" panose="03000500000000000000" pitchFamily="66" charset="0"/>
            </a:endParaRPr>
          </a:p>
          <a:p>
            <a:r>
              <a:rPr lang="en-US" altLang="zh-TW" dirty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∩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 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</a:t>
            </a:r>
            <a:r>
              <a:rPr lang="zh-TW" altLang="en-US" dirty="0">
                <a:latin typeface="Arial Rounded MT Bold" panose="020F0704030504030204" pitchFamily="34" charset="0"/>
              </a:rPr>
              <a:t>∪</a:t>
            </a:r>
            <a:r>
              <a:rPr lang="en-US" altLang="zh-TW" dirty="0" smtClean="0">
                <a:latin typeface="Arial Rounded MT Bold" panose="020F0704030504030204" pitchFamily="34" charset="0"/>
              </a:rPr>
              <a:t>B = 1,2,3,4,5,6,7,8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A </a:t>
            </a:r>
            <a:r>
              <a:rPr lang="en-US" altLang="zh-TW" dirty="0">
                <a:latin typeface="Arial Rounded MT Bold" panose="020F0704030504030204" pitchFamily="34" charset="0"/>
              </a:rPr>
              <a:t>− B =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2,4,6,8</a:t>
            </a:r>
          </a:p>
          <a:p>
            <a:r>
              <a:rPr lang="en-US" altLang="zh-TW" dirty="0" smtClean="0">
                <a:latin typeface="Arial Rounded MT Bold" panose="020F0704030504030204" pitchFamily="34" charset="0"/>
              </a:rPr>
              <a:t>B − A = 1,3,5,7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function(math)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907704" y="2420888"/>
            <a:ext cx="5904656" cy="1080120"/>
            <a:chOff x="1907704" y="2420888"/>
            <a:chExt cx="5904656" cy="108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群組 10"/>
            <p:cNvGrpSpPr/>
            <p:nvPr/>
          </p:nvGrpSpPr>
          <p:grpSpPr>
            <a:xfrm>
              <a:off x="1907704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8" name="直線單箭頭接點 7"/>
              <p:cNvCxnSpPr>
                <a:endCxn id="5" idx="1"/>
              </p:cNvCxnSpPr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084168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49</a:t>
                </a:r>
                <a:endParaRPr lang="zh-TW" altLang="en-US" dirty="0"/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1907704" y="3789040"/>
            <a:ext cx="5904656" cy="1080120"/>
            <a:chOff x="1907704" y="2420888"/>
            <a:chExt cx="5904656" cy="108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0" dirty="0" smtClean="0"/>
                    <a:t>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+2</m:t>
                      </m:r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1907704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22" name="直線單箭頭接點 21"/>
              <p:cNvCxnSpPr>
                <a:endCxn id="17" idx="1"/>
              </p:cNvCxnSpPr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084168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function(C program)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907704" y="2420888"/>
            <a:ext cx="5904656" cy="1080120"/>
            <a:chOff x="1907704" y="2420888"/>
            <a:chExt cx="5904656" cy="108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𝑠𝑞𝑢𝑎𝑟𝑒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群組 10"/>
            <p:cNvGrpSpPr/>
            <p:nvPr/>
          </p:nvGrpSpPr>
          <p:grpSpPr>
            <a:xfrm>
              <a:off x="1907704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8" name="直線單箭頭接點 7"/>
              <p:cNvCxnSpPr>
                <a:endCxn id="5" idx="1"/>
              </p:cNvCxnSpPr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084168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16</a:t>
                </a:r>
                <a:endParaRPr lang="zh-TW" altLang="en-US" dirty="0"/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1907704" y="3789040"/>
            <a:ext cx="5904656" cy="1080120"/>
            <a:chOff x="1907704" y="2420888"/>
            <a:chExt cx="5904656" cy="108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min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420888"/>
                  <a:ext cx="2448272" cy="10801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1907704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22" name="直線單箭頭接點 21"/>
              <p:cNvCxnSpPr>
                <a:endCxn id="17" idx="1"/>
              </p:cNvCxnSpPr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6,27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084168" y="2636912"/>
              <a:ext cx="1728192" cy="369332"/>
              <a:chOff x="1907704" y="2636912"/>
              <a:chExt cx="1728192" cy="369332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>
                <a:off x="1907704" y="2960948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2195736" y="26369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9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 的格式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altLang="zh-TW" sz="2400" b="0" i="1" dirty="0" smtClean="0">
                  <a:latin typeface="Cambria Math"/>
                </a:endParaRPr>
              </a:p>
              <a:p>
                <a:pPr marL="82296" indent="0">
                  <a:buNone/>
                </a:pPr>
                <a:endParaRPr lang="en-US" altLang="zh-TW" sz="2400" b="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functionType</m:t>
                      </m:r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functionName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functionInput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TW" sz="240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functionInput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:r>
                  <a:rPr lang="zh-TW" altLang="en-US" sz="2400" b="0" dirty="0" smtClean="0"/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Local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declarations</m:t>
                    </m:r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0" smtClean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Executable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statements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400" b="0" dirty="0" smtClean="0"/>
              </a:p>
              <a:p>
                <a:endParaRPr lang="en-US" altLang="zh-TW" sz="2400" b="0" dirty="0" smtClean="0"/>
              </a:p>
              <a:p>
                <a:pPr marL="82296" indent="0">
                  <a:buNone/>
                  <a:tabLst>
                    <a:tab pos="4305300" algn="l"/>
                  </a:tabLst>
                </a:pPr>
                <a:r>
                  <a:rPr lang="en-US" altLang="zh-TW" sz="2400" dirty="0" smtClean="0"/>
                  <a:t>Example </a:t>
                </a:r>
                <a:r>
                  <a:rPr lang="en-US" altLang="zh-TW" sz="2400" dirty="0">
                    <a:latin typeface="+mn-ea"/>
                  </a:rPr>
                  <a:t>1</a:t>
                </a:r>
                <a:r>
                  <a:rPr lang="zh-TW" altLang="en-US" sz="2400" dirty="0" smtClean="0"/>
                  <a:t>：</a:t>
                </a:r>
                <a:r>
                  <a:rPr lang="en-US" altLang="zh-TW" sz="2400" dirty="0" smtClean="0"/>
                  <a:t>	Example 2</a:t>
                </a:r>
                <a:r>
                  <a:rPr lang="zh-TW" altLang="en-US" sz="2400" dirty="0" smtClean="0"/>
                  <a:t>：</a:t>
                </a: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void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print</m:t>
                    </m:r>
                    <m:r>
                      <a:rPr lang="en-US" altLang="zh-TW" sz="24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x</m:t>
                    </m:r>
                    <m:r>
                      <a:rPr lang="en-US" altLang="zh-TW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y</m:t>
                    </m:r>
                    <m:r>
                      <a:rPr lang="en-US" altLang="zh-TW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square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int</m:t>
                        </m:r>
                        <m:r>
                          <a:rPr lang="en-US" altLang="zh-TW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{ </m:t>
                    </m:r>
                  </m:oMath>
                </a14:m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:r>
                  <a:rPr lang="zh-TW" altLang="en-US" sz="2400" b="0" dirty="0" smtClean="0"/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printf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“%</m:t>
                        </m:r>
                        <m:r>
                          <m:rPr>
                            <m:sty m:val="p"/>
                          </m:rPr>
                          <a:rPr lang="en-US" altLang="zh-TW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TW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TW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”,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4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/>
                      </a:rPr>
                      <m:t>　　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return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x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x</m:t>
                    </m:r>
                    <m:r>
                      <a:rPr lang="en-US" altLang="zh-TW" sz="24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TW" sz="24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435608" y="1239714"/>
            <a:ext cx="7517204" cy="677118"/>
            <a:chOff x="1816572" y="1196752"/>
            <a:chExt cx="7517204" cy="677118"/>
          </a:xfrm>
        </p:grpSpPr>
        <p:sp>
          <p:nvSpPr>
            <p:cNvPr id="18" name="圓角矩形圖說文字 17"/>
            <p:cNvSpPr/>
            <p:nvPr/>
          </p:nvSpPr>
          <p:spPr>
            <a:xfrm>
              <a:off x="1816572" y="1196752"/>
              <a:ext cx="1728192" cy="677118"/>
            </a:xfrm>
            <a:prstGeom prst="wedgeRoundRectCallout">
              <a:avLst>
                <a:gd name="adj1" fmla="val -20833"/>
                <a:gd name="adj2" fmla="val 77415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/>
              </a:r>
              <a:br>
                <a:rPr lang="en-US" altLang="zh-TW" sz="1600" dirty="0"/>
              </a:br>
              <a:endParaRPr lang="zh-TW" altLang="en-US" sz="1600" dirty="0"/>
            </a:p>
          </p:txBody>
        </p:sp>
        <p:sp>
          <p:nvSpPr>
            <p:cNvPr id="21" name="圓角矩形圖說文字 20"/>
            <p:cNvSpPr/>
            <p:nvPr/>
          </p:nvSpPr>
          <p:spPr>
            <a:xfrm>
              <a:off x="3707579" y="1461672"/>
              <a:ext cx="1728192" cy="360040"/>
            </a:xfrm>
            <a:prstGeom prst="wedgeRoundRectCallout">
              <a:avLst>
                <a:gd name="adj1" fmla="val -20833"/>
                <a:gd name="adj2" fmla="val 9689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Mongolian Baiti" panose="03000500000000000000" pitchFamily="66" charset="0"/>
                  <a:cs typeface="Mongolian Baiti" panose="03000500000000000000" pitchFamily="66" charset="0"/>
                </a:rPr>
                <a:t>Function name</a:t>
              </a:r>
              <a:endParaRPr lang="zh-TW" altLang="en-US" sz="16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22" name="圓角矩形圖說文字 21"/>
            <p:cNvSpPr/>
            <p:nvPr/>
          </p:nvSpPr>
          <p:spPr>
            <a:xfrm>
              <a:off x="5647019" y="1440302"/>
              <a:ext cx="1728192" cy="360040"/>
            </a:xfrm>
            <a:prstGeom prst="wedgeRoundRectCallout">
              <a:avLst>
                <a:gd name="adj1" fmla="val -20833"/>
                <a:gd name="adj2" fmla="val 9689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Data type of input</a:t>
              </a:r>
              <a:endParaRPr lang="zh-TW" altLang="en-US" sz="1600" dirty="0"/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7605584" y="1412776"/>
              <a:ext cx="1728192" cy="360040"/>
            </a:xfrm>
            <a:prstGeom prst="wedgeRoundRectCallout">
              <a:avLst>
                <a:gd name="adj1" fmla="val -20833"/>
                <a:gd name="adj2" fmla="val 9689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Input variable</a:t>
              </a:r>
              <a:endParaRPr lang="zh-TW" altLang="en-US" sz="16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282030" y="1239713"/>
            <a:ext cx="203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222222"/>
                </a:solidFill>
                <a:latin typeface="Mongolian Baiti" panose="03000500000000000000" pitchFamily="66" charset="0"/>
                <a:ea typeface="inherit"/>
                <a:cs typeface="Mongolian Baiti" panose="03000500000000000000" pitchFamily="66" charset="0"/>
              </a:rPr>
              <a:t>data type</a:t>
            </a:r>
            <a:endParaRPr lang="zh-TW" altLang="zh-TW" sz="1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222222"/>
                </a:solidFill>
                <a:latin typeface="Mongolian Baiti" panose="03000500000000000000" pitchFamily="66" charset="0"/>
                <a:ea typeface="inherit"/>
                <a:cs typeface="Mongolian Baiti" panose="03000500000000000000" pitchFamily="66" charset="0"/>
              </a:rPr>
              <a:t> of </a:t>
            </a:r>
            <a:r>
              <a:rPr lang="en-US" altLang="zh-TW" dirty="0">
                <a:solidFill>
                  <a:srgbClr val="222222"/>
                </a:solidFill>
                <a:latin typeface="Mongolian Baiti" panose="03000500000000000000" pitchFamily="66" charset="0"/>
                <a:ea typeface="inherit"/>
                <a:cs typeface="Mongolian Baiti" panose="03000500000000000000" pitchFamily="66" charset="0"/>
              </a:rPr>
              <a:t>r</a:t>
            </a:r>
            <a:r>
              <a:rPr lang="zh-TW" altLang="zh-TW" dirty="0" smtClean="0">
                <a:solidFill>
                  <a:srgbClr val="222222"/>
                </a:solidFill>
                <a:latin typeface="Mongolian Baiti" panose="03000500000000000000" pitchFamily="66" charset="0"/>
                <a:ea typeface="inherit"/>
                <a:cs typeface="Mongolian Baiti" panose="03000500000000000000" pitchFamily="66" charset="0"/>
              </a:rPr>
              <a:t>eturn variable</a:t>
            </a:r>
            <a:r>
              <a:rPr lang="en-US" altLang="zh-TW" dirty="0">
                <a:solidFill>
                  <a:srgbClr val="222222"/>
                </a:solidFill>
                <a:latin typeface="Mongolian Baiti" panose="03000500000000000000" pitchFamily="66" charset="0"/>
                <a:ea typeface="inherit"/>
                <a:cs typeface="Mongolian Baiti" panose="03000500000000000000" pitchFamily="66" charset="0"/>
              </a:rPr>
              <a:t> </a:t>
            </a:r>
            <a:endParaRPr lang="zh-TW" altLang="zh-TW" sz="1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practice</a:t>
            </a:r>
            <a:r>
              <a:rPr lang="en-US" altLang="zh-TW" dirty="0" smtClean="0">
                <a:latin typeface="+mj-ea"/>
              </a:rPr>
              <a:t>1</a:t>
            </a:r>
            <a:r>
              <a:rPr lang="en-US" altLang="zh-TW" dirty="0" smtClean="0"/>
              <a:t>-addition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4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:r>
                  <a:rPr lang="zh-TW" altLang="en-US" sz="24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x</m:t>
                    </m:r>
                    <m:r>
                      <a:rPr lang="en-US" altLang="zh-TW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y</m:t>
                    </m:r>
                    <m:r>
                      <a:rPr lang="en-US" altLang="zh-TW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sum</m:t>
                    </m:r>
                    <m:r>
                      <a:rPr lang="en-US" altLang="zh-TW" sz="24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:r>
                  <a:rPr lang="zh-TW" altLang="en-US" sz="24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scanf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4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4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4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>
                        <a:latin typeface="Cambria Math"/>
                      </a:rPr>
                      <m:t>sum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addF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4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4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4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printf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/>
                          </a:rPr>
                          <m:t>sum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%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,%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</m:d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=%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”,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sum</m:t>
                        </m:r>
                      </m:e>
                    </m:d>
                    <m:r>
                      <a:rPr lang="en-US" altLang="zh-TW" sz="2400" b="0" i="0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2400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i="0">
                          <a:latin typeface="Cambria Math"/>
                        </a:rPr>
                        <m:t> 0;</m:t>
                      </m:r>
                    </m:oMath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4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</a:rPr>
                        <m:t>{</m:t>
                      </m:r>
                    </m:oMath>
                    <m:oMath xmlns:m="http://schemas.openxmlformats.org/officeDocument/2006/math">
                      <m:r>
                        <a:rPr lang="zh-TW" altLang="en-US" sz="2400" b="0" i="0" smtClean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a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b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b="0" dirty="0" smtClean="0"/>
              </a:p>
              <a:p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876256" y="249289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=5,y=10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456400" y="3284984"/>
                <a:ext cx="1907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0" y="3284984"/>
                <a:ext cx="19076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300192" y="4699412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addF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zh-TW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699412"/>
                <a:ext cx="24482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弧形接點 7"/>
          <p:cNvCxnSpPr/>
          <p:nvPr/>
        </p:nvCxnSpPr>
        <p:spPr>
          <a:xfrm rot="5400000">
            <a:off x="3216714" y="3848182"/>
            <a:ext cx="1270412" cy="432048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23928" y="40050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x=5 ,y=10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2" name="弧形接點 11"/>
          <p:cNvCxnSpPr/>
          <p:nvPr/>
        </p:nvCxnSpPr>
        <p:spPr>
          <a:xfrm rot="5400000" flipH="1" flipV="1">
            <a:off x="2051720" y="4437112"/>
            <a:ext cx="1800200" cy="72008"/>
          </a:xfrm>
          <a:prstGeom prst="curvedConnector3">
            <a:avLst>
              <a:gd name="adj1" fmla="val 512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05263" y="43300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4176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Function practice2 -</a:t>
            </a:r>
            <a:br>
              <a:rPr lang="en-US" altLang="zh-TW" dirty="0" smtClean="0"/>
            </a:br>
            <a:r>
              <a:rPr lang="en-US" altLang="zh-TW" dirty="0" smtClean="0"/>
              <a:t>Minimum number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min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2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</m:e>
                      </m:d>
                      <m:r>
                        <a:rPr lang="en-US" altLang="zh-TW" sz="2200" b="0" i="0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/>
                      </a:rPr>
                      <m:t>int</m:t>
                    </m:r>
                    <m:r>
                      <a:rPr lang="en-US" altLang="zh-TW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>                                                     … (1)</a:t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scanf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>		             … (2)</a:t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>                                              … (3)</a:t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)=%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200" dirty="0" smtClean="0"/>
                  <a:t>            … (5)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200" i="0">
                          <a:latin typeface="Cambria Math"/>
                        </a:rPr>
                        <m:t> 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0</m:t>
                      </m:r>
                      <m:r>
                        <a:rPr lang="en-US" altLang="zh-TW" sz="22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200" b="0" dirty="0" smtClean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altLang="zh-TW" sz="2200" b="0" dirty="0" smtClean="0">
                    <a:latin typeface="Cambria Math"/>
                  </a:rPr>
                  <a:t/>
                </a:r>
                <a:br>
                  <a:rPr lang="en-US" altLang="zh-TW" sz="2200" b="0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min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2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int</m:t>
                          </m:r>
                          <m:r>
                            <a:rPr lang="en-US" altLang="zh-TW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latin typeface="Cambria Math"/>
                            </a:rPr>
                            <m:t>b</m:t>
                          </m:r>
                        </m:e>
                      </m:d>
                      <m:r>
                        <a:rPr lang="en-US" altLang="zh-TW" sz="22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…(4)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/>
                      </a:rPr>
                      <m:t>if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/>
                          </a:rPr>
                          <m:t>a</m:t>
                        </m:r>
                        <m:r>
                          <a:rPr lang="en-US" altLang="zh-TW" sz="2200" b="0" i="0" smtClean="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/>
                          </a:rPr>
                          <m:t>b</m:t>
                        </m:r>
                      </m:e>
                    </m:d>
                  </m:oMath>
                </a14:m>
                <a:endParaRPr lang="en-US" altLang="zh-TW" sz="2400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0" smtClean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a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zh-TW" altLang="en-US" sz="2400" b="0" i="0" smtClean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else</m:t>
                      </m:r>
                    </m:oMath>
                    <m:oMath xmlns:m="http://schemas.openxmlformats.org/officeDocument/2006/math">
                      <m:r>
                        <a:rPr lang="zh-TW" altLang="en-US" sz="2400" b="0" i="0" smtClean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b</m:t>
                      </m:r>
                      <m:r>
                        <a:rPr lang="en-US" altLang="zh-TW" sz="2400" b="0" i="0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Function practice 3 -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calculate average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double</m:t>
                    </m:r>
                    <m:r>
                      <a:rPr lang="en-US" altLang="zh-TW" sz="22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i="0"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double</m:t>
                        </m:r>
                        <m:r>
                          <a:rPr lang="en-US" altLang="zh-TW" sz="2200" i="0">
                            <a:latin typeface="Cambria Math"/>
                          </a:rPr>
                          <m:t> , </m:t>
                        </m:r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double</m:t>
                        </m:r>
                        <m:r>
                          <a:rPr lang="en-US" altLang="zh-TW" sz="2200" i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20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double</m:t>
                    </m:r>
                    <m:r>
                      <a:rPr lang="en-US" altLang="zh-TW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scanf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TW" sz="22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200" i="0">
                          <a:latin typeface="Cambria Math"/>
                        </a:rPr>
                        <m:t> 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0</m:t>
                      </m:r>
                      <m:r>
                        <a:rPr lang="en-US" altLang="zh-TW" sz="22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200" b="0" dirty="0" smtClean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double</m:t>
                      </m:r>
                      <m:r>
                        <a:rPr lang="en-US" altLang="zh-TW" sz="2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200" i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i="0">
                          <a:latin typeface="Cambria Math"/>
                        </a:rPr>
                        <m:t> 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latin typeface="Cambria Math"/>
                        </a:rPr>
                        <m:t>b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en-US" altLang="zh-TW" sz="24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i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7624" y="4653136"/>
            <a:ext cx="4968552" cy="15121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Function practice 3 -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calculate average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double</m:t>
                    </m:r>
                    <m:r>
                      <a:rPr lang="en-US" altLang="zh-TW" sz="22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i="0"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double</m:t>
                        </m:r>
                        <m:r>
                          <a:rPr lang="en-US" altLang="zh-TW" sz="2200" i="0">
                            <a:latin typeface="Cambria Math"/>
                          </a:rPr>
                          <m:t> , </m:t>
                        </m:r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double</m:t>
                        </m:r>
                        <m:r>
                          <a:rPr lang="en-US" altLang="zh-TW" sz="2200" i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20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int</m:t>
                      </m:r>
                      <m:r>
                        <a:rPr lang="en-US" altLang="zh-TW" sz="22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/>
                        </a:rPr>
                        <m:t>main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()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b="0" dirty="0" smtClean="0"/>
                  <a:t/>
                </a:r>
                <a:br>
                  <a:rPr lang="en-US" altLang="zh-TW" sz="2200" b="0" dirty="0" smtClean="0"/>
                </a:br>
                <a:r>
                  <a:rPr lang="zh-TW" altLang="en-US" sz="2200" b="0" dirty="0" smtClean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double</m:t>
                    </m:r>
                    <m:r>
                      <a:rPr lang="en-US" altLang="zh-TW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scanf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,&amp;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);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TW" sz="2200" b="0" dirty="0" smtClean="0">
                    <a:solidFill>
                      <a:schemeClr val="tx1"/>
                    </a:solidFill>
                  </a:rPr>
                </a:br>
                <a:r>
                  <a:rPr lang="zh-TW" altLang="en-US" sz="2200" b="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printf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(“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  <m: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,%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lf</m:t>
                        </m:r>
                      </m:e>
                    </m:d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=%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lf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”,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TW" sz="22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0">
                          <a:latin typeface="Cambria Math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200" i="0">
                          <a:latin typeface="Cambria Math"/>
                        </a:rPr>
                        <m:t> </m:t>
                      </m:r>
                      <m:r>
                        <a:rPr lang="en-US" altLang="zh-TW" sz="2200" b="0" i="0" smtClean="0">
                          <a:latin typeface="Cambria Math"/>
                        </a:rPr>
                        <m:t>0</m:t>
                      </m:r>
                      <m:r>
                        <a:rPr lang="en-US" altLang="zh-TW" sz="22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200" b="0" dirty="0" smtClean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double</m:t>
                      </m:r>
                      <m:r>
                        <a:rPr lang="en-US" altLang="zh-TW" sz="2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latin typeface="Cambria Math"/>
                            </a:rPr>
                            <m:t>a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  <m:r>
                            <a:rPr lang="en-US" altLang="zh-TW" sz="220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200" i="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200" i="0">
                          <a:latin typeface="Cambria Math"/>
                        </a:rPr>
                        <m:t>{</m:t>
                      </m:r>
                    </m:oMath>
                  </m:oMathPara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endParaRPr lang="en-US" altLang="zh-TW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0">
                          <a:latin typeface="Cambria Math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solidFill>
                            <a:srgbClr val="0000FF"/>
                          </a:solidFill>
                          <a:latin typeface="Cambria Math"/>
                        </a:rPr>
                        <m:t>return</m:t>
                      </m:r>
                      <m:r>
                        <a:rPr lang="en-US" altLang="zh-TW" sz="2400" i="0">
                          <a:latin typeface="Cambria Math"/>
                        </a:rPr>
                        <m:t> 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i="0">
                          <a:latin typeface="Cambria Math"/>
                        </a:rPr>
                        <m:t>b</m:t>
                      </m:r>
                      <m:r>
                        <a:rPr lang="en-US" altLang="zh-TW" sz="2400" i="0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en-US" altLang="zh-TW" sz="2400" i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i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1435608" y="1700808"/>
            <a:ext cx="436052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向右箭號 8"/>
          <p:cNvSpPr/>
          <p:nvPr/>
        </p:nvSpPr>
        <p:spPr>
          <a:xfrm rot="10800000">
            <a:off x="6349107" y="1556792"/>
            <a:ext cx="648072" cy="37444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17852</TotalTime>
  <Words>495</Words>
  <Application>Microsoft Office PowerPoint</Application>
  <PresentationFormat>如螢幕大小 (4:3)</PresentationFormat>
  <Paragraphs>161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6" baseType="lpstr">
      <vt:lpstr>Arial Unicode MS</vt:lpstr>
      <vt:lpstr>inherit</vt:lpstr>
      <vt:lpstr>微軟正黑體</vt:lpstr>
      <vt:lpstr>新細明體</vt:lpstr>
      <vt:lpstr>標楷體</vt:lpstr>
      <vt:lpstr>Arial</vt:lpstr>
      <vt:lpstr>Arial Rounded MT Bold</vt:lpstr>
      <vt:lpstr>Calibri</vt:lpstr>
      <vt:lpstr>Cambria</vt:lpstr>
      <vt:lpstr>Cambria Math</vt:lpstr>
      <vt:lpstr>Gill Sans MT</vt:lpstr>
      <vt:lpstr>Mongolian Baiti</vt:lpstr>
      <vt:lpstr>Times New Roman</vt:lpstr>
      <vt:lpstr>Verdana</vt:lpstr>
      <vt:lpstr>Wingdings 2</vt:lpstr>
      <vt:lpstr>夏至</vt:lpstr>
      <vt:lpstr>計算機概論實習</vt:lpstr>
      <vt:lpstr>Why we need Function? </vt:lpstr>
      <vt:lpstr>Function</vt:lpstr>
      <vt:lpstr>Function</vt:lpstr>
      <vt:lpstr>Function 的格式</vt:lpstr>
      <vt:lpstr>Function practice1-addition</vt:lpstr>
      <vt:lpstr>Function practice2 - Minimum number</vt:lpstr>
      <vt:lpstr>Function practice 3 - calculate average</vt:lpstr>
      <vt:lpstr>Function practice 3 - calculate average</vt:lpstr>
      <vt:lpstr>Function practice 3 - calculate average</vt:lpstr>
      <vt:lpstr>Function practice 4- Printing a Countdown</vt:lpstr>
      <vt:lpstr>Common mistakes</vt:lpstr>
      <vt:lpstr>Common mistakes</vt:lpstr>
      <vt:lpstr>Use range of variables(Life cycle)</vt:lpstr>
      <vt:lpstr>Use range of variables(Life cycle)</vt:lpstr>
      <vt:lpstr>Use range of variables(Life cycle)</vt:lpstr>
      <vt:lpstr>Example</vt:lpstr>
      <vt:lpstr>Exercise1: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user</cp:lastModifiedBy>
  <cp:revision>152</cp:revision>
  <cp:lastPrinted>2017-09-01T13:09:51Z</cp:lastPrinted>
  <dcterms:created xsi:type="dcterms:W3CDTF">2015-07-28T03:38:33Z</dcterms:created>
  <dcterms:modified xsi:type="dcterms:W3CDTF">2020-10-27T09:16:40Z</dcterms:modified>
</cp:coreProperties>
</file>