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82" r:id="rId4"/>
    <p:sldId id="271" r:id="rId5"/>
    <p:sldId id="263" r:id="rId6"/>
    <p:sldId id="264" r:id="rId7"/>
    <p:sldId id="265" r:id="rId8"/>
    <p:sldId id="262" r:id="rId9"/>
    <p:sldId id="258" r:id="rId10"/>
    <p:sldId id="259" r:id="rId11"/>
    <p:sldId id="260" r:id="rId12"/>
    <p:sldId id="261" r:id="rId13"/>
    <p:sldId id="268" r:id="rId14"/>
    <p:sldId id="269" r:id="rId15"/>
    <p:sldId id="270" r:id="rId16"/>
    <p:sldId id="272" r:id="rId17"/>
    <p:sldId id="273" r:id="rId18"/>
    <p:sldId id="274" r:id="rId19"/>
    <p:sldId id="275" r:id="rId20"/>
    <p:sldId id="276" r:id="rId21"/>
    <p:sldId id="277" r:id="rId22"/>
    <p:sldId id="278" r:id="rId23"/>
    <p:sldId id="279" r:id="rId24"/>
    <p:sldId id="280" r:id="rId25"/>
    <p:sldId id="266" r:id="rId26"/>
    <p:sldId id="267" r:id="rId27"/>
    <p:sldId id="281"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JENNIFER.DESKTOP-LM0K0RT\Documents\ADA\FastFood_Habits_Questionnaire%20(Autosaved).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C:\Users\JENNIFER.DESKTOP-LM0K0RT\Documents\ADA\FastFood_Habits_Questionnaire%20(Autosaved).xlsx"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file:///C:\Users\JENNIFER.DESKTOP-LM0K0RT\Documents\ADA\FastFood_Habits_Questionnaire%20(Autosaved).xlsx" TargetMode="External"/><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oleObject" Target="file:///C:\Users\JENNIFER.DESKTOP-LM0K0RT\Documents\ADA\FastFood_Habits_Questionnaire%20(Autosaved).xlsx" TargetMode="External"/><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oleObject" Target="file:///C:\Users\JENNIFER.DESKTOP-LM0K0RT\Documents\ADA\FastFood_Habits_Questionnaire%20(Autosaved).xlsx" TargetMode="External"/><Relationship Id="rId2" Type="http://schemas.microsoft.com/office/2011/relationships/chartColorStyle" Target="colors13.xml"/><Relationship Id="rId1" Type="http://schemas.microsoft.com/office/2011/relationships/chartStyle" Target="style13.xml"/></Relationships>
</file>

<file path=ppt/charts/_rels/chart2.xml.rels><?xml version="1.0" encoding="UTF-8" standalone="yes"?>
<Relationships xmlns="http://schemas.openxmlformats.org/package/2006/relationships"><Relationship Id="rId3" Type="http://schemas.openxmlformats.org/officeDocument/2006/relationships/oleObject" Target="file:///C:\Users\JENNIFER.DESKTOP-LM0K0RT\Documents\ADA\FastFood_Habits_Questionnaire%20(Autosaved).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JENNIFER.DESKTOP-LM0K0RT\Documents\ADA\FastFood_Habits_Questionnaire%20(Autosaved).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JENNIFER.DESKTOP-LM0K0RT\Documents\ADA\FastFood_Habits_Questionnaire%20(Autosaved).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JENNIFER.DESKTOP-LM0K0RT\Documents\ADA\FastFood_Habits_Questionnaire%20(Autosaved).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JENNIFER.DESKTOP-LM0K0RT\Documents\ADA\FastFood_Habits_Questionnaire%20(Autosaved).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JENNIFER.DESKTOP-LM0K0RT\Documents\ADA\FastFood_Habits_Questionnaire%20(Autosaved).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JENNIFER.DESKTOP-LM0K0RT\Documents\ADA\FastFood_Habits_Questionnaire%20(Autosaved).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C:\Users\JENNIFER.DESKTOP-LM0K0RT\Documents\ADA\FastFood_Habits_Questionnaire%20(Autosaved).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[FastFood_Habits_Questionnaire (Autosaved).xlsx]Sheet7!PivotTable6</c:name>
    <c:fmtId val="6"/>
  </c:pivotSource>
  <c:chart>
    <c:autoTitleDeleted val="1"/>
    <c:pivotFmts>
      <c:pivotFmt>
        <c:idx val="0"/>
        <c:spPr>
          <a:solidFill>
            <a:schemeClr val="accent2">
              <a:alpha val="85000"/>
            </a:schemeClr>
          </a:solidFill>
          <a:ln w="9525" cap="flat" cmpd="sng" algn="ctr">
            <a:solidFill>
              <a:schemeClr val="lt1">
                <a:alpha val="50000"/>
              </a:schemeClr>
            </a:solidFill>
            <a:round/>
          </a:ln>
          <a:effectLst/>
        </c:spPr>
        <c:marker>
          <c:symbol val="circle"/>
          <c:size val="6"/>
          <c:spPr>
            <a:solidFill>
              <a:schemeClr val="accent2">
                <a:alpha val="85000"/>
              </a:schemeClr>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2">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2">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Sheet7!$B$3</c:f>
              <c:strCache>
                <c:ptCount val="1"/>
                <c:pt idx="0">
                  <c:v>Total</c:v>
                </c:pt>
              </c:strCache>
            </c:strRef>
          </c:tx>
          <c:spPr>
            <a:solidFill>
              <a:schemeClr val="accent2">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dk1">
                          <a:lumMod val="50000"/>
                          <a:lumOff val="50000"/>
                        </a:schemeClr>
                      </a:solidFill>
                    </a:ln>
                    <a:effectLst/>
                  </c:spPr>
                </c15:leaderLines>
              </c:ext>
            </c:extLst>
          </c:dLbls>
          <c:cat>
            <c:strRef>
              <c:f>Sheet7!$A$4:$A$11</c:f>
              <c:strCache>
                <c:ptCount val="7"/>
                <c:pt idx="0">
                  <c:v>16</c:v>
                </c:pt>
                <c:pt idx="1">
                  <c:v>21</c:v>
                </c:pt>
                <c:pt idx="2">
                  <c:v>18 - 24</c:v>
                </c:pt>
                <c:pt idx="3">
                  <c:v>18 - 25</c:v>
                </c:pt>
                <c:pt idx="4">
                  <c:v>25 - 34</c:v>
                </c:pt>
                <c:pt idx="5">
                  <c:v>35 - 39</c:v>
                </c:pt>
                <c:pt idx="6">
                  <c:v>40+</c:v>
                </c:pt>
              </c:strCache>
            </c:strRef>
          </c:cat>
          <c:val>
            <c:numRef>
              <c:f>Sheet7!$B$4:$B$11</c:f>
              <c:numCache>
                <c:formatCode>General</c:formatCode>
                <c:ptCount val="7"/>
                <c:pt idx="0">
                  <c:v>1</c:v>
                </c:pt>
                <c:pt idx="1">
                  <c:v>1</c:v>
                </c:pt>
                <c:pt idx="2">
                  <c:v>199</c:v>
                </c:pt>
                <c:pt idx="3">
                  <c:v>7</c:v>
                </c:pt>
                <c:pt idx="4">
                  <c:v>197</c:v>
                </c:pt>
                <c:pt idx="5">
                  <c:v>22</c:v>
                </c:pt>
                <c:pt idx="6">
                  <c:v>13</c:v>
                </c:pt>
              </c:numCache>
            </c:numRef>
          </c:val>
        </c:ser>
        <c:dLbls>
          <c:dLblPos val="inEnd"/>
          <c:showLegendKey val="0"/>
          <c:showVal val="1"/>
          <c:showCatName val="0"/>
          <c:showSerName val="0"/>
          <c:showPercent val="0"/>
          <c:showBubbleSize val="0"/>
        </c:dLbls>
        <c:gapWidth val="65"/>
        <c:axId val="195219040"/>
        <c:axId val="195164720"/>
      </c:barChart>
      <c:catAx>
        <c:axId val="195219040"/>
        <c:scaling>
          <c:orientation val="minMax"/>
        </c:scaling>
        <c:delete val="0"/>
        <c:axPos val="l"/>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00" b="0" i="0" u="none" strike="noStrike" kern="1200" cap="all" baseline="0">
                <a:solidFill>
                  <a:schemeClr val="dk1">
                    <a:lumMod val="75000"/>
                    <a:lumOff val="25000"/>
                  </a:schemeClr>
                </a:solidFill>
                <a:latin typeface="+mn-lt"/>
                <a:ea typeface="+mn-ea"/>
                <a:cs typeface="+mn-cs"/>
              </a:defRPr>
            </a:pPr>
            <a:endParaRPr lang="en-US"/>
          </a:p>
        </c:txPr>
        <c:crossAx val="195164720"/>
        <c:crosses val="autoZero"/>
        <c:auto val="1"/>
        <c:lblAlgn val="ctr"/>
        <c:lblOffset val="100"/>
        <c:noMultiLvlLbl val="0"/>
      </c:catAx>
      <c:valAx>
        <c:axId val="195164720"/>
        <c:scaling>
          <c:orientation val="minMax"/>
        </c:scaling>
        <c:delete val="0"/>
        <c:axPos val="b"/>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crossAx val="195219040"/>
        <c:crosses val="autoZero"/>
        <c:crossBetween val="between"/>
      </c:valAx>
      <c:spPr>
        <a:noFill/>
        <a:ln>
          <a:noFill/>
        </a:ln>
        <a:effectLst/>
      </c:spPr>
    </c:plotArea>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Lst>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[FastFood_Habits_Questionnaire (Autosaved).xlsx]Sheet11!PivotTable6</c:name>
    <c:fmtId val="5"/>
  </c:pivotSource>
  <c:chart>
    <c:autoTitleDeleted val="1"/>
    <c:pivotFmts>
      <c:pivotFmt>
        <c:idx val="0"/>
        <c:spPr>
          <a:solidFill>
            <a:schemeClr val="accent2">
              <a:alpha val="85000"/>
            </a:schemeClr>
          </a:solidFill>
          <a:ln w="9525" cap="flat" cmpd="sng" algn="ctr">
            <a:solidFill>
              <a:schemeClr val="lt1">
                <a:alpha val="50000"/>
              </a:schemeClr>
            </a:solidFill>
            <a:round/>
          </a:ln>
          <a:effectLst/>
        </c:spPr>
        <c:marker>
          <c:symbol val="circle"/>
          <c:size val="6"/>
          <c:spPr>
            <a:solidFill>
              <a:schemeClr val="accent2">
                <a:alpha val="85000"/>
              </a:schemeClr>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2">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2">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Sheet11!$B$3</c:f>
              <c:strCache>
                <c:ptCount val="1"/>
                <c:pt idx="0">
                  <c:v>Total</c:v>
                </c:pt>
              </c:strCache>
            </c:strRef>
          </c:tx>
          <c:spPr>
            <a:solidFill>
              <a:schemeClr val="accent2">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dk1">
                          <a:lumMod val="50000"/>
                          <a:lumOff val="50000"/>
                        </a:schemeClr>
                      </a:solidFill>
                    </a:ln>
                    <a:effectLst/>
                  </c:spPr>
                </c15:leaderLines>
              </c:ext>
            </c:extLst>
          </c:dLbls>
          <c:cat>
            <c:strRef>
              <c:f>Sheet11!$A$4:$A$7</c:f>
              <c:strCache>
                <c:ptCount val="4"/>
                <c:pt idx="0">
                  <c:v>Agree</c:v>
                </c:pt>
                <c:pt idx="1">
                  <c:v>Indifferent</c:v>
                </c:pt>
                <c:pt idx="2">
                  <c:v>Stongly Disagrre</c:v>
                </c:pt>
                <c:pt idx="3">
                  <c:v>Strongly Agree</c:v>
                </c:pt>
              </c:strCache>
            </c:strRef>
          </c:cat>
          <c:val>
            <c:numRef>
              <c:f>Sheet11!$B$4:$B$7</c:f>
              <c:numCache>
                <c:formatCode>General</c:formatCode>
                <c:ptCount val="4"/>
                <c:pt idx="0">
                  <c:v>137</c:v>
                </c:pt>
                <c:pt idx="1">
                  <c:v>23</c:v>
                </c:pt>
                <c:pt idx="2">
                  <c:v>1</c:v>
                </c:pt>
                <c:pt idx="3">
                  <c:v>280</c:v>
                </c:pt>
              </c:numCache>
            </c:numRef>
          </c:val>
        </c:ser>
        <c:dLbls>
          <c:dLblPos val="inEnd"/>
          <c:showLegendKey val="0"/>
          <c:showVal val="1"/>
          <c:showCatName val="0"/>
          <c:showSerName val="0"/>
          <c:showPercent val="0"/>
          <c:showBubbleSize val="0"/>
        </c:dLbls>
        <c:gapWidth val="65"/>
        <c:axId val="195648472"/>
        <c:axId val="195650040"/>
      </c:barChart>
      <c:catAx>
        <c:axId val="195648472"/>
        <c:scaling>
          <c:orientation val="minMax"/>
        </c:scaling>
        <c:delete val="0"/>
        <c:axPos val="l"/>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00" b="0" i="0" u="none" strike="noStrike" kern="1200" cap="all" baseline="0">
                <a:solidFill>
                  <a:schemeClr val="dk1">
                    <a:lumMod val="75000"/>
                    <a:lumOff val="25000"/>
                  </a:schemeClr>
                </a:solidFill>
                <a:latin typeface="+mn-lt"/>
                <a:ea typeface="+mn-ea"/>
                <a:cs typeface="+mn-cs"/>
              </a:defRPr>
            </a:pPr>
            <a:endParaRPr lang="en-US"/>
          </a:p>
        </c:txPr>
        <c:crossAx val="195650040"/>
        <c:crosses val="autoZero"/>
        <c:auto val="1"/>
        <c:lblAlgn val="ctr"/>
        <c:lblOffset val="100"/>
        <c:noMultiLvlLbl val="0"/>
      </c:catAx>
      <c:valAx>
        <c:axId val="195650040"/>
        <c:scaling>
          <c:orientation val="minMax"/>
        </c:scaling>
        <c:delete val="0"/>
        <c:axPos val="b"/>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crossAx val="195648472"/>
        <c:crosses val="autoZero"/>
        <c:crossBetween val="between"/>
      </c:valAx>
      <c:spPr>
        <a:noFill/>
        <a:ln>
          <a:noFill/>
        </a:ln>
        <a:effectLst/>
      </c:spPr>
    </c:plotArea>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Lst>
</c:chartSpace>
</file>

<file path=ppt/charts/chart1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[FastFood_Habits_Questionnaire (Autosaved).xlsx]Sheet12!PivotTable9</c:name>
    <c:fmtId val="5"/>
  </c:pivotSource>
  <c:chart>
    <c:autoTitleDeleted val="1"/>
    <c:pivotFmts>
      <c:pivotFmt>
        <c:idx val="0"/>
        <c:spPr>
          <a:solidFill>
            <a:schemeClr val="accent2">
              <a:alpha val="85000"/>
            </a:schemeClr>
          </a:solidFill>
          <a:ln w="9525" cap="flat" cmpd="sng" algn="ctr">
            <a:solidFill>
              <a:schemeClr val="lt1">
                <a:alpha val="50000"/>
              </a:schemeClr>
            </a:solidFill>
            <a:round/>
          </a:ln>
          <a:effectLst/>
        </c:spPr>
        <c:marker>
          <c:symbol val="circle"/>
          <c:size val="6"/>
          <c:spPr>
            <a:solidFill>
              <a:schemeClr val="accent2">
                <a:alpha val="85000"/>
              </a:schemeClr>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2">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2">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Sheet12!$B$3</c:f>
              <c:strCache>
                <c:ptCount val="1"/>
                <c:pt idx="0">
                  <c:v>Total</c:v>
                </c:pt>
              </c:strCache>
            </c:strRef>
          </c:tx>
          <c:spPr>
            <a:solidFill>
              <a:schemeClr val="accent2">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dk1">
                          <a:lumMod val="50000"/>
                          <a:lumOff val="50000"/>
                        </a:schemeClr>
                      </a:solidFill>
                    </a:ln>
                    <a:effectLst/>
                  </c:spPr>
                </c15:leaderLines>
              </c:ext>
            </c:extLst>
          </c:dLbls>
          <c:cat>
            <c:strRef>
              <c:f>Sheet12!$A$4:$A$7</c:f>
              <c:strCache>
                <c:ptCount val="4"/>
                <c:pt idx="0">
                  <c:v>Agree</c:v>
                </c:pt>
                <c:pt idx="1">
                  <c:v>Indifferent</c:v>
                </c:pt>
                <c:pt idx="2">
                  <c:v>Stongly Disagrre</c:v>
                </c:pt>
                <c:pt idx="3">
                  <c:v>Strongly Agree</c:v>
                </c:pt>
              </c:strCache>
            </c:strRef>
          </c:cat>
          <c:val>
            <c:numRef>
              <c:f>Sheet12!$B$4:$B$7</c:f>
              <c:numCache>
                <c:formatCode>General</c:formatCode>
                <c:ptCount val="4"/>
                <c:pt idx="0">
                  <c:v>83</c:v>
                </c:pt>
                <c:pt idx="1">
                  <c:v>5</c:v>
                </c:pt>
                <c:pt idx="2">
                  <c:v>2</c:v>
                </c:pt>
                <c:pt idx="3">
                  <c:v>351</c:v>
                </c:pt>
              </c:numCache>
            </c:numRef>
          </c:val>
        </c:ser>
        <c:dLbls>
          <c:dLblPos val="inEnd"/>
          <c:showLegendKey val="0"/>
          <c:showVal val="1"/>
          <c:showCatName val="0"/>
          <c:showSerName val="0"/>
          <c:showPercent val="0"/>
          <c:showBubbleSize val="0"/>
        </c:dLbls>
        <c:gapWidth val="65"/>
        <c:axId val="195644944"/>
        <c:axId val="195645336"/>
      </c:barChart>
      <c:catAx>
        <c:axId val="195644944"/>
        <c:scaling>
          <c:orientation val="minMax"/>
        </c:scaling>
        <c:delete val="0"/>
        <c:axPos val="l"/>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00" b="0" i="0" u="none" strike="noStrike" kern="1200" cap="all" baseline="0">
                <a:solidFill>
                  <a:schemeClr val="dk1">
                    <a:lumMod val="75000"/>
                    <a:lumOff val="25000"/>
                  </a:schemeClr>
                </a:solidFill>
                <a:latin typeface="+mn-lt"/>
                <a:ea typeface="+mn-ea"/>
                <a:cs typeface="+mn-cs"/>
              </a:defRPr>
            </a:pPr>
            <a:endParaRPr lang="en-US"/>
          </a:p>
        </c:txPr>
        <c:crossAx val="195645336"/>
        <c:crosses val="autoZero"/>
        <c:auto val="1"/>
        <c:lblAlgn val="ctr"/>
        <c:lblOffset val="100"/>
        <c:noMultiLvlLbl val="0"/>
      </c:catAx>
      <c:valAx>
        <c:axId val="195645336"/>
        <c:scaling>
          <c:orientation val="minMax"/>
        </c:scaling>
        <c:delete val="0"/>
        <c:axPos val="b"/>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crossAx val="195644944"/>
        <c:crosses val="autoZero"/>
        <c:crossBetween val="between"/>
      </c:valAx>
      <c:spPr>
        <a:noFill/>
        <a:ln>
          <a:noFill/>
        </a:ln>
        <a:effectLst/>
      </c:spPr>
    </c:plotArea>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Lst>
</c:chartSpace>
</file>

<file path=ppt/charts/chart1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[FastFood_Habits_Questionnaire (Autosaved).xlsx]Sheet10!PivotTable3</c:name>
    <c:fmtId val="5"/>
  </c:pivotSource>
  <c:chart>
    <c:autoTitleDeleted val="1"/>
    <c:pivotFmts>
      <c:pivotFmt>
        <c:idx val="0"/>
        <c:spPr>
          <a:solidFill>
            <a:schemeClr val="accent2">
              <a:alpha val="85000"/>
            </a:schemeClr>
          </a:solidFill>
          <a:ln w="9525" cap="flat" cmpd="sng" algn="ctr">
            <a:solidFill>
              <a:schemeClr val="lt1">
                <a:alpha val="50000"/>
              </a:schemeClr>
            </a:solidFill>
            <a:round/>
          </a:ln>
          <a:effectLst/>
        </c:spPr>
        <c:marker>
          <c:symbol val="circle"/>
          <c:size val="6"/>
          <c:spPr>
            <a:solidFill>
              <a:schemeClr val="accent2">
                <a:alpha val="85000"/>
              </a:schemeClr>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2">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2">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Sheet10!$B$3</c:f>
              <c:strCache>
                <c:ptCount val="1"/>
                <c:pt idx="0">
                  <c:v>Total</c:v>
                </c:pt>
              </c:strCache>
            </c:strRef>
          </c:tx>
          <c:spPr>
            <a:solidFill>
              <a:schemeClr val="accent2">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dk1">
                          <a:lumMod val="50000"/>
                          <a:lumOff val="50000"/>
                        </a:schemeClr>
                      </a:solidFill>
                    </a:ln>
                    <a:effectLst/>
                  </c:spPr>
                </c15:leaderLines>
              </c:ext>
            </c:extLst>
          </c:dLbls>
          <c:cat>
            <c:strRef>
              <c:f>Sheet10!$A$4:$A$7</c:f>
              <c:strCache>
                <c:ptCount val="4"/>
                <c:pt idx="0">
                  <c:v>Agree</c:v>
                </c:pt>
                <c:pt idx="1">
                  <c:v>Indifferent</c:v>
                </c:pt>
                <c:pt idx="2">
                  <c:v>Stongly Disagrre</c:v>
                </c:pt>
                <c:pt idx="3">
                  <c:v>Strongly Agree</c:v>
                </c:pt>
              </c:strCache>
            </c:strRef>
          </c:cat>
          <c:val>
            <c:numRef>
              <c:f>Sheet10!$B$4:$B$7</c:f>
              <c:numCache>
                <c:formatCode>General</c:formatCode>
                <c:ptCount val="4"/>
                <c:pt idx="0">
                  <c:v>150</c:v>
                </c:pt>
                <c:pt idx="1">
                  <c:v>23</c:v>
                </c:pt>
                <c:pt idx="2">
                  <c:v>2</c:v>
                </c:pt>
                <c:pt idx="3">
                  <c:v>266</c:v>
                </c:pt>
              </c:numCache>
            </c:numRef>
          </c:val>
        </c:ser>
        <c:dLbls>
          <c:dLblPos val="inEnd"/>
          <c:showLegendKey val="0"/>
          <c:showVal val="1"/>
          <c:showCatName val="0"/>
          <c:showSerName val="0"/>
          <c:showPercent val="0"/>
          <c:showBubbleSize val="0"/>
        </c:dLbls>
        <c:gapWidth val="65"/>
        <c:axId val="195650432"/>
        <c:axId val="195643768"/>
      </c:barChart>
      <c:catAx>
        <c:axId val="195650432"/>
        <c:scaling>
          <c:orientation val="minMax"/>
        </c:scaling>
        <c:delete val="0"/>
        <c:axPos val="l"/>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00" b="0" i="0" u="none" strike="noStrike" kern="1200" cap="all" baseline="0">
                <a:solidFill>
                  <a:schemeClr val="dk1">
                    <a:lumMod val="75000"/>
                    <a:lumOff val="25000"/>
                  </a:schemeClr>
                </a:solidFill>
                <a:latin typeface="+mn-lt"/>
                <a:ea typeface="+mn-ea"/>
                <a:cs typeface="+mn-cs"/>
              </a:defRPr>
            </a:pPr>
            <a:endParaRPr lang="en-US"/>
          </a:p>
        </c:txPr>
        <c:crossAx val="195643768"/>
        <c:crosses val="autoZero"/>
        <c:auto val="1"/>
        <c:lblAlgn val="ctr"/>
        <c:lblOffset val="100"/>
        <c:noMultiLvlLbl val="0"/>
      </c:catAx>
      <c:valAx>
        <c:axId val="195643768"/>
        <c:scaling>
          <c:orientation val="minMax"/>
        </c:scaling>
        <c:delete val="0"/>
        <c:axPos val="b"/>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crossAx val="195650432"/>
        <c:crosses val="autoZero"/>
        <c:crossBetween val="between"/>
      </c:valAx>
      <c:spPr>
        <a:noFill/>
        <a:ln>
          <a:noFill/>
        </a:ln>
        <a:effectLst/>
      </c:spPr>
    </c:plotArea>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Lst>
</c:chartSpace>
</file>

<file path=ppt/charts/chart1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[FastFood_Habits_Questionnaire (Autosaved).xlsx]Sheet13!PivotTable12</c:name>
    <c:fmtId val="5"/>
  </c:pivotSource>
  <c:chart>
    <c:autoTitleDeleted val="1"/>
    <c:pivotFmts>
      <c:pivotFmt>
        <c:idx val="0"/>
        <c:spPr>
          <a:solidFill>
            <a:schemeClr val="accent2">
              <a:alpha val="85000"/>
            </a:schemeClr>
          </a:solidFill>
          <a:ln w="9525" cap="flat" cmpd="sng" algn="ctr">
            <a:solidFill>
              <a:schemeClr val="lt1">
                <a:alpha val="50000"/>
              </a:schemeClr>
            </a:solidFill>
            <a:round/>
          </a:ln>
          <a:effectLst/>
        </c:spPr>
        <c:marker>
          <c:symbol val="circle"/>
          <c:size val="6"/>
          <c:spPr>
            <a:solidFill>
              <a:schemeClr val="accent2">
                <a:alpha val="85000"/>
              </a:schemeClr>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2">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2">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Sheet13!$B$3</c:f>
              <c:strCache>
                <c:ptCount val="1"/>
                <c:pt idx="0">
                  <c:v>Total</c:v>
                </c:pt>
              </c:strCache>
            </c:strRef>
          </c:tx>
          <c:spPr>
            <a:solidFill>
              <a:schemeClr val="accent2">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dk1">
                          <a:lumMod val="50000"/>
                          <a:lumOff val="50000"/>
                        </a:schemeClr>
                      </a:solidFill>
                    </a:ln>
                    <a:effectLst/>
                  </c:spPr>
                </c15:leaderLines>
              </c:ext>
            </c:extLst>
          </c:dLbls>
          <c:cat>
            <c:strRef>
              <c:f>Sheet13!$A$4:$A$7</c:f>
              <c:strCache>
                <c:ptCount val="4"/>
                <c:pt idx="0">
                  <c:v>Agree</c:v>
                </c:pt>
                <c:pt idx="1">
                  <c:v>Indifferent</c:v>
                </c:pt>
                <c:pt idx="2">
                  <c:v>Stongly Disagrre</c:v>
                </c:pt>
                <c:pt idx="3">
                  <c:v>Strongly Agree</c:v>
                </c:pt>
              </c:strCache>
            </c:strRef>
          </c:cat>
          <c:val>
            <c:numRef>
              <c:f>Sheet13!$B$4:$B$7</c:f>
              <c:numCache>
                <c:formatCode>General</c:formatCode>
                <c:ptCount val="4"/>
                <c:pt idx="0">
                  <c:v>148</c:v>
                </c:pt>
                <c:pt idx="1">
                  <c:v>210</c:v>
                </c:pt>
                <c:pt idx="2">
                  <c:v>16</c:v>
                </c:pt>
                <c:pt idx="3">
                  <c:v>67</c:v>
                </c:pt>
              </c:numCache>
            </c:numRef>
          </c:val>
        </c:ser>
        <c:dLbls>
          <c:dLblPos val="inEnd"/>
          <c:showLegendKey val="0"/>
          <c:showVal val="1"/>
          <c:showCatName val="0"/>
          <c:showSerName val="0"/>
          <c:showPercent val="0"/>
          <c:showBubbleSize val="0"/>
        </c:dLbls>
        <c:gapWidth val="65"/>
        <c:axId val="195644160"/>
        <c:axId val="195646904"/>
      </c:barChart>
      <c:catAx>
        <c:axId val="195644160"/>
        <c:scaling>
          <c:orientation val="minMax"/>
        </c:scaling>
        <c:delete val="0"/>
        <c:axPos val="l"/>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00" b="0" i="0" u="none" strike="noStrike" kern="1200" cap="all" baseline="0">
                <a:solidFill>
                  <a:schemeClr val="dk1">
                    <a:lumMod val="75000"/>
                    <a:lumOff val="25000"/>
                  </a:schemeClr>
                </a:solidFill>
                <a:latin typeface="+mn-lt"/>
                <a:ea typeface="+mn-ea"/>
                <a:cs typeface="+mn-cs"/>
              </a:defRPr>
            </a:pPr>
            <a:endParaRPr lang="en-US"/>
          </a:p>
        </c:txPr>
        <c:crossAx val="195646904"/>
        <c:crosses val="autoZero"/>
        <c:auto val="1"/>
        <c:lblAlgn val="ctr"/>
        <c:lblOffset val="100"/>
        <c:noMultiLvlLbl val="0"/>
      </c:catAx>
      <c:valAx>
        <c:axId val="195646904"/>
        <c:scaling>
          <c:orientation val="minMax"/>
        </c:scaling>
        <c:delete val="0"/>
        <c:axPos val="b"/>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crossAx val="195644160"/>
        <c:crosses val="autoZero"/>
        <c:crossBetween val="between"/>
      </c:valAx>
      <c:spPr>
        <a:noFill/>
        <a:ln>
          <a:noFill/>
        </a:ln>
        <a:effectLst/>
      </c:spPr>
    </c:plotArea>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Lst>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[FastFood_Habits_Questionnaire (Autosaved).xlsx]Sheet3!PivotTable5</c:name>
    <c:fmtId val="17"/>
  </c:pivotSource>
  <c:chart>
    <c:autoTitleDeleted val="1"/>
    <c:pivotFmts>
      <c:pivotFmt>
        <c:idx val="0"/>
        <c:dLbl>
          <c:idx val="0"/>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alpha val="85000"/>
            </a:schemeClr>
          </a:solidFill>
          <a:ln w="9525" cap="flat" cmpd="sng" algn="ctr">
            <a:solidFill>
              <a:schemeClr val="lt1">
                <a:alpha val="50000"/>
              </a:schemeClr>
            </a:solidFill>
            <a:round/>
          </a:ln>
          <a:effectLst/>
          <a:sp3d contourW="9525">
            <a:contourClr>
              <a:schemeClr val="lt1">
                <a:alpha val="50000"/>
              </a:schemeClr>
            </a:contourClr>
          </a:sp3d>
        </c:spPr>
        <c:marker>
          <c:symbol val="circle"/>
          <c:size val="6"/>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alpha val="85000"/>
            </a:schemeClr>
          </a:solidFill>
          <a:ln w="9525" cap="flat" cmpd="sng" algn="ctr">
            <a:solidFill>
              <a:schemeClr val="lt1">
                <a:alpha val="50000"/>
              </a:schemeClr>
            </a:solidFill>
            <a:round/>
          </a:ln>
          <a:effectLst/>
          <a:sp3d contourW="9525">
            <a:contourClr>
              <a:schemeClr val="lt1">
                <a:alpha val="50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alpha val="85000"/>
            </a:schemeClr>
          </a:solidFill>
          <a:ln w="9525" cap="flat" cmpd="sng" algn="ctr">
            <a:solidFill>
              <a:schemeClr val="lt1">
                <a:alpha val="50000"/>
              </a:schemeClr>
            </a:solidFill>
            <a:round/>
          </a:ln>
          <a:effectLst/>
          <a:sp3d contourW="9525">
            <a:contourClr>
              <a:schemeClr val="lt1">
                <a:alpha val="50000"/>
              </a:schemeClr>
            </a:contourClr>
          </a:sp3d>
        </c:spPr>
      </c:pivotFmt>
      <c:pivotFmt>
        <c:idx val="4"/>
        <c:spPr>
          <a:solidFill>
            <a:schemeClr val="accent1">
              <a:alpha val="85000"/>
            </a:schemeClr>
          </a:solidFill>
          <a:ln w="9525" cap="flat" cmpd="sng" algn="ctr">
            <a:solidFill>
              <a:schemeClr val="lt1">
                <a:alpha val="50000"/>
              </a:schemeClr>
            </a:solidFill>
            <a:round/>
          </a:ln>
          <a:effectLst/>
          <a:sp3d contourW="9525">
            <a:contourClr>
              <a:schemeClr val="lt1">
                <a:alpha val="50000"/>
              </a:schemeClr>
            </a:contourClr>
          </a:sp3d>
        </c:spPr>
      </c:pivotFmt>
      <c:pivotFmt>
        <c:idx val="5"/>
        <c:spPr>
          <a:solidFill>
            <a:schemeClr val="accent1">
              <a:alpha val="85000"/>
            </a:schemeClr>
          </a:solidFill>
          <a:ln w="9525" cap="flat" cmpd="sng" algn="ctr">
            <a:solidFill>
              <a:schemeClr val="lt1">
                <a:alpha val="50000"/>
              </a:schemeClr>
            </a:solidFill>
            <a:round/>
          </a:ln>
          <a:effectLst/>
          <a:sp3d contourW="9525">
            <a:contourClr>
              <a:schemeClr val="lt1">
                <a:alpha val="50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alpha val="85000"/>
            </a:schemeClr>
          </a:solidFill>
          <a:ln w="9525" cap="flat" cmpd="sng" algn="ctr">
            <a:solidFill>
              <a:schemeClr val="lt1">
                <a:alpha val="50000"/>
              </a:schemeClr>
            </a:solidFill>
            <a:round/>
          </a:ln>
          <a:effectLst/>
          <a:sp3d contourW="9525">
            <a:contourClr>
              <a:schemeClr val="lt1">
                <a:alpha val="50000"/>
              </a:schemeClr>
            </a:contourClr>
          </a:sp3d>
        </c:spPr>
      </c:pivotFmt>
      <c:pivotFmt>
        <c:idx val="7"/>
        <c:spPr>
          <a:solidFill>
            <a:schemeClr val="accent1">
              <a:alpha val="85000"/>
            </a:schemeClr>
          </a:solidFill>
          <a:ln w="9525" cap="flat" cmpd="sng" algn="ctr">
            <a:solidFill>
              <a:schemeClr val="lt1">
                <a:alpha val="50000"/>
              </a:schemeClr>
            </a:solidFill>
            <a:round/>
          </a:ln>
          <a:effectLst/>
          <a:sp3d contourW="9525">
            <a:contourClr>
              <a:schemeClr val="lt1">
                <a:alpha val="50000"/>
              </a:schemeClr>
            </a:contourClr>
          </a:sp3d>
        </c:spPr>
      </c:pivotFmt>
    </c:pivotFmts>
    <c:view3D>
      <c:rotX val="15"/>
      <c:rotY val="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Sheet3!$B$3</c:f>
              <c:strCache>
                <c:ptCount val="1"/>
                <c:pt idx="0">
                  <c:v>Total</c:v>
                </c:pt>
              </c:strCache>
            </c:strRef>
          </c:tx>
          <c:dPt>
            <c:idx val="0"/>
            <c:bubble3D val="0"/>
            <c:spPr>
              <a:solidFill>
                <a:schemeClr val="accent1">
                  <a:alpha val="85000"/>
                </a:schemeClr>
              </a:solidFill>
              <a:ln w="9525" cap="flat" cmpd="sng" algn="ctr">
                <a:solidFill>
                  <a:schemeClr val="lt1">
                    <a:alpha val="50000"/>
                  </a:schemeClr>
                </a:solidFill>
                <a:round/>
              </a:ln>
              <a:effectLst/>
              <a:sp3d contourW="9525">
                <a:contourClr>
                  <a:schemeClr val="lt1">
                    <a:alpha val="50000"/>
                  </a:schemeClr>
                </a:contourClr>
              </a:sp3d>
            </c:spPr>
          </c:dPt>
          <c:dPt>
            <c:idx val="1"/>
            <c:bubble3D val="0"/>
            <c:spPr>
              <a:solidFill>
                <a:schemeClr val="accent2">
                  <a:alpha val="85000"/>
                </a:schemeClr>
              </a:solidFill>
              <a:ln w="9525" cap="flat" cmpd="sng" algn="ctr">
                <a:solidFill>
                  <a:schemeClr val="lt1">
                    <a:alpha val="50000"/>
                  </a:schemeClr>
                </a:solidFill>
                <a:round/>
              </a:ln>
              <a:effectLst/>
              <a:sp3d contourW="9525">
                <a:contourClr>
                  <a:schemeClr val="lt1">
                    <a:alpha val="50000"/>
                  </a:schemeClr>
                </a:contourClr>
              </a:sp3d>
            </c:spPr>
          </c:dPt>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15:layout/>
              </c:ext>
            </c:extLst>
          </c:dLbls>
          <c:cat>
            <c:strRef>
              <c:f>Sheet3!$A$4:$A$6</c:f>
              <c:strCache>
                <c:ptCount val="2"/>
                <c:pt idx="0">
                  <c:v>Female</c:v>
                </c:pt>
                <c:pt idx="1">
                  <c:v>Male</c:v>
                </c:pt>
              </c:strCache>
            </c:strRef>
          </c:cat>
          <c:val>
            <c:numRef>
              <c:f>Sheet3!$B$4:$B$6</c:f>
              <c:numCache>
                <c:formatCode>General</c:formatCode>
                <c:ptCount val="2"/>
                <c:pt idx="0">
                  <c:v>273</c:v>
                </c:pt>
                <c:pt idx="1">
                  <c:v>167</c:v>
                </c:pt>
              </c:numCache>
            </c:numRef>
          </c:val>
        </c:ser>
        <c:dLbls>
          <c:showLegendKey val="0"/>
          <c:showVal val="0"/>
          <c:showCatName val="0"/>
          <c:showSerName val="0"/>
          <c:showPercent val="0"/>
          <c:showBubbleSize val="0"/>
          <c:showLeaderLines val="1"/>
        </c:dLbls>
      </c:pie3DChart>
      <c:spPr>
        <a:noFill/>
        <a:ln>
          <a:noFill/>
        </a:ln>
        <a:effectLst/>
      </c:spPr>
    </c:plotArea>
    <c:legend>
      <c:legendPos val="r"/>
      <c:layout/>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[FastFood_Habits_Questionnaire (Autosaved).xlsx]Sheet1!PivotTable3</c:name>
    <c:fmtId val="6"/>
  </c:pivotSource>
  <c:chart>
    <c:title>
      <c:tx>
        <c:rich>
          <a:bodyPr rot="0" spcFirstLastPara="1" vertOverflow="ellipsis" vert="horz" wrap="square" anchor="ctr" anchorCtr="1"/>
          <a:lstStyle/>
          <a:p>
            <a:pPr>
              <a:defRPr b="0" i="0" u="none" strike="noStrike" kern="1200" baseline="0">
                <a:solidFill>
                  <a:schemeClr val="dk1">
                    <a:lumMod val="65000"/>
                    <a:lumOff val="35000"/>
                  </a:schemeClr>
                </a:solidFill>
                <a:effectLst/>
                <a:latin typeface="+mn-lt"/>
                <a:ea typeface="+mn-ea"/>
                <a:cs typeface="+mn-cs"/>
              </a:defRPr>
            </a:pPr>
            <a:r>
              <a:rPr lang="en-US"/>
              <a:t>Likely to purchase a Nigerian meal</a:t>
            </a:r>
          </a:p>
        </c:rich>
      </c:tx>
      <c:layout/>
      <c:overlay val="0"/>
      <c:spPr>
        <a:noFill/>
        <a:ln>
          <a:noFill/>
        </a:ln>
        <a:effectLst/>
      </c:spPr>
      <c:txPr>
        <a:bodyPr rot="0" spcFirstLastPara="1" vertOverflow="ellipsis" vert="horz" wrap="square" anchor="ctr" anchorCtr="1"/>
        <a:lstStyle/>
        <a:p>
          <a:pPr>
            <a:defRPr b="0" i="0" u="none" strike="noStrike" kern="1200" baseline="0">
              <a:solidFill>
                <a:schemeClr val="dk1">
                  <a:lumMod val="65000"/>
                  <a:lumOff val="35000"/>
                </a:schemeClr>
              </a:solidFill>
              <a:effectLst/>
              <a:latin typeface="+mn-lt"/>
              <a:ea typeface="+mn-ea"/>
              <a:cs typeface="+mn-cs"/>
            </a:defRPr>
          </a:pPr>
          <a:endParaRPr lang="en-US"/>
        </a:p>
      </c:txPr>
    </c:title>
    <c:autoTitleDeleted val="0"/>
    <c:pivotFmts>
      <c:pivotFmt>
        <c:idx val="0"/>
        <c:spPr>
          <a:gradFill>
            <a:gsLst>
              <a:gs pos="0">
                <a:schemeClr val="accent2"/>
              </a:gs>
              <a:gs pos="100000">
                <a:schemeClr val="accent2">
                  <a:lumMod val="84000"/>
                </a:schemeClr>
              </a:gs>
            </a:gsLst>
            <a:lin ang="5400000" scaled="1"/>
          </a:gradFill>
          <a:ln>
            <a:noFill/>
          </a:ln>
          <a:effectLst>
            <a:outerShdw blurRad="76200" dir="18900000" sy="23000" kx="-1200000" algn="bl" rotWithShape="0">
              <a:prstClr val="black">
                <a:alpha val="20000"/>
              </a:prstClr>
            </a:outerShdw>
          </a:effectLst>
        </c:spPr>
        <c:marker>
          <c:symbol val="circle"/>
          <c:size val="6"/>
          <c:spPr>
            <a:gradFill>
              <a:gsLst>
                <a:gs pos="0">
                  <a:schemeClr val="accent2"/>
                </a:gs>
                <a:gs pos="100000">
                  <a:schemeClr val="accent2">
                    <a:lumMod val="84000"/>
                  </a:schemeClr>
                </a:gs>
              </a:gsLst>
              <a:lin ang="5400000" scaled="1"/>
            </a:gradFill>
            <a:ln>
              <a:noFill/>
            </a:ln>
            <a:effectLst>
              <a:outerShdw blurRad="76200" dir="18900000" sy="23000" kx="-1200000" algn="bl" rotWithShape="0">
                <a:prstClr val="black">
                  <a:alpha val="20000"/>
                </a:prst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
        <c:spPr>
          <a:gradFill>
            <a:gsLst>
              <a:gs pos="0">
                <a:schemeClr val="accent2"/>
              </a:gs>
              <a:gs pos="100000">
                <a:schemeClr val="accent2">
                  <a:lumMod val="84000"/>
                </a:schemeClr>
              </a:gs>
            </a:gsLst>
            <a:lin ang="5400000" scaled="1"/>
          </a:gradFill>
          <a:ln>
            <a:noFill/>
          </a:ln>
          <a:effectLst>
            <a:outerShdw blurRad="76200" dir="18900000" sy="23000" kx="-1200000" algn="bl" rotWithShape="0">
              <a:prstClr val="black">
                <a:alpha val="20000"/>
              </a:prst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
        <c:spPr>
          <a:gradFill>
            <a:gsLst>
              <a:gs pos="0">
                <a:schemeClr val="accent2"/>
              </a:gs>
              <a:gs pos="100000">
                <a:schemeClr val="accent2">
                  <a:lumMod val="84000"/>
                </a:schemeClr>
              </a:gs>
            </a:gsLst>
            <a:lin ang="5400000" scaled="1"/>
          </a:gradFill>
          <a:ln>
            <a:noFill/>
          </a:ln>
          <a:effectLst>
            <a:outerShdw blurRad="76200" dir="18900000" sy="23000" kx="-1200000" algn="bl" rotWithShape="0">
              <a:prstClr val="black">
                <a:alpha val="20000"/>
              </a:prst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6.5358705161854769E-2"/>
          <c:y val="0.24939596092155147"/>
          <c:w val="0.89019685039370078"/>
          <c:h val="0.53774387576552929"/>
        </c:manualLayout>
      </c:layout>
      <c:barChart>
        <c:barDir val="col"/>
        <c:grouping val="clustered"/>
        <c:varyColors val="0"/>
        <c:ser>
          <c:idx val="0"/>
          <c:order val="0"/>
          <c:tx>
            <c:strRef>
              <c:f>Sheet1!$B$3</c:f>
              <c:strCache>
                <c:ptCount val="1"/>
                <c:pt idx="0">
                  <c:v>Total</c:v>
                </c:pt>
              </c:strCache>
            </c:strRef>
          </c:tx>
          <c:spPr>
            <a:gradFill>
              <a:gsLst>
                <a:gs pos="0">
                  <a:schemeClr val="accent2"/>
                </a:gs>
                <a:gs pos="100000">
                  <a:schemeClr val="accent2">
                    <a:lumMod val="84000"/>
                  </a:schemeClr>
                </a:gs>
              </a:gsLst>
              <a:lin ang="5400000" scaled="1"/>
            </a:gradFill>
            <a:ln>
              <a:noFill/>
            </a:ln>
            <a:effectLst>
              <a:outerShdw blurRad="76200" dir="18900000" sy="23000" kx="-1200000" algn="bl" rotWithShape="0">
                <a:prstClr val="black">
                  <a:alpha val="20000"/>
                </a:prst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dk1">
                          <a:lumMod val="50000"/>
                          <a:lumOff val="50000"/>
                        </a:schemeClr>
                      </a:solidFill>
                    </a:ln>
                    <a:effectLst/>
                  </c:spPr>
                </c15:leaderLines>
              </c:ext>
            </c:extLst>
          </c:dLbls>
          <c:cat>
            <c:strRef>
              <c:f>Sheet1!$A$4:$A$6</c:f>
              <c:strCache>
                <c:ptCount val="3"/>
                <c:pt idx="0">
                  <c:v>Highly Unlikely</c:v>
                </c:pt>
                <c:pt idx="1">
                  <c:v>Likely</c:v>
                </c:pt>
                <c:pt idx="2">
                  <c:v>Most likely</c:v>
                </c:pt>
              </c:strCache>
            </c:strRef>
          </c:cat>
          <c:val>
            <c:numRef>
              <c:f>Sheet1!$B$4:$B$6</c:f>
              <c:numCache>
                <c:formatCode>General</c:formatCode>
                <c:ptCount val="3"/>
                <c:pt idx="0">
                  <c:v>58</c:v>
                </c:pt>
                <c:pt idx="1">
                  <c:v>123</c:v>
                </c:pt>
                <c:pt idx="2">
                  <c:v>259</c:v>
                </c:pt>
              </c:numCache>
            </c:numRef>
          </c:val>
        </c:ser>
        <c:dLbls>
          <c:dLblPos val="inEnd"/>
          <c:showLegendKey val="0"/>
          <c:showVal val="1"/>
          <c:showCatName val="0"/>
          <c:showSerName val="0"/>
          <c:showPercent val="0"/>
          <c:showBubbleSize val="0"/>
        </c:dLbls>
        <c:gapWidth val="41"/>
        <c:axId val="195138432"/>
        <c:axId val="195138816"/>
      </c:barChart>
      <c:catAx>
        <c:axId val="195138432"/>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65000"/>
                    <a:lumOff val="35000"/>
                  </a:schemeClr>
                </a:solidFill>
                <a:effectLst/>
                <a:latin typeface="+mn-lt"/>
                <a:ea typeface="+mn-ea"/>
                <a:cs typeface="+mn-cs"/>
              </a:defRPr>
            </a:pPr>
            <a:endParaRPr lang="en-US"/>
          </a:p>
        </c:txPr>
        <c:crossAx val="195138816"/>
        <c:crosses val="autoZero"/>
        <c:auto val="1"/>
        <c:lblAlgn val="ctr"/>
        <c:lblOffset val="100"/>
        <c:noMultiLvlLbl val="0"/>
      </c:catAx>
      <c:valAx>
        <c:axId val="195138816"/>
        <c:scaling>
          <c:orientation val="minMax"/>
        </c:scaling>
        <c:delete val="1"/>
        <c:axPos val="l"/>
        <c:numFmt formatCode="General" sourceLinked="1"/>
        <c:majorTickMark val="none"/>
        <c:minorTickMark val="none"/>
        <c:tickLblPos val="nextTo"/>
        <c:crossAx val="195138432"/>
        <c:crosses val="autoZero"/>
        <c:crossBetween val="between"/>
      </c:valAx>
      <c:spPr>
        <a:noFill/>
        <a:ln>
          <a:noFill/>
        </a:ln>
        <a:effectLst/>
      </c:spPr>
    </c:plotArea>
    <c:plotVisOnly val="1"/>
    <c:dispBlanksAs val="gap"/>
    <c:showDLblsOverMax val="0"/>
  </c:chart>
  <c:spPr>
    <a:gradFill flip="none" rotWithShape="1">
      <a:gsLst>
        <a:gs pos="0">
          <a:schemeClr val="lt1"/>
        </a:gs>
        <a:gs pos="68000">
          <a:schemeClr val="lt1">
            <a:lumMod val="85000"/>
          </a:schemeClr>
        </a:gs>
        <a:gs pos="100000">
          <a:schemeClr val="lt1"/>
        </a:gs>
      </a:gsLst>
      <a:lin ang="5400000" scaled="1"/>
      <a:tileRect/>
    </a:gra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Lst>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[FastFood_Habits_Questionnaire (Autosaved).xlsx]Sheet2!PivotTable6</c:name>
    <c:fmtId val="7"/>
  </c:pivotSource>
  <c:chart>
    <c:title>
      <c:tx>
        <c:rich>
          <a:bodyPr rot="0" spcFirstLastPara="1" vertOverflow="ellipsis" vert="horz" wrap="square" anchor="ctr" anchorCtr="1"/>
          <a:lstStyle/>
          <a:p>
            <a:pPr>
              <a:defRPr b="0" i="0" u="none" strike="noStrike" kern="1200" baseline="0">
                <a:solidFill>
                  <a:schemeClr val="dk1">
                    <a:lumMod val="65000"/>
                    <a:lumOff val="35000"/>
                  </a:schemeClr>
                </a:solidFill>
                <a:effectLst/>
                <a:latin typeface="+mn-lt"/>
                <a:ea typeface="+mn-ea"/>
                <a:cs typeface="+mn-cs"/>
              </a:defRPr>
            </a:pPr>
            <a:r>
              <a:rPr lang="en-US"/>
              <a:t>Likely to purchase Burger</a:t>
            </a:r>
          </a:p>
        </c:rich>
      </c:tx>
      <c:layout/>
      <c:overlay val="0"/>
      <c:spPr>
        <a:noFill/>
        <a:ln>
          <a:noFill/>
        </a:ln>
        <a:effectLst/>
      </c:spPr>
      <c:txPr>
        <a:bodyPr rot="0" spcFirstLastPara="1" vertOverflow="ellipsis" vert="horz" wrap="square" anchor="ctr" anchorCtr="1"/>
        <a:lstStyle/>
        <a:p>
          <a:pPr>
            <a:defRPr b="0" i="0" u="none" strike="noStrike" kern="1200" baseline="0">
              <a:solidFill>
                <a:schemeClr val="dk1">
                  <a:lumMod val="65000"/>
                  <a:lumOff val="35000"/>
                </a:schemeClr>
              </a:solidFill>
              <a:effectLst/>
              <a:latin typeface="+mn-lt"/>
              <a:ea typeface="+mn-ea"/>
              <a:cs typeface="+mn-cs"/>
            </a:defRPr>
          </a:pPr>
          <a:endParaRPr lang="en-US"/>
        </a:p>
      </c:txPr>
    </c:title>
    <c:autoTitleDeleted val="0"/>
    <c:pivotFmts>
      <c:pivotFmt>
        <c:idx val="0"/>
        <c:spPr>
          <a:gradFill>
            <a:gsLst>
              <a:gs pos="0">
                <a:schemeClr val="accent2"/>
              </a:gs>
              <a:gs pos="100000">
                <a:schemeClr val="accent2">
                  <a:lumMod val="84000"/>
                </a:schemeClr>
              </a:gs>
            </a:gsLst>
            <a:lin ang="5400000" scaled="1"/>
          </a:gradFill>
          <a:ln>
            <a:noFill/>
          </a:ln>
          <a:effectLst>
            <a:outerShdw blurRad="76200" dir="18900000" sy="23000" kx="-1200000" algn="bl" rotWithShape="0">
              <a:prstClr val="black">
                <a:alpha val="20000"/>
              </a:prstClr>
            </a:outerShdw>
          </a:effectLst>
        </c:spPr>
        <c:marker>
          <c:symbol val="circle"/>
          <c:size val="6"/>
          <c:spPr>
            <a:gradFill>
              <a:gsLst>
                <a:gs pos="0">
                  <a:schemeClr val="accent2"/>
                </a:gs>
                <a:gs pos="100000">
                  <a:schemeClr val="accent2">
                    <a:lumMod val="84000"/>
                  </a:schemeClr>
                </a:gs>
              </a:gsLst>
              <a:lin ang="5400000" scaled="1"/>
            </a:gradFill>
            <a:ln>
              <a:noFill/>
            </a:ln>
            <a:effectLst>
              <a:outerShdw blurRad="76200" dir="18900000" sy="23000" kx="-1200000" algn="bl" rotWithShape="0">
                <a:prstClr val="black">
                  <a:alpha val="20000"/>
                </a:prst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
        <c:spPr>
          <a:gradFill>
            <a:gsLst>
              <a:gs pos="0">
                <a:schemeClr val="accent2"/>
              </a:gs>
              <a:gs pos="100000">
                <a:schemeClr val="accent2">
                  <a:lumMod val="84000"/>
                </a:schemeClr>
              </a:gs>
            </a:gsLst>
            <a:lin ang="5400000" scaled="1"/>
          </a:gradFill>
          <a:ln>
            <a:noFill/>
          </a:ln>
          <a:effectLst>
            <a:outerShdw blurRad="76200" dir="18900000" sy="23000" kx="-1200000" algn="bl" rotWithShape="0">
              <a:prstClr val="black">
                <a:alpha val="20000"/>
              </a:prst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
        <c:spPr>
          <a:gradFill>
            <a:gsLst>
              <a:gs pos="0">
                <a:schemeClr val="accent2"/>
              </a:gs>
              <a:gs pos="100000">
                <a:schemeClr val="accent2">
                  <a:lumMod val="84000"/>
                </a:schemeClr>
              </a:gs>
            </a:gsLst>
            <a:lin ang="5400000" scaled="1"/>
          </a:gradFill>
          <a:ln>
            <a:noFill/>
          </a:ln>
          <a:effectLst>
            <a:outerShdw blurRad="76200" dir="18900000" sy="23000" kx="-1200000" algn="bl" rotWithShape="0">
              <a:prstClr val="black">
                <a:alpha val="20000"/>
              </a:prst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Sheet2!$B$3</c:f>
              <c:strCache>
                <c:ptCount val="1"/>
                <c:pt idx="0">
                  <c:v>Total</c:v>
                </c:pt>
              </c:strCache>
            </c:strRef>
          </c:tx>
          <c:spPr>
            <a:gradFill>
              <a:gsLst>
                <a:gs pos="0">
                  <a:schemeClr val="accent2"/>
                </a:gs>
                <a:gs pos="100000">
                  <a:schemeClr val="accent2">
                    <a:lumMod val="84000"/>
                  </a:schemeClr>
                </a:gs>
              </a:gsLst>
              <a:lin ang="5400000" scaled="1"/>
            </a:gradFill>
            <a:ln>
              <a:noFill/>
            </a:ln>
            <a:effectLst>
              <a:outerShdw blurRad="76200" dir="18900000" sy="23000" kx="-1200000" algn="bl" rotWithShape="0">
                <a:prstClr val="black">
                  <a:alpha val="20000"/>
                </a:prst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dk1">
                          <a:lumMod val="50000"/>
                          <a:lumOff val="50000"/>
                        </a:schemeClr>
                      </a:solidFill>
                    </a:ln>
                    <a:effectLst/>
                  </c:spPr>
                </c15:leaderLines>
              </c:ext>
            </c:extLst>
          </c:dLbls>
          <c:cat>
            <c:strRef>
              <c:f>Sheet2!$A$4:$A$6</c:f>
              <c:strCache>
                <c:ptCount val="3"/>
                <c:pt idx="0">
                  <c:v>Highly Unlikely</c:v>
                </c:pt>
                <c:pt idx="1">
                  <c:v>Likely</c:v>
                </c:pt>
                <c:pt idx="2">
                  <c:v>Most likely</c:v>
                </c:pt>
              </c:strCache>
            </c:strRef>
          </c:cat>
          <c:val>
            <c:numRef>
              <c:f>Sheet2!$B$4:$B$6</c:f>
              <c:numCache>
                <c:formatCode>General</c:formatCode>
                <c:ptCount val="3"/>
                <c:pt idx="0">
                  <c:v>207</c:v>
                </c:pt>
                <c:pt idx="1">
                  <c:v>164</c:v>
                </c:pt>
                <c:pt idx="2">
                  <c:v>69</c:v>
                </c:pt>
              </c:numCache>
            </c:numRef>
          </c:val>
        </c:ser>
        <c:dLbls>
          <c:dLblPos val="inEnd"/>
          <c:showLegendKey val="0"/>
          <c:showVal val="1"/>
          <c:showCatName val="0"/>
          <c:showSerName val="0"/>
          <c:showPercent val="0"/>
          <c:showBubbleSize val="0"/>
        </c:dLbls>
        <c:gapWidth val="41"/>
        <c:axId val="195235056"/>
        <c:axId val="194778256"/>
      </c:barChart>
      <c:catAx>
        <c:axId val="195235056"/>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65000"/>
                    <a:lumOff val="35000"/>
                  </a:schemeClr>
                </a:solidFill>
                <a:effectLst/>
                <a:latin typeface="+mn-lt"/>
                <a:ea typeface="+mn-ea"/>
                <a:cs typeface="+mn-cs"/>
              </a:defRPr>
            </a:pPr>
            <a:endParaRPr lang="en-US"/>
          </a:p>
        </c:txPr>
        <c:crossAx val="194778256"/>
        <c:crosses val="autoZero"/>
        <c:auto val="1"/>
        <c:lblAlgn val="ctr"/>
        <c:lblOffset val="100"/>
        <c:noMultiLvlLbl val="0"/>
      </c:catAx>
      <c:valAx>
        <c:axId val="194778256"/>
        <c:scaling>
          <c:orientation val="minMax"/>
        </c:scaling>
        <c:delete val="1"/>
        <c:axPos val="l"/>
        <c:numFmt formatCode="General" sourceLinked="1"/>
        <c:majorTickMark val="none"/>
        <c:minorTickMark val="none"/>
        <c:tickLblPos val="nextTo"/>
        <c:crossAx val="195235056"/>
        <c:crosses val="autoZero"/>
        <c:crossBetween val="between"/>
      </c:valAx>
      <c:spPr>
        <a:noFill/>
        <a:ln>
          <a:noFill/>
        </a:ln>
        <a:effectLst/>
      </c:spPr>
    </c:plotArea>
    <c:plotVisOnly val="1"/>
    <c:dispBlanksAs val="gap"/>
    <c:showDLblsOverMax val="0"/>
  </c:chart>
  <c:spPr>
    <a:gradFill flip="none" rotWithShape="1">
      <a:gsLst>
        <a:gs pos="0">
          <a:schemeClr val="lt1"/>
        </a:gs>
        <a:gs pos="68000">
          <a:schemeClr val="lt1">
            <a:lumMod val="85000"/>
          </a:schemeClr>
        </a:gs>
        <a:gs pos="100000">
          <a:schemeClr val="lt1"/>
        </a:gs>
      </a:gsLst>
      <a:lin ang="5400000" scaled="1"/>
      <a:tileRect/>
    </a:gra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Lst>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[FastFood_Habits_Questionnaire (Autosaved).xlsx]Sheet6!PivotTable19</c:name>
    <c:fmtId val="5"/>
  </c:pivotSource>
  <c:chart>
    <c:title>
      <c:tx>
        <c:rich>
          <a:bodyPr rot="0" spcFirstLastPara="1" vertOverflow="ellipsis" vert="horz" wrap="square" anchor="ctr" anchorCtr="1"/>
          <a:lstStyle/>
          <a:p>
            <a:pPr>
              <a:defRPr b="0" i="0" u="none" strike="noStrike" kern="1200" baseline="0">
                <a:solidFill>
                  <a:schemeClr val="dk1">
                    <a:lumMod val="65000"/>
                    <a:lumOff val="35000"/>
                  </a:schemeClr>
                </a:solidFill>
                <a:effectLst/>
                <a:latin typeface="+mn-lt"/>
                <a:ea typeface="+mn-ea"/>
                <a:cs typeface="+mn-cs"/>
              </a:defRPr>
            </a:pPr>
            <a:r>
              <a:rPr lang="en-US"/>
              <a:t>Likely to buy Sharwama</a:t>
            </a:r>
          </a:p>
        </c:rich>
      </c:tx>
      <c:layout/>
      <c:overlay val="0"/>
      <c:spPr>
        <a:noFill/>
        <a:ln>
          <a:noFill/>
        </a:ln>
        <a:effectLst/>
      </c:spPr>
      <c:txPr>
        <a:bodyPr rot="0" spcFirstLastPara="1" vertOverflow="ellipsis" vert="horz" wrap="square" anchor="ctr" anchorCtr="1"/>
        <a:lstStyle/>
        <a:p>
          <a:pPr>
            <a:defRPr b="0" i="0" u="none" strike="noStrike" kern="1200" baseline="0">
              <a:solidFill>
                <a:schemeClr val="dk1">
                  <a:lumMod val="65000"/>
                  <a:lumOff val="35000"/>
                </a:schemeClr>
              </a:solidFill>
              <a:effectLst/>
              <a:latin typeface="+mn-lt"/>
              <a:ea typeface="+mn-ea"/>
              <a:cs typeface="+mn-cs"/>
            </a:defRPr>
          </a:pPr>
          <a:endParaRPr lang="en-US"/>
        </a:p>
      </c:txPr>
    </c:title>
    <c:autoTitleDeleted val="0"/>
    <c:pivotFmts>
      <c:pivotFmt>
        <c:idx val="0"/>
        <c:spPr>
          <a:gradFill>
            <a:gsLst>
              <a:gs pos="0">
                <a:schemeClr val="accent2"/>
              </a:gs>
              <a:gs pos="100000">
                <a:schemeClr val="accent2">
                  <a:lumMod val="84000"/>
                </a:schemeClr>
              </a:gs>
            </a:gsLst>
            <a:lin ang="5400000" scaled="1"/>
          </a:gradFill>
          <a:ln>
            <a:noFill/>
          </a:ln>
          <a:effectLst>
            <a:outerShdw blurRad="76200" dir="18900000" sy="23000" kx="-1200000" algn="bl" rotWithShape="0">
              <a:prstClr val="black">
                <a:alpha val="20000"/>
              </a:prstClr>
            </a:outerShdw>
          </a:effectLst>
        </c:spPr>
        <c:marker>
          <c:symbol val="circle"/>
          <c:size val="6"/>
          <c:spPr>
            <a:gradFill>
              <a:gsLst>
                <a:gs pos="0">
                  <a:schemeClr val="accent2"/>
                </a:gs>
                <a:gs pos="100000">
                  <a:schemeClr val="accent2">
                    <a:lumMod val="84000"/>
                  </a:schemeClr>
                </a:gs>
              </a:gsLst>
              <a:lin ang="5400000" scaled="1"/>
            </a:gradFill>
            <a:ln>
              <a:noFill/>
            </a:ln>
            <a:effectLst>
              <a:outerShdw blurRad="76200" dir="18900000" sy="23000" kx="-1200000" algn="bl" rotWithShape="0">
                <a:prstClr val="black">
                  <a:alpha val="20000"/>
                </a:prst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
        <c:spPr>
          <a:gradFill>
            <a:gsLst>
              <a:gs pos="0">
                <a:schemeClr val="accent2"/>
              </a:gs>
              <a:gs pos="100000">
                <a:schemeClr val="accent2">
                  <a:lumMod val="84000"/>
                </a:schemeClr>
              </a:gs>
            </a:gsLst>
            <a:lin ang="5400000" scaled="1"/>
          </a:gradFill>
          <a:ln>
            <a:noFill/>
          </a:ln>
          <a:effectLst>
            <a:outerShdw blurRad="76200" dir="18900000" sy="23000" kx="-1200000" algn="bl" rotWithShape="0">
              <a:prstClr val="black">
                <a:alpha val="20000"/>
              </a:prst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
        <c:spPr>
          <a:gradFill>
            <a:gsLst>
              <a:gs pos="0">
                <a:schemeClr val="accent2"/>
              </a:gs>
              <a:gs pos="100000">
                <a:schemeClr val="accent2">
                  <a:lumMod val="84000"/>
                </a:schemeClr>
              </a:gs>
            </a:gsLst>
            <a:lin ang="5400000" scaled="1"/>
          </a:gradFill>
          <a:ln>
            <a:noFill/>
          </a:ln>
          <a:effectLst>
            <a:outerShdw blurRad="76200" dir="18900000" sy="23000" kx="-1200000" algn="bl" rotWithShape="0">
              <a:prstClr val="black">
                <a:alpha val="20000"/>
              </a:prst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Sheet6!$B$3</c:f>
              <c:strCache>
                <c:ptCount val="1"/>
                <c:pt idx="0">
                  <c:v>Total</c:v>
                </c:pt>
              </c:strCache>
            </c:strRef>
          </c:tx>
          <c:spPr>
            <a:gradFill>
              <a:gsLst>
                <a:gs pos="0">
                  <a:schemeClr val="accent2"/>
                </a:gs>
                <a:gs pos="100000">
                  <a:schemeClr val="accent2">
                    <a:lumMod val="84000"/>
                  </a:schemeClr>
                </a:gs>
              </a:gsLst>
              <a:lin ang="5400000" scaled="1"/>
            </a:gradFill>
            <a:ln>
              <a:noFill/>
            </a:ln>
            <a:effectLst>
              <a:outerShdw blurRad="76200" dir="18900000" sy="23000" kx="-1200000" algn="bl" rotWithShape="0">
                <a:prstClr val="black">
                  <a:alpha val="20000"/>
                </a:prst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dk1">
                          <a:lumMod val="50000"/>
                          <a:lumOff val="50000"/>
                        </a:schemeClr>
                      </a:solidFill>
                    </a:ln>
                    <a:effectLst/>
                  </c:spPr>
                </c15:leaderLines>
              </c:ext>
            </c:extLst>
          </c:dLbls>
          <c:cat>
            <c:strRef>
              <c:f>Sheet6!$A$4:$A$6</c:f>
              <c:strCache>
                <c:ptCount val="3"/>
                <c:pt idx="0">
                  <c:v>Highly Unlikely</c:v>
                </c:pt>
                <c:pt idx="1">
                  <c:v>Likely</c:v>
                </c:pt>
                <c:pt idx="2">
                  <c:v>Most likely</c:v>
                </c:pt>
              </c:strCache>
            </c:strRef>
          </c:cat>
          <c:val>
            <c:numRef>
              <c:f>Sheet6!$B$4:$B$6</c:f>
              <c:numCache>
                <c:formatCode>General</c:formatCode>
                <c:ptCount val="3"/>
                <c:pt idx="0">
                  <c:v>97</c:v>
                </c:pt>
                <c:pt idx="1">
                  <c:v>170</c:v>
                </c:pt>
                <c:pt idx="2">
                  <c:v>173</c:v>
                </c:pt>
              </c:numCache>
            </c:numRef>
          </c:val>
        </c:ser>
        <c:dLbls>
          <c:dLblPos val="inEnd"/>
          <c:showLegendKey val="0"/>
          <c:showVal val="1"/>
          <c:showCatName val="0"/>
          <c:showSerName val="0"/>
          <c:showPercent val="0"/>
          <c:showBubbleSize val="0"/>
        </c:dLbls>
        <c:gapWidth val="41"/>
        <c:axId val="194778648"/>
        <c:axId val="194775512"/>
      </c:barChart>
      <c:catAx>
        <c:axId val="194778648"/>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65000"/>
                    <a:lumOff val="35000"/>
                  </a:schemeClr>
                </a:solidFill>
                <a:effectLst/>
                <a:latin typeface="+mn-lt"/>
                <a:ea typeface="+mn-ea"/>
                <a:cs typeface="+mn-cs"/>
              </a:defRPr>
            </a:pPr>
            <a:endParaRPr lang="en-US"/>
          </a:p>
        </c:txPr>
        <c:crossAx val="194775512"/>
        <c:crosses val="autoZero"/>
        <c:auto val="1"/>
        <c:lblAlgn val="ctr"/>
        <c:lblOffset val="100"/>
        <c:noMultiLvlLbl val="0"/>
      </c:catAx>
      <c:valAx>
        <c:axId val="194775512"/>
        <c:scaling>
          <c:orientation val="minMax"/>
        </c:scaling>
        <c:delete val="1"/>
        <c:axPos val="l"/>
        <c:numFmt formatCode="General" sourceLinked="1"/>
        <c:majorTickMark val="none"/>
        <c:minorTickMark val="none"/>
        <c:tickLblPos val="nextTo"/>
        <c:crossAx val="194778648"/>
        <c:crosses val="autoZero"/>
        <c:crossBetween val="between"/>
      </c:valAx>
      <c:spPr>
        <a:noFill/>
        <a:ln>
          <a:noFill/>
        </a:ln>
        <a:effectLst/>
      </c:spPr>
    </c:plotArea>
    <c:plotVisOnly val="1"/>
    <c:dispBlanksAs val="gap"/>
    <c:showDLblsOverMax val="0"/>
  </c:chart>
  <c:spPr>
    <a:gradFill flip="none" rotWithShape="1">
      <a:gsLst>
        <a:gs pos="0">
          <a:schemeClr val="lt1"/>
        </a:gs>
        <a:gs pos="68000">
          <a:schemeClr val="lt1">
            <a:lumMod val="85000"/>
          </a:schemeClr>
        </a:gs>
        <a:gs pos="100000">
          <a:schemeClr val="lt1"/>
        </a:gs>
      </a:gsLst>
      <a:lin ang="5400000" scaled="1"/>
      <a:tileRect/>
    </a:gra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Lst>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[FastFood_Habits_Questionnaire (Autosaved).xlsx]Sheet4!PivotTable13</c:name>
    <c:fmtId val="7"/>
  </c:pivotSource>
  <c:chart>
    <c:title>
      <c:tx>
        <c:rich>
          <a:bodyPr rot="0" spcFirstLastPara="1" vertOverflow="ellipsis" vert="horz" wrap="square" anchor="ctr" anchorCtr="1"/>
          <a:lstStyle/>
          <a:p>
            <a:pPr>
              <a:defRPr b="0" i="0" u="none" strike="noStrike" kern="1200" baseline="0">
                <a:solidFill>
                  <a:schemeClr val="dk1">
                    <a:lumMod val="65000"/>
                    <a:lumOff val="35000"/>
                  </a:schemeClr>
                </a:solidFill>
                <a:effectLst/>
                <a:latin typeface="+mn-lt"/>
                <a:ea typeface="+mn-ea"/>
                <a:cs typeface="+mn-cs"/>
              </a:defRPr>
            </a:pPr>
            <a:r>
              <a:rPr lang="en-US"/>
              <a:t>Likely to buy Pizza</a:t>
            </a:r>
          </a:p>
        </c:rich>
      </c:tx>
      <c:layout/>
      <c:overlay val="0"/>
      <c:spPr>
        <a:noFill/>
        <a:ln>
          <a:noFill/>
        </a:ln>
        <a:effectLst/>
      </c:spPr>
      <c:txPr>
        <a:bodyPr rot="0" spcFirstLastPara="1" vertOverflow="ellipsis" vert="horz" wrap="square" anchor="ctr" anchorCtr="1"/>
        <a:lstStyle/>
        <a:p>
          <a:pPr>
            <a:defRPr b="0" i="0" u="none" strike="noStrike" kern="1200" baseline="0">
              <a:solidFill>
                <a:schemeClr val="dk1">
                  <a:lumMod val="65000"/>
                  <a:lumOff val="35000"/>
                </a:schemeClr>
              </a:solidFill>
              <a:effectLst/>
              <a:latin typeface="+mn-lt"/>
              <a:ea typeface="+mn-ea"/>
              <a:cs typeface="+mn-cs"/>
            </a:defRPr>
          </a:pPr>
          <a:endParaRPr lang="en-US"/>
        </a:p>
      </c:txPr>
    </c:title>
    <c:autoTitleDeleted val="0"/>
    <c:pivotFmts>
      <c:pivotFmt>
        <c:idx val="0"/>
        <c:spPr>
          <a:gradFill>
            <a:gsLst>
              <a:gs pos="0">
                <a:schemeClr val="accent2"/>
              </a:gs>
              <a:gs pos="100000">
                <a:schemeClr val="accent2">
                  <a:lumMod val="84000"/>
                </a:schemeClr>
              </a:gs>
            </a:gsLst>
            <a:lin ang="5400000" scaled="1"/>
          </a:gradFill>
          <a:ln>
            <a:noFill/>
          </a:ln>
          <a:effectLst>
            <a:outerShdw blurRad="76200" dir="18900000" sy="23000" kx="-1200000" algn="bl" rotWithShape="0">
              <a:prstClr val="black">
                <a:alpha val="20000"/>
              </a:prstClr>
            </a:outerShdw>
          </a:effectLst>
        </c:spPr>
        <c:marker>
          <c:symbol val="circle"/>
          <c:size val="6"/>
          <c:spPr>
            <a:gradFill>
              <a:gsLst>
                <a:gs pos="0">
                  <a:schemeClr val="accent2"/>
                </a:gs>
                <a:gs pos="100000">
                  <a:schemeClr val="accent2">
                    <a:lumMod val="84000"/>
                  </a:schemeClr>
                </a:gs>
              </a:gsLst>
              <a:lin ang="5400000" scaled="1"/>
            </a:gradFill>
            <a:ln>
              <a:noFill/>
            </a:ln>
            <a:effectLst>
              <a:outerShdw blurRad="76200" dir="18900000" sy="23000" kx="-1200000" algn="bl" rotWithShape="0">
                <a:prstClr val="black">
                  <a:alpha val="20000"/>
                </a:prst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
        <c:spPr>
          <a:gradFill>
            <a:gsLst>
              <a:gs pos="0">
                <a:schemeClr val="accent2"/>
              </a:gs>
              <a:gs pos="100000">
                <a:schemeClr val="accent2">
                  <a:lumMod val="84000"/>
                </a:schemeClr>
              </a:gs>
            </a:gsLst>
            <a:lin ang="5400000" scaled="1"/>
          </a:gradFill>
          <a:ln>
            <a:noFill/>
          </a:ln>
          <a:effectLst>
            <a:outerShdw blurRad="76200" dir="18900000" sy="23000" kx="-1200000" algn="bl" rotWithShape="0">
              <a:prstClr val="black">
                <a:alpha val="20000"/>
              </a:prst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
        <c:spPr>
          <a:gradFill>
            <a:gsLst>
              <a:gs pos="0">
                <a:schemeClr val="accent2"/>
              </a:gs>
              <a:gs pos="100000">
                <a:schemeClr val="accent2">
                  <a:lumMod val="84000"/>
                </a:schemeClr>
              </a:gs>
            </a:gsLst>
            <a:lin ang="5400000" scaled="1"/>
          </a:gradFill>
          <a:ln>
            <a:noFill/>
          </a:ln>
          <a:effectLst>
            <a:outerShdw blurRad="76200" dir="18900000" sy="23000" kx="-1200000" algn="bl" rotWithShape="0">
              <a:prstClr val="black">
                <a:alpha val="20000"/>
              </a:prst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Sheet4!$B$3</c:f>
              <c:strCache>
                <c:ptCount val="1"/>
                <c:pt idx="0">
                  <c:v>Total</c:v>
                </c:pt>
              </c:strCache>
            </c:strRef>
          </c:tx>
          <c:spPr>
            <a:gradFill>
              <a:gsLst>
                <a:gs pos="0">
                  <a:schemeClr val="accent2"/>
                </a:gs>
                <a:gs pos="100000">
                  <a:schemeClr val="accent2">
                    <a:lumMod val="84000"/>
                  </a:schemeClr>
                </a:gs>
              </a:gsLst>
              <a:lin ang="5400000" scaled="1"/>
            </a:gradFill>
            <a:ln>
              <a:noFill/>
            </a:ln>
            <a:effectLst>
              <a:outerShdw blurRad="76200" dir="18900000" sy="23000" kx="-1200000" algn="bl" rotWithShape="0">
                <a:prstClr val="black">
                  <a:alpha val="20000"/>
                </a:prst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dk1">
                          <a:lumMod val="50000"/>
                          <a:lumOff val="50000"/>
                        </a:schemeClr>
                      </a:solidFill>
                    </a:ln>
                    <a:effectLst/>
                  </c:spPr>
                </c15:leaderLines>
              </c:ext>
            </c:extLst>
          </c:dLbls>
          <c:cat>
            <c:strRef>
              <c:f>Sheet4!$A$4:$A$6</c:f>
              <c:strCache>
                <c:ptCount val="3"/>
                <c:pt idx="0">
                  <c:v>Highly Unlikely</c:v>
                </c:pt>
                <c:pt idx="1">
                  <c:v>Likely</c:v>
                </c:pt>
                <c:pt idx="2">
                  <c:v>Most likely</c:v>
                </c:pt>
              </c:strCache>
            </c:strRef>
          </c:cat>
          <c:val>
            <c:numRef>
              <c:f>Sheet4!$B$4:$B$6</c:f>
              <c:numCache>
                <c:formatCode>General</c:formatCode>
                <c:ptCount val="3"/>
                <c:pt idx="0">
                  <c:v>92</c:v>
                </c:pt>
                <c:pt idx="1">
                  <c:v>222</c:v>
                </c:pt>
                <c:pt idx="2">
                  <c:v>126</c:v>
                </c:pt>
              </c:numCache>
            </c:numRef>
          </c:val>
        </c:ser>
        <c:dLbls>
          <c:dLblPos val="inEnd"/>
          <c:showLegendKey val="0"/>
          <c:showVal val="1"/>
          <c:showCatName val="0"/>
          <c:showSerName val="0"/>
          <c:showPercent val="0"/>
          <c:showBubbleSize val="0"/>
        </c:dLbls>
        <c:gapWidth val="41"/>
        <c:axId val="194776296"/>
        <c:axId val="194776688"/>
      </c:barChart>
      <c:catAx>
        <c:axId val="194776296"/>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65000"/>
                    <a:lumOff val="35000"/>
                  </a:schemeClr>
                </a:solidFill>
                <a:effectLst/>
                <a:latin typeface="+mn-lt"/>
                <a:ea typeface="+mn-ea"/>
                <a:cs typeface="+mn-cs"/>
              </a:defRPr>
            </a:pPr>
            <a:endParaRPr lang="en-US"/>
          </a:p>
        </c:txPr>
        <c:crossAx val="194776688"/>
        <c:crosses val="autoZero"/>
        <c:auto val="1"/>
        <c:lblAlgn val="ctr"/>
        <c:lblOffset val="100"/>
        <c:noMultiLvlLbl val="0"/>
      </c:catAx>
      <c:valAx>
        <c:axId val="194776688"/>
        <c:scaling>
          <c:orientation val="minMax"/>
        </c:scaling>
        <c:delete val="1"/>
        <c:axPos val="l"/>
        <c:numFmt formatCode="General" sourceLinked="1"/>
        <c:majorTickMark val="none"/>
        <c:minorTickMark val="none"/>
        <c:tickLblPos val="nextTo"/>
        <c:crossAx val="194776296"/>
        <c:crosses val="autoZero"/>
        <c:crossBetween val="between"/>
      </c:valAx>
      <c:spPr>
        <a:noFill/>
        <a:ln>
          <a:noFill/>
        </a:ln>
        <a:effectLst/>
      </c:spPr>
    </c:plotArea>
    <c:plotVisOnly val="1"/>
    <c:dispBlanksAs val="gap"/>
    <c:showDLblsOverMax val="0"/>
  </c:chart>
  <c:spPr>
    <a:gradFill flip="none" rotWithShape="1">
      <a:gsLst>
        <a:gs pos="0">
          <a:schemeClr val="lt1"/>
        </a:gs>
        <a:gs pos="68000">
          <a:schemeClr val="lt1">
            <a:lumMod val="85000"/>
          </a:schemeClr>
        </a:gs>
        <a:gs pos="100000">
          <a:schemeClr val="lt1"/>
        </a:gs>
      </a:gsLst>
      <a:lin ang="5400000" scaled="1"/>
      <a:tileRect/>
    </a:gra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Lst>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pivotSource>
    <c:name>[FastFood_Habits_Questionnaire (Autosaved).xlsx]Sheet9!PivotTable13</c:name>
    <c:fmtId val="5"/>
  </c:pivotSource>
  <c:chart>
    <c:autoTitleDeleted val="1"/>
    <c:pivotFmts>
      <c:pivotFmt>
        <c:idx val="0"/>
        <c:spPr>
          <a:solidFill>
            <a:schemeClr val="accent2">
              <a:alpha val="85000"/>
            </a:schemeClr>
          </a:solidFill>
          <a:ln w="9525" cap="flat" cmpd="sng" algn="ctr">
            <a:solidFill>
              <a:schemeClr val="lt1">
                <a:alpha val="50000"/>
              </a:schemeClr>
            </a:solidFill>
            <a:round/>
          </a:ln>
          <a:effectLst/>
        </c:spPr>
        <c:marker>
          <c:symbol val="circle"/>
          <c:size val="6"/>
          <c:spPr>
            <a:solidFill>
              <a:schemeClr val="accent2">
                <a:alpha val="85000"/>
              </a:schemeClr>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2">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2">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Sheet9!$B$3</c:f>
              <c:strCache>
                <c:ptCount val="1"/>
                <c:pt idx="0">
                  <c:v>Total</c:v>
                </c:pt>
              </c:strCache>
            </c:strRef>
          </c:tx>
          <c:spPr>
            <a:solidFill>
              <a:schemeClr val="accent2">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dk1">
                          <a:lumMod val="50000"/>
                          <a:lumOff val="50000"/>
                        </a:schemeClr>
                      </a:solidFill>
                    </a:ln>
                    <a:effectLst/>
                  </c:spPr>
                </c15:leaderLines>
              </c:ext>
            </c:extLst>
          </c:dLbls>
          <c:cat>
            <c:strRef>
              <c:f>Sheet9!$A$4:$A$7</c:f>
              <c:strCache>
                <c:ptCount val="4"/>
                <c:pt idx="0">
                  <c:v>Agree</c:v>
                </c:pt>
                <c:pt idx="1">
                  <c:v>Indifferent</c:v>
                </c:pt>
                <c:pt idx="2">
                  <c:v>Stongly Disagrre</c:v>
                </c:pt>
                <c:pt idx="3">
                  <c:v>Strongly Agree</c:v>
                </c:pt>
              </c:strCache>
            </c:strRef>
          </c:cat>
          <c:val>
            <c:numRef>
              <c:f>Sheet9!$B$4:$B$7</c:f>
              <c:numCache>
                <c:formatCode>General</c:formatCode>
                <c:ptCount val="4"/>
                <c:pt idx="0">
                  <c:v>177</c:v>
                </c:pt>
                <c:pt idx="1">
                  <c:v>93</c:v>
                </c:pt>
                <c:pt idx="2">
                  <c:v>6</c:v>
                </c:pt>
                <c:pt idx="3">
                  <c:v>165</c:v>
                </c:pt>
              </c:numCache>
            </c:numRef>
          </c:val>
        </c:ser>
        <c:dLbls>
          <c:dLblPos val="inEnd"/>
          <c:showLegendKey val="0"/>
          <c:showVal val="1"/>
          <c:showCatName val="0"/>
          <c:showSerName val="0"/>
          <c:showPercent val="0"/>
          <c:showBubbleSize val="0"/>
        </c:dLbls>
        <c:gapWidth val="65"/>
        <c:axId val="195644552"/>
        <c:axId val="195650824"/>
      </c:barChart>
      <c:catAx>
        <c:axId val="195644552"/>
        <c:scaling>
          <c:orientation val="minMax"/>
        </c:scaling>
        <c:delete val="0"/>
        <c:axPos val="l"/>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00" b="0" i="0" u="none" strike="noStrike" kern="1200" cap="all" baseline="0">
                <a:solidFill>
                  <a:schemeClr val="dk1">
                    <a:lumMod val="75000"/>
                    <a:lumOff val="25000"/>
                  </a:schemeClr>
                </a:solidFill>
                <a:latin typeface="+mn-lt"/>
                <a:ea typeface="+mn-ea"/>
                <a:cs typeface="+mn-cs"/>
              </a:defRPr>
            </a:pPr>
            <a:endParaRPr lang="en-US"/>
          </a:p>
        </c:txPr>
        <c:crossAx val="195650824"/>
        <c:crosses val="autoZero"/>
        <c:auto val="1"/>
        <c:lblAlgn val="ctr"/>
        <c:lblOffset val="100"/>
        <c:noMultiLvlLbl val="0"/>
      </c:catAx>
      <c:valAx>
        <c:axId val="195650824"/>
        <c:scaling>
          <c:orientation val="minMax"/>
        </c:scaling>
        <c:delete val="0"/>
        <c:axPos val="b"/>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crossAx val="195644552"/>
        <c:crosses val="autoZero"/>
        <c:crossBetween val="between"/>
      </c:valAx>
      <c:spPr>
        <a:noFill/>
        <a:ln>
          <a:noFill/>
        </a:ln>
        <a:effectLst/>
      </c:spPr>
    </c:plotArea>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Lst>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pivotSource>
    <c:name>[FastFood_Habits_Questionnaire (Autosaved).xlsx]Sheet10!PivotTable3</c:name>
    <c:fmtId val="5"/>
  </c:pivotSource>
  <c:chart>
    <c:autoTitleDeleted val="1"/>
    <c:pivotFmts>
      <c:pivotFmt>
        <c:idx val="0"/>
        <c:spPr>
          <a:solidFill>
            <a:schemeClr val="accent2">
              <a:alpha val="85000"/>
            </a:schemeClr>
          </a:solidFill>
          <a:ln w="9525" cap="flat" cmpd="sng" algn="ctr">
            <a:solidFill>
              <a:schemeClr val="lt1">
                <a:alpha val="50000"/>
              </a:schemeClr>
            </a:solidFill>
            <a:round/>
          </a:ln>
          <a:effectLst/>
        </c:spPr>
        <c:marker>
          <c:symbol val="circle"/>
          <c:size val="6"/>
          <c:spPr>
            <a:solidFill>
              <a:schemeClr val="accent2">
                <a:alpha val="85000"/>
              </a:schemeClr>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2">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2">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Sheet10!$B$3</c:f>
              <c:strCache>
                <c:ptCount val="1"/>
                <c:pt idx="0">
                  <c:v>Total</c:v>
                </c:pt>
              </c:strCache>
            </c:strRef>
          </c:tx>
          <c:spPr>
            <a:solidFill>
              <a:schemeClr val="accent2">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dk1">
                          <a:lumMod val="50000"/>
                          <a:lumOff val="50000"/>
                        </a:schemeClr>
                      </a:solidFill>
                    </a:ln>
                    <a:effectLst/>
                  </c:spPr>
                </c15:leaderLines>
              </c:ext>
            </c:extLst>
          </c:dLbls>
          <c:cat>
            <c:strRef>
              <c:f>Sheet10!$A$4:$A$7</c:f>
              <c:strCache>
                <c:ptCount val="4"/>
                <c:pt idx="0">
                  <c:v>Agree</c:v>
                </c:pt>
                <c:pt idx="1">
                  <c:v>Indifferent</c:v>
                </c:pt>
                <c:pt idx="2">
                  <c:v>Stongly Disagrre</c:v>
                </c:pt>
                <c:pt idx="3">
                  <c:v>Strongly Agree</c:v>
                </c:pt>
              </c:strCache>
            </c:strRef>
          </c:cat>
          <c:val>
            <c:numRef>
              <c:f>Sheet10!$B$4:$B$7</c:f>
              <c:numCache>
                <c:formatCode>General</c:formatCode>
                <c:ptCount val="4"/>
                <c:pt idx="0">
                  <c:v>77</c:v>
                </c:pt>
                <c:pt idx="1">
                  <c:v>3</c:v>
                </c:pt>
                <c:pt idx="2">
                  <c:v>2</c:v>
                </c:pt>
                <c:pt idx="3">
                  <c:v>359</c:v>
                </c:pt>
              </c:numCache>
            </c:numRef>
          </c:val>
        </c:ser>
        <c:dLbls>
          <c:dLblPos val="inEnd"/>
          <c:showLegendKey val="0"/>
          <c:showVal val="1"/>
          <c:showCatName val="0"/>
          <c:showSerName val="0"/>
          <c:showPercent val="0"/>
          <c:showBubbleSize val="0"/>
        </c:dLbls>
        <c:gapWidth val="65"/>
        <c:axId val="195646512"/>
        <c:axId val="195649648"/>
      </c:barChart>
      <c:catAx>
        <c:axId val="195646512"/>
        <c:scaling>
          <c:orientation val="minMax"/>
        </c:scaling>
        <c:delete val="0"/>
        <c:axPos val="l"/>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00" b="0" i="0" u="none" strike="noStrike" kern="1200" cap="all" baseline="0">
                <a:solidFill>
                  <a:schemeClr val="dk1">
                    <a:lumMod val="75000"/>
                    <a:lumOff val="25000"/>
                  </a:schemeClr>
                </a:solidFill>
                <a:latin typeface="+mn-lt"/>
                <a:ea typeface="+mn-ea"/>
                <a:cs typeface="+mn-cs"/>
              </a:defRPr>
            </a:pPr>
            <a:endParaRPr lang="en-US"/>
          </a:p>
        </c:txPr>
        <c:crossAx val="195649648"/>
        <c:crosses val="autoZero"/>
        <c:auto val="1"/>
        <c:lblAlgn val="ctr"/>
        <c:lblOffset val="100"/>
        <c:noMultiLvlLbl val="0"/>
      </c:catAx>
      <c:valAx>
        <c:axId val="195649648"/>
        <c:scaling>
          <c:orientation val="minMax"/>
        </c:scaling>
        <c:delete val="0"/>
        <c:axPos val="b"/>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crossAx val="195646512"/>
        <c:crosses val="autoZero"/>
        <c:crossBetween val="between"/>
      </c:valAx>
      <c:spPr>
        <a:noFill/>
        <a:ln>
          <a:noFill/>
        </a:ln>
        <a:effectLst/>
      </c:spPr>
    </c:plotArea>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Lst>
</c:chartSpace>
</file>

<file path=ppt/charts/chart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pivotSource>
    <c:name>[FastFood_Habits_Questionnaire (Autosaved).xlsx]Sheet11!PivotTable6</c:name>
    <c:fmtId val="5"/>
  </c:pivotSource>
  <c:chart>
    <c:autoTitleDeleted val="1"/>
    <c:pivotFmts>
      <c:pivotFmt>
        <c:idx val="0"/>
        <c:spPr>
          <a:solidFill>
            <a:schemeClr val="accent2">
              <a:alpha val="85000"/>
            </a:schemeClr>
          </a:solidFill>
          <a:ln w="9525" cap="flat" cmpd="sng" algn="ctr">
            <a:solidFill>
              <a:schemeClr val="lt1">
                <a:alpha val="50000"/>
              </a:schemeClr>
            </a:solidFill>
            <a:round/>
          </a:ln>
          <a:effectLst/>
        </c:spPr>
        <c:marker>
          <c:symbol val="circle"/>
          <c:size val="6"/>
          <c:spPr>
            <a:solidFill>
              <a:schemeClr val="accent2">
                <a:alpha val="85000"/>
              </a:schemeClr>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2">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2">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Sheet11!$B$3</c:f>
              <c:strCache>
                <c:ptCount val="1"/>
                <c:pt idx="0">
                  <c:v>Total</c:v>
                </c:pt>
              </c:strCache>
            </c:strRef>
          </c:tx>
          <c:spPr>
            <a:solidFill>
              <a:schemeClr val="accent2">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dk1">
                          <a:lumMod val="50000"/>
                          <a:lumOff val="50000"/>
                        </a:schemeClr>
                      </a:solidFill>
                    </a:ln>
                    <a:effectLst/>
                  </c:spPr>
                </c15:leaderLines>
              </c:ext>
            </c:extLst>
          </c:dLbls>
          <c:cat>
            <c:strRef>
              <c:f>Sheet11!$A$4:$A$7</c:f>
              <c:strCache>
                <c:ptCount val="4"/>
                <c:pt idx="0">
                  <c:v>Agree</c:v>
                </c:pt>
                <c:pt idx="1">
                  <c:v>Indifferent</c:v>
                </c:pt>
                <c:pt idx="2">
                  <c:v>Stongly Disagrre</c:v>
                </c:pt>
                <c:pt idx="3">
                  <c:v>Strongly Agree</c:v>
                </c:pt>
              </c:strCache>
            </c:strRef>
          </c:cat>
          <c:val>
            <c:numRef>
              <c:f>Sheet11!$B$4:$B$7</c:f>
              <c:numCache>
                <c:formatCode>General</c:formatCode>
                <c:ptCount val="4"/>
                <c:pt idx="0">
                  <c:v>85</c:v>
                </c:pt>
                <c:pt idx="1">
                  <c:v>5</c:v>
                </c:pt>
                <c:pt idx="2">
                  <c:v>2</c:v>
                </c:pt>
                <c:pt idx="3">
                  <c:v>349</c:v>
                </c:pt>
              </c:numCache>
            </c:numRef>
          </c:val>
        </c:ser>
        <c:dLbls>
          <c:dLblPos val="inEnd"/>
          <c:showLegendKey val="0"/>
          <c:showVal val="1"/>
          <c:showCatName val="0"/>
          <c:showSerName val="0"/>
          <c:showPercent val="0"/>
          <c:showBubbleSize val="0"/>
        </c:dLbls>
        <c:gapWidth val="65"/>
        <c:axId val="195643376"/>
        <c:axId val="195647688"/>
      </c:barChart>
      <c:catAx>
        <c:axId val="195643376"/>
        <c:scaling>
          <c:orientation val="minMax"/>
        </c:scaling>
        <c:delete val="0"/>
        <c:axPos val="l"/>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00" b="0" i="0" u="none" strike="noStrike" kern="1200" cap="all" baseline="0">
                <a:solidFill>
                  <a:schemeClr val="dk1">
                    <a:lumMod val="75000"/>
                    <a:lumOff val="25000"/>
                  </a:schemeClr>
                </a:solidFill>
                <a:latin typeface="+mn-lt"/>
                <a:ea typeface="+mn-ea"/>
                <a:cs typeface="+mn-cs"/>
              </a:defRPr>
            </a:pPr>
            <a:endParaRPr lang="en-US"/>
          </a:p>
        </c:txPr>
        <c:crossAx val="195647688"/>
        <c:crosses val="autoZero"/>
        <c:auto val="1"/>
        <c:lblAlgn val="ctr"/>
        <c:lblOffset val="100"/>
        <c:noMultiLvlLbl val="0"/>
      </c:catAx>
      <c:valAx>
        <c:axId val="195647688"/>
        <c:scaling>
          <c:orientation val="minMax"/>
        </c:scaling>
        <c:delete val="0"/>
        <c:axPos val="b"/>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crossAx val="195643376"/>
        <c:crosses val="autoZero"/>
        <c:crossBetween val="between"/>
      </c:valAx>
      <c:spPr>
        <a:noFill/>
        <a:ln>
          <a:noFill/>
        </a:ln>
        <a:effectLst/>
      </c:spPr>
    </c:plotArea>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Lst>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withinLinear" id="15">
  <a:schemeClr val="accent2"/>
</cs:colorStyle>
</file>

<file path=ppt/charts/colors8.xml><?xml version="1.0" encoding="utf-8"?>
<cs:colorStyle xmlns:cs="http://schemas.microsoft.com/office/drawing/2012/chartStyle" xmlns:a="http://schemas.openxmlformats.org/drawingml/2006/main" meth="withinLinear" id="15">
  <a:schemeClr val="accent2"/>
</cs:colorStyle>
</file>

<file path=ppt/charts/colors9.xml><?xml version="1.0" encoding="utf-8"?>
<cs:colorStyle xmlns:cs="http://schemas.microsoft.com/office/drawing/2012/chartStyle" xmlns:a="http://schemas.openxmlformats.org/drawingml/2006/main" meth="withinLinear" id="15">
  <a:schemeClr val="accent2"/>
</cs:colorStyle>
</file>

<file path=ppt/charts/style1.xml><?xml version="1.0" encoding="utf-8"?>
<cs:chartStyle xmlns:cs="http://schemas.microsoft.com/office/drawing/2012/chartStyle" xmlns:a="http://schemas.openxmlformats.org/drawingml/2006/main" id="218">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10.xml><?xml version="1.0" encoding="utf-8"?>
<cs:chartStyle xmlns:cs="http://schemas.microsoft.com/office/drawing/2012/chartStyle" xmlns:a="http://schemas.openxmlformats.org/drawingml/2006/main" id="218">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11.xml><?xml version="1.0" encoding="utf-8"?>
<cs:chartStyle xmlns:cs="http://schemas.microsoft.com/office/drawing/2012/chartStyle" xmlns:a="http://schemas.openxmlformats.org/drawingml/2006/main" id="218">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12.xml><?xml version="1.0" encoding="utf-8"?>
<cs:chartStyle xmlns:cs="http://schemas.microsoft.com/office/drawing/2012/chartStyle" xmlns:a="http://schemas.openxmlformats.org/drawingml/2006/main" id="218">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13.xml><?xml version="1.0" encoding="utf-8"?>
<cs:chartStyle xmlns:cs="http://schemas.microsoft.com/office/drawing/2012/chartStyle" xmlns:a="http://schemas.openxmlformats.org/drawingml/2006/main" id="218">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18">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04">
  <cs:axisTitle>
    <cs:lnRef idx="0"/>
    <cs:fillRef idx="0"/>
    <cs:effectRef idx="0"/>
    <cs:fontRef idx="minor">
      <a:schemeClr val="dk1">
        <a:lumMod val="65000"/>
        <a:lumOff val="35000"/>
      </a:schemeClr>
    </cs:fontRef>
    <cs:defRPr sz="900" b="1" kern="1200"/>
  </cs:axisTitle>
  <cs:categoryAxis>
    <cs:lnRef idx="0"/>
    <cs:fillRef idx="0"/>
    <cs:effectRef idx="0"/>
    <cs:fontRef idx="minor">
      <a:schemeClr val="dk1">
        <a:lumMod val="65000"/>
        <a:lumOff val="35000"/>
      </a:schemeClr>
    </cs:fontRef>
    <cs:defRPr sz="900" kern="1200">
      <a:effectLst/>
    </cs:defRPr>
  </cs:categoryAxis>
  <cs:chartArea>
    <cs:lnRef idx="0"/>
    <cs:fillRef idx="0"/>
    <cs:effectRef idx="0"/>
    <cs:fontRef idx="minor">
      <a:schemeClr val="dk1"/>
    </cs:fontRef>
    <cs:spPr>
      <a:gradFill flip="none" rotWithShape="1">
        <a:gsLst>
          <a:gs pos="0">
            <a:schemeClr val="lt1"/>
          </a:gs>
          <a:gs pos="68000">
            <a:schemeClr val="lt1">
              <a:lumMod val="85000"/>
            </a:schemeClr>
          </a:gs>
          <a:gs pos="100000">
            <a:schemeClr val="lt1"/>
          </a:gs>
        </a:gsLst>
        <a:lin ang="5400000" scaled="1"/>
        <a:tileRect/>
      </a:gradFill>
      <a:ln w="9525" cap="flat" cmpd="sng" algn="ctr">
        <a:solidFill>
          <a:schemeClr val="dk1">
            <a:lumMod val="15000"/>
            <a:lumOff val="85000"/>
          </a:schemeClr>
        </a:solidFill>
        <a:round/>
      </a:ln>
    </cs:spPr>
    <cs:defRPr sz="1000" kern="1200"/>
  </cs:chartArea>
  <cs:dataLabel>
    <cs:lnRef idx="0"/>
    <cs:fillRef idx="0"/>
    <cs:effectRef idx="0"/>
    <cs:fontRef idx="minor">
      <a:schemeClr val="lt1"/>
    </cs:fontRef>
    <cs:spPr/>
    <cs:defRPr sz="10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000" b="1"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
  <cs:dataPoint3D>
    <cs:lnRef idx="0"/>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3D>
  <cs:dataPointLine>
    <cs:lnRef idx="0">
      <cs:styleClr val="auto"/>
    </cs:lnRef>
    <cs:fillRef idx="0"/>
    <cs:effectRef idx="0"/>
    <cs:fontRef idx="minor">
      <a:schemeClr val="dk1"/>
    </cs:fontRef>
    <cs:spPr>
      <a:ln w="28575" cap="rnd">
        <a:gradFill>
          <a:gsLst>
            <a:gs pos="0">
              <a:schemeClr val="phClr"/>
            </a:gs>
            <a:gs pos="100000">
              <a:schemeClr val="phClr">
                <a:lumMod val="84000"/>
              </a:schemeClr>
            </a:gs>
          </a:gsLst>
          <a:lin ang="5400000" scaled="1"/>
        </a:gradFill>
        <a:round/>
      </a:ln>
    </cs:spPr>
  </cs:dataPointLine>
  <cs:dataPointMarker>
    <cs:lnRef idx="0"/>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900" kern="1200"/>
  </cs:dataTable>
  <cs:downBar>
    <cs:lnRef idx="0"/>
    <cs:fillRef idx="0"/>
    <cs:effectRef idx="0"/>
    <cs:fontRef idx="minor">
      <a:schemeClr val="dk1"/>
    </cs:fontRef>
    <cs:spPr>
      <a:solidFill>
        <a:schemeClr val="dk1">
          <a:lumMod val="35000"/>
          <a:lumOff val="65000"/>
        </a:schemeClr>
      </a:solidFill>
      <a:ln w="9525">
        <a:solidFill>
          <a:schemeClr val="dk1">
            <a:lumMod val="50000"/>
            <a:lumOff val="50000"/>
          </a:schemeClr>
        </a:solidFill>
      </a:ln>
    </cs:spPr>
  </cs:downBar>
  <cs:dropLine>
    <cs:lnRef idx="0"/>
    <cs:fillRef idx="0"/>
    <cs:effectRef idx="0"/>
    <cs:fontRef idx="minor">
      <a:schemeClr val="dk1"/>
    </cs:fontRef>
    <cs:spPr>
      <a:ln w="9525">
        <a:solidFill>
          <a:schemeClr val="dk1">
            <a:lumMod val="50000"/>
            <a:lumOff val="50000"/>
          </a:schemeClr>
        </a:solidFill>
        <a:round/>
      </a:ln>
    </cs:spPr>
  </cs:dropLine>
  <cs:errorBar>
    <cs:lnRef idx="0"/>
    <cs:fillRef idx="0"/>
    <cs:effectRef idx="0"/>
    <cs:fontRef idx="minor">
      <a:schemeClr val="dk1"/>
    </cs:fontRef>
    <cs:spPr>
      <a:ln w="9525">
        <a:solidFill>
          <a:schemeClr val="dk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50000"/>
            <a:lumOff val="50000"/>
          </a:schemeClr>
        </a:solidFill>
        <a:round/>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65000"/>
        <a:lumOff val="35000"/>
      </a:schemeClr>
    </cs:fontRef>
    <cs:defRPr kern="1200">
      <a:effectLst/>
    </cs:defRPr>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lumMod val="95000"/>
        </a:schemeClr>
      </a:solidFill>
      <a:ln w="9525">
        <a:solidFill>
          <a:schemeClr val="dk1">
            <a:lumMod val="15000"/>
            <a:lumOff val="85000"/>
          </a:schemeClr>
        </a:solidFill>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04">
  <cs:axisTitle>
    <cs:lnRef idx="0"/>
    <cs:fillRef idx="0"/>
    <cs:effectRef idx="0"/>
    <cs:fontRef idx="minor">
      <a:schemeClr val="dk1">
        <a:lumMod val="65000"/>
        <a:lumOff val="35000"/>
      </a:schemeClr>
    </cs:fontRef>
    <cs:defRPr sz="900" b="1" kern="1200"/>
  </cs:axisTitle>
  <cs:categoryAxis>
    <cs:lnRef idx="0"/>
    <cs:fillRef idx="0"/>
    <cs:effectRef idx="0"/>
    <cs:fontRef idx="minor">
      <a:schemeClr val="dk1">
        <a:lumMod val="65000"/>
        <a:lumOff val="35000"/>
      </a:schemeClr>
    </cs:fontRef>
    <cs:defRPr sz="900" kern="1200">
      <a:effectLst/>
    </cs:defRPr>
  </cs:categoryAxis>
  <cs:chartArea>
    <cs:lnRef idx="0"/>
    <cs:fillRef idx="0"/>
    <cs:effectRef idx="0"/>
    <cs:fontRef idx="minor">
      <a:schemeClr val="dk1"/>
    </cs:fontRef>
    <cs:spPr>
      <a:gradFill flip="none" rotWithShape="1">
        <a:gsLst>
          <a:gs pos="0">
            <a:schemeClr val="lt1"/>
          </a:gs>
          <a:gs pos="68000">
            <a:schemeClr val="lt1">
              <a:lumMod val="85000"/>
            </a:schemeClr>
          </a:gs>
          <a:gs pos="100000">
            <a:schemeClr val="lt1"/>
          </a:gs>
        </a:gsLst>
        <a:lin ang="5400000" scaled="1"/>
        <a:tileRect/>
      </a:gradFill>
      <a:ln w="9525" cap="flat" cmpd="sng" algn="ctr">
        <a:solidFill>
          <a:schemeClr val="dk1">
            <a:lumMod val="15000"/>
            <a:lumOff val="85000"/>
          </a:schemeClr>
        </a:solidFill>
        <a:round/>
      </a:ln>
    </cs:spPr>
    <cs:defRPr sz="1000" kern="1200"/>
  </cs:chartArea>
  <cs:dataLabel>
    <cs:lnRef idx="0"/>
    <cs:fillRef idx="0"/>
    <cs:effectRef idx="0"/>
    <cs:fontRef idx="minor">
      <a:schemeClr val="lt1"/>
    </cs:fontRef>
    <cs:spPr/>
    <cs:defRPr sz="10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000" b="1"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
  <cs:dataPoint3D>
    <cs:lnRef idx="0"/>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3D>
  <cs:dataPointLine>
    <cs:lnRef idx="0">
      <cs:styleClr val="auto"/>
    </cs:lnRef>
    <cs:fillRef idx="0"/>
    <cs:effectRef idx="0"/>
    <cs:fontRef idx="minor">
      <a:schemeClr val="dk1"/>
    </cs:fontRef>
    <cs:spPr>
      <a:ln w="28575" cap="rnd">
        <a:gradFill>
          <a:gsLst>
            <a:gs pos="0">
              <a:schemeClr val="phClr"/>
            </a:gs>
            <a:gs pos="100000">
              <a:schemeClr val="phClr">
                <a:lumMod val="84000"/>
              </a:schemeClr>
            </a:gs>
          </a:gsLst>
          <a:lin ang="5400000" scaled="1"/>
        </a:gradFill>
        <a:round/>
      </a:ln>
    </cs:spPr>
  </cs:dataPointLine>
  <cs:dataPointMarker>
    <cs:lnRef idx="0"/>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900" kern="1200"/>
  </cs:dataTable>
  <cs:downBar>
    <cs:lnRef idx="0"/>
    <cs:fillRef idx="0"/>
    <cs:effectRef idx="0"/>
    <cs:fontRef idx="minor">
      <a:schemeClr val="dk1"/>
    </cs:fontRef>
    <cs:spPr>
      <a:solidFill>
        <a:schemeClr val="dk1">
          <a:lumMod val="35000"/>
          <a:lumOff val="65000"/>
        </a:schemeClr>
      </a:solidFill>
      <a:ln w="9525">
        <a:solidFill>
          <a:schemeClr val="dk1">
            <a:lumMod val="50000"/>
            <a:lumOff val="50000"/>
          </a:schemeClr>
        </a:solidFill>
      </a:ln>
    </cs:spPr>
  </cs:downBar>
  <cs:dropLine>
    <cs:lnRef idx="0"/>
    <cs:fillRef idx="0"/>
    <cs:effectRef idx="0"/>
    <cs:fontRef idx="minor">
      <a:schemeClr val="dk1"/>
    </cs:fontRef>
    <cs:spPr>
      <a:ln w="9525">
        <a:solidFill>
          <a:schemeClr val="dk1">
            <a:lumMod val="50000"/>
            <a:lumOff val="50000"/>
          </a:schemeClr>
        </a:solidFill>
        <a:round/>
      </a:ln>
    </cs:spPr>
  </cs:dropLine>
  <cs:errorBar>
    <cs:lnRef idx="0"/>
    <cs:fillRef idx="0"/>
    <cs:effectRef idx="0"/>
    <cs:fontRef idx="minor">
      <a:schemeClr val="dk1"/>
    </cs:fontRef>
    <cs:spPr>
      <a:ln w="9525">
        <a:solidFill>
          <a:schemeClr val="dk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50000"/>
            <a:lumOff val="50000"/>
          </a:schemeClr>
        </a:solidFill>
        <a:round/>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65000"/>
        <a:lumOff val="35000"/>
      </a:schemeClr>
    </cs:fontRef>
    <cs:defRPr kern="1200">
      <a:effectLst/>
    </cs:defRPr>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lumMod val="95000"/>
        </a:schemeClr>
      </a:solidFill>
      <a:ln w="9525">
        <a:solidFill>
          <a:schemeClr val="dk1">
            <a:lumMod val="15000"/>
            <a:lumOff val="85000"/>
          </a:schemeClr>
        </a:solidFill>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dk1"/>
    </cs:fontRef>
  </cs:wall>
</cs:chartStyle>
</file>

<file path=ppt/charts/style5.xml><?xml version="1.0" encoding="utf-8"?>
<cs:chartStyle xmlns:cs="http://schemas.microsoft.com/office/drawing/2012/chartStyle" xmlns:a="http://schemas.openxmlformats.org/drawingml/2006/main" id="204">
  <cs:axisTitle>
    <cs:lnRef idx="0"/>
    <cs:fillRef idx="0"/>
    <cs:effectRef idx="0"/>
    <cs:fontRef idx="minor">
      <a:schemeClr val="dk1">
        <a:lumMod val="65000"/>
        <a:lumOff val="35000"/>
      </a:schemeClr>
    </cs:fontRef>
    <cs:defRPr sz="900" b="1" kern="1200"/>
  </cs:axisTitle>
  <cs:categoryAxis>
    <cs:lnRef idx="0"/>
    <cs:fillRef idx="0"/>
    <cs:effectRef idx="0"/>
    <cs:fontRef idx="minor">
      <a:schemeClr val="dk1">
        <a:lumMod val="65000"/>
        <a:lumOff val="35000"/>
      </a:schemeClr>
    </cs:fontRef>
    <cs:defRPr sz="900" kern="1200">
      <a:effectLst/>
    </cs:defRPr>
  </cs:categoryAxis>
  <cs:chartArea>
    <cs:lnRef idx="0"/>
    <cs:fillRef idx="0"/>
    <cs:effectRef idx="0"/>
    <cs:fontRef idx="minor">
      <a:schemeClr val="dk1"/>
    </cs:fontRef>
    <cs:spPr>
      <a:gradFill flip="none" rotWithShape="1">
        <a:gsLst>
          <a:gs pos="0">
            <a:schemeClr val="lt1"/>
          </a:gs>
          <a:gs pos="68000">
            <a:schemeClr val="lt1">
              <a:lumMod val="85000"/>
            </a:schemeClr>
          </a:gs>
          <a:gs pos="100000">
            <a:schemeClr val="lt1"/>
          </a:gs>
        </a:gsLst>
        <a:lin ang="5400000" scaled="1"/>
        <a:tileRect/>
      </a:gradFill>
      <a:ln w="9525" cap="flat" cmpd="sng" algn="ctr">
        <a:solidFill>
          <a:schemeClr val="dk1">
            <a:lumMod val="15000"/>
            <a:lumOff val="85000"/>
          </a:schemeClr>
        </a:solidFill>
        <a:round/>
      </a:ln>
    </cs:spPr>
    <cs:defRPr sz="1000" kern="1200"/>
  </cs:chartArea>
  <cs:dataLabel>
    <cs:lnRef idx="0"/>
    <cs:fillRef idx="0"/>
    <cs:effectRef idx="0"/>
    <cs:fontRef idx="minor">
      <a:schemeClr val="lt1"/>
    </cs:fontRef>
    <cs:spPr/>
    <cs:defRPr sz="10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000" b="1"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
  <cs:dataPoint3D>
    <cs:lnRef idx="0"/>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3D>
  <cs:dataPointLine>
    <cs:lnRef idx="0">
      <cs:styleClr val="auto"/>
    </cs:lnRef>
    <cs:fillRef idx="0"/>
    <cs:effectRef idx="0"/>
    <cs:fontRef idx="minor">
      <a:schemeClr val="dk1"/>
    </cs:fontRef>
    <cs:spPr>
      <a:ln w="28575" cap="rnd">
        <a:gradFill>
          <a:gsLst>
            <a:gs pos="0">
              <a:schemeClr val="phClr"/>
            </a:gs>
            <a:gs pos="100000">
              <a:schemeClr val="phClr">
                <a:lumMod val="84000"/>
              </a:schemeClr>
            </a:gs>
          </a:gsLst>
          <a:lin ang="5400000" scaled="1"/>
        </a:gradFill>
        <a:round/>
      </a:ln>
    </cs:spPr>
  </cs:dataPointLine>
  <cs:dataPointMarker>
    <cs:lnRef idx="0"/>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900" kern="1200"/>
  </cs:dataTable>
  <cs:downBar>
    <cs:lnRef idx="0"/>
    <cs:fillRef idx="0"/>
    <cs:effectRef idx="0"/>
    <cs:fontRef idx="minor">
      <a:schemeClr val="dk1"/>
    </cs:fontRef>
    <cs:spPr>
      <a:solidFill>
        <a:schemeClr val="dk1">
          <a:lumMod val="35000"/>
          <a:lumOff val="65000"/>
        </a:schemeClr>
      </a:solidFill>
      <a:ln w="9525">
        <a:solidFill>
          <a:schemeClr val="dk1">
            <a:lumMod val="50000"/>
            <a:lumOff val="50000"/>
          </a:schemeClr>
        </a:solidFill>
      </a:ln>
    </cs:spPr>
  </cs:downBar>
  <cs:dropLine>
    <cs:lnRef idx="0"/>
    <cs:fillRef idx="0"/>
    <cs:effectRef idx="0"/>
    <cs:fontRef idx="minor">
      <a:schemeClr val="dk1"/>
    </cs:fontRef>
    <cs:spPr>
      <a:ln w="9525">
        <a:solidFill>
          <a:schemeClr val="dk1">
            <a:lumMod val="50000"/>
            <a:lumOff val="50000"/>
          </a:schemeClr>
        </a:solidFill>
        <a:round/>
      </a:ln>
    </cs:spPr>
  </cs:dropLine>
  <cs:errorBar>
    <cs:lnRef idx="0"/>
    <cs:fillRef idx="0"/>
    <cs:effectRef idx="0"/>
    <cs:fontRef idx="minor">
      <a:schemeClr val="dk1"/>
    </cs:fontRef>
    <cs:spPr>
      <a:ln w="9525">
        <a:solidFill>
          <a:schemeClr val="dk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50000"/>
            <a:lumOff val="50000"/>
          </a:schemeClr>
        </a:solidFill>
        <a:round/>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65000"/>
        <a:lumOff val="35000"/>
      </a:schemeClr>
    </cs:fontRef>
    <cs:defRPr kern="1200">
      <a:effectLst/>
    </cs:defRPr>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lumMod val="95000"/>
        </a:schemeClr>
      </a:solidFill>
      <a:ln w="9525">
        <a:solidFill>
          <a:schemeClr val="dk1">
            <a:lumMod val="15000"/>
            <a:lumOff val="85000"/>
          </a:schemeClr>
        </a:solidFill>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dk1"/>
    </cs:fontRef>
  </cs:wall>
</cs:chartStyle>
</file>

<file path=ppt/charts/style6.xml><?xml version="1.0" encoding="utf-8"?>
<cs:chartStyle xmlns:cs="http://schemas.microsoft.com/office/drawing/2012/chartStyle" xmlns:a="http://schemas.openxmlformats.org/drawingml/2006/main" id="204">
  <cs:axisTitle>
    <cs:lnRef idx="0"/>
    <cs:fillRef idx="0"/>
    <cs:effectRef idx="0"/>
    <cs:fontRef idx="minor">
      <a:schemeClr val="dk1">
        <a:lumMod val="65000"/>
        <a:lumOff val="35000"/>
      </a:schemeClr>
    </cs:fontRef>
    <cs:defRPr sz="900" b="1" kern="1200"/>
  </cs:axisTitle>
  <cs:categoryAxis>
    <cs:lnRef idx="0"/>
    <cs:fillRef idx="0"/>
    <cs:effectRef idx="0"/>
    <cs:fontRef idx="minor">
      <a:schemeClr val="dk1">
        <a:lumMod val="65000"/>
        <a:lumOff val="35000"/>
      </a:schemeClr>
    </cs:fontRef>
    <cs:defRPr sz="900" kern="1200">
      <a:effectLst/>
    </cs:defRPr>
  </cs:categoryAxis>
  <cs:chartArea>
    <cs:lnRef idx="0"/>
    <cs:fillRef idx="0"/>
    <cs:effectRef idx="0"/>
    <cs:fontRef idx="minor">
      <a:schemeClr val="dk1"/>
    </cs:fontRef>
    <cs:spPr>
      <a:gradFill flip="none" rotWithShape="1">
        <a:gsLst>
          <a:gs pos="0">
            <a:schemeClr val="lt1"/>
          </a:gs>
          <a:gs pos="68000">
            <a:schemeClr val="lt1">
              <a:lumMod val="85000"/>
            </a:schemeClr>
          </a:gs>
          <a:gs pos="100000">
            <a:schemeClr val="lt1"/>
          </a:gs>
        </a:gsLst>
        <a:lin ang="5400000" scaled="1"/>
        <a:tileRect/>
      </a:gradFill>
      <a:ln w="9525" cap="flat" cmpd="sng" algn="ctr">
        <a:solidFill>
          <a:schemeClr val="dk1">
            <a:lumMod val="15000"/>
            <a:lumOff val="85000"/>
          </a:schemeClr>
        </a:solidFill>
        <a:round/>
      </a:ln>
    </cs:spPr>
    <cs:defRPr sz="1000" kern="1200"/>
  </cs:chartArea>
  <cs:dataLabel>
    <cs:lnRef idx="0"/>
    <cs:fillRef idx="0"/>
    <cs:effectRef idx="0"/>
    <cs:fontRef idx="minor">
      <a:schemeClr val="lt1"/>
    </cs:fontRef>
    <cs:spPr/>
    <cs:defRPr sz="10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000" b="1"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
  <cs:dataPoint3D>
    <cs:lnRef idx="0"/>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3D>
  <cs:dataPointLine>
    <cs:lnRef idx="0">
      <cs:styleClr val="auto"/>
    </cs:lnRef>
    <cs:fillRef idx="0"/>
    <cs:effectRef idx="0"/>
    <cs:fontRef idx="minor">
      <a:schemeClr val="dk1"/>
    </cs:fontRef>
    <cs:spPr>
      <a:ln w="28575" cap="rnd">
        <a:gradFill>
          <a:gsLst>
            <a:gs pos="0">
              <a:schemeClr val="phClr"/>
            </a:gs>
            <a:gs pos="100000">
              <a:schemeClr val="phClr">
                <a:lumMod val="84000"/>
              </a:schemeClr>
            </a:gs>
          </a:gsLst>
          <a:lin ang="5400000" scaled="1"/>
        </a:gradFill>
        <a:round/>
      </a:ln>
    </cs:spPr>
  </cs:dataPointLine>
  <cs:dataPointMarker>
    <cs:lnRef idx="0"/>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900" kern="1200"/>
  </cs:dataTable>
  <cs:downBar>
    <cs:lnRef idx="0"/>
    <cs:fillRef idx="0"/>
    <cs:effectRef idx="0"/>
    <cs:fontRef idx="minor">
      <a:schemeClr val="dk1"/>
    </cs:fontRef>
    <cs:spPr>
      <a:solidFill>
        <a:schemeClr val="dk1">
          <a:lumMod val="35000"/>
          <a:lumOff val="65000"/>
        </a:schemeClr>
      </a:solidFill>
      <a:ln w="9525">
        <a:solidFill>
          <a:schemeClr val="dk1">
            <a:lumMod val="50000"/>
            <a:lumOff val="50000"/>
          </a:schemeClr>
        </a:solidFill>
      </a:ln>
    </cs:spPr>
  </cs:downBar>
  <cs:dropLine>
    <cs:lnRef idx="0"/>
    <cs:fillRef idx="0"/>
    <cs:effectRef idx="0"/>
    <cs:fontRef idx="minor">
      <a:schemeClr val="dk1"/>
    </cs:fontRef>
    <cs:spPr>
      <a:ln w="9525">
        <a:solidFill>
          <a:schemeClr val="dk1">
            <a:lumMod val="50000"/>
            <a:lumOff val="50000"/>
          </a:schemeClr>
        </a:solidFill>
        <a:round/>
      </a:ln>
    </cs:spPr>
  </cs:dropLine>
  <cs:errorBar>
    <cs:lnRef idx="0"/>
    <cs:fillRef idx="0"/>
    <cs:effectRef idx="0"/>
    <cs:fontRef idx="minor">
      <a:schemeClr val="dk1"/>
    </cs:fontRef>
    <cs:spPr>
      <a:ln w="9525">
        <a:solidFill>
          <a:schemeClr val="dk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50000"/>
            <a:lumOff val="50000"/>
          </a:schemeClr>
        </a:solidFill>
        <a:round/>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65000"/>
        <a:lumOff val="35000"/>
      </a:schemeClr>
    </cs:fontRef>
    <cs:defRPr kern="1200">
      <a:effectLst/>
    </cs:defRPr>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lumMod val="95000"/>
        </a:schemeClr>
      </a:solidFill>
      <a:ln w="9525">
        <a:solidFill>
          <a:schemeClr val="dk1">
            <a:lumMod val="15000"/>
            <a:lumOff val="85000"/>
          </a:schemeClr>
        </a:solidFill>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dk1"/>
    </cs:fontRef>
  </cs:wall>
</cs:chartStyle>
</file>

<file path=ppt/charts/style7.xml><?xml version="1.0" encoding="utf-8"?>
<cs:chartStyle xmlns:cs="http://schemas.microsoft.com/office/drawing/2012/chartStyle" xmlns:a="http://schemas.openxmlformats.org/drawingml/2006/main" id="218">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8.xml><?xml version="1.0" encoding="utf-8"?>
<cs:chartStyle xmlns:cs="http://schemas.microsoft.com/office/drawing/2012/chartStyle" xmlns:a="http://schemas.openxmlformats.org/drawingml/2006/main" id="218">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9.xml><?xml version="1.0" encoding="utf-8"?>
<cs:chartStyle xmlns:cs="http://schemas.microsoft.com/office/drawing/2012/chartStyle" xmlns:a="http://schemas.openxmlformats.org/drawingml/2006/main" id="218">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796D46B1-CDB6-407D-A432-A0D47281632F}" type="datetimeFigureOut">
              <a:rPr lang="en-US" smtClean="0"/>
              <a:t>4/8/2023</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E6B0BACE-9E44-4811-8D7A-0A428EFCB84C}"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971013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6D46B1-CDB6-407D-A432-A0D47281632F}" type="datetimeFigureOut">
              <a:rPr lang="en-US" smtClean="0"/>
              <a:t>4/8/2023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B0BACE-9E44-4811-8D7A-0A428EFCB84C}" type="slidenum">
              <a:rPr lang="en-US" smtClean="0"/>
              <a:t>‹#›</a:t>
            </a:fld>
            <a:endParaRPr lang="en-US"/>
          </a:p>
        </p:txBody>
      </p:sp>
    </p:spTree>
    <p:extLst>
      <p:ext uri="{BB962C8B-B14F-4D97-AF65-F5344CB8AC3E}">
        <p14:creationId xmlns:p14="http://schemas.microsoft.com/office/powerpoint/2010/main" val="9231693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96D46B1-CDB6-407D-A432-A0D47281632F}" type="datetimeFigureOut">
              <a:rPr lang="en-US" smtClean="0"/>
              <a:t>4/8/2023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B0BACE-9E44-4811-8D7A-0A428EFCB84C}"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14573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96D46B1-CDB6-407D-A432-A0D47281632F}" type="datetimeFigureOut">
              <a:rPr lang="en-US" smtClean="0"/>
              <a:t>4/8/2023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B0BACE-9E44-4811-8D7A-0A428EFCB84C}"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230153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96D46B1-CDB6-407D-A432-A0D47281632F}" type="datetimeFigureOut">
              <a:rPr lang="en-US" smtClean="0"/>
              <a:t>4/8/2023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B0BACE-9E44-4811-8D7A-0A428EFCB84C}" type="slidenum">
              <a:rPr lang="en-US" smtClean="0"/>
              <a:t>‹#›</a:t>
            </a:fld>
            <a:endParaRPr lang="en-US"/>
          </a:p>
        </p:txBody>
      </p:sp>
    </p:spTree>
    <p:extLst>
      <p:ext uri="{BB962C8B-B14F-4D97-AF65-F5344CB8AC3E}">
        <p14:creationId xmlns:p14="http://schemas.microsoft.com/office/powerpoint/2010/main" val="4115131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96D46B1-CDB6-407D-A432-A0D47281632F}" type="datetimeFigureOut">
              <a:rPr lang="en-US" smtClean="0"/>
              <a:t>4/8/2023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B0BACE-9E44-4811-8D7A-0A428EFCB84C}"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77206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96D46B1-CDB6-407D-A432-A0D47281632F}" type="datetimeFigureOut">
              <a:rPr lang="en-US" smtClean="0"/>
              <a:t>4/8/2023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B0BACE-9E44-4811-8D7A-0A428EFCB84C}"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959856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96D46B1-CDB6-407D-A432-A0D47281632F}" type="datetimeFigureOut">
              <a:rPr lang="en-US" smtClean="0"/>
              <a:t>4/8/2023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B0BACE-9E44-4811-8D7A-0A428EFCB84C}"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34371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96D46B1-CDB6-407D-A432-A0D47281632F}" type="datetimeFigureOut">
              <a:rPr lang="en-US" smtClean="0"/>
              <a:t>4/8/2023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B0BACE-9E44-4811-8D7A-0A428EFCB84C}"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632283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96D46B1-CDB6-407D-A432-A0D47281632F}" type="datetimeFigureOut">
              <a:rPr lang="en-US" smtClean="0"/>
              <a:t>4/8/2023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B0BACE-9E44-4811-8D7A-0A428EFCB84C}" type="slidenum">
              <a:rPr lang="en-US" smtClean="0"/>
              <a:t>‹#›</a:t>
            </a:fld>
            <a:endParaRPr lang="en-US"/>
          </a:p>
        </p:txBody>
      </p:sp>
    </p:spTree>
    <p:extLst>
      <p:ext uri="{BB962C8B-B14F-4D97-AF65-F5344CB8AC3E}">
        <p14:creationId xmlns:p14="http://schemas.microsoft.com/office/powerpoint/2010/main" val="41142714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96D46B1-CDB6-407D-A432-A0D47281632F}" type="datetimeFigureOut">
              <a:rPr lang="en-US" smtClean="0"/>
              <a:t>4/8/2023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B0BACE-9E44-4811-8D7A-0A428EFCB84C}"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655351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96D46B1-CDB6-407D-A432-A0D47281632F}" type="datetimeFigureOut">
              <a:rPr lang="en-US" smtClean="0"/>
              <a:t>4/8/2023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B0BACE-9E44-4811-8D7A-0A428EFCB84C}" type="slidenum">
              <a:rPr lang="en-US" smtClean="0"/>
              <a:t>‹#›</a:t>
            </a:fld>
            <a:endParaRPr lang="en-US"/>
          </a:p>
        </p:txBody>
      </p:sp>
    </p:spTree>
    <p:extLst>
      <p:ext uri="{BB962C8B-B14F-4D97-AF65-F5344CB8AC3E}">
        <p14:creationId xmlns:p14="http://schemas.microsoft.com/office/powerpoint/2010/main" val="42450970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96D46B1-CDB6-407D-A432-A0D47281632F}" type="datetimeFigureOut">
              <a:rPr lang="en-US" smtClean="0"/>
              <a:t>4/8/2023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6B0BACE-9E44-4811-8D7A-0A428EFCB84C}"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262459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96D46B1-CDB6-407D-A432-A0D47281632F}" type="datetimeFigureOut">
              <a:rPr lang="en-US" smtClean="0"/>
              <a:t>4/8/2023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6B0BACE-9E44-4811-8D7A-0A428EFCB84C}"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284488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6D46B1-CDB6-407D-A432-A0D47281632F}" type="datetimeFigureOut">
              <a:rPr lang="en-US" smtClean="0"/>
              <a:t>4/8/2023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6B0BACE-9E44-4811-8D7A-0A428EFCB84C}" type="slidenum">
              <a:rPr lang="en-US" smtClean="0"/>
              <a:t>‹#›</a:t>
            </a:fld>
            <a:endParaRPr lang="en-US"/>
          </a:p>
        </p:txBody>
      </p:sp>
    </p:spTree>
    <p:extLst>
      <p:ext uri="{BB962C8B-B14F-4D97-AF65-F5344CB8AC3E}">
        <p14:creationId xmlns:p14="http://schemas.microsoft.com/office/powerpoint/2010/main" val="21273196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6D46B1-CDB6-407D-A432-A0D47281632F}" type="datetimeFigureOut">
              <a:rPr lang="en-US" smtClean="0"/>
              <a:t>4/8/2023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B0BACE-9E44-4811-8D7A-0A428EFCB84C}"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673151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6D46B1-CDB6-407D-A432-A0D47281632F}" type="datetimeFigureOut">
              <a:rPr lang="en-US" smtClean="0"/>
              <a:t>4/8/2023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B0BACE-9E44-4811-8D7A-0A428EFCB84C}" type="slidenum">
              <a:rPr lang="en-US" smtClean="0"/>
              <a:t>‹#›</a:t>
            </a:fld>
            <a:endParaRPr lang="en-US"/>
          </a:p>
        </p:txBody>
      </p:sp>
    </p:spTree>
    <p:extLst>
      <p:ext uri="{BB962C8B-B14F-4D97-AF65-F5344CB8AC3E}">
        <p14:creationId xmlns:p14="http://schemas.microsoft.com/office/powerpoint/2010/main" val="22980057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96D46B1-CDB6-407D-A432-A0D47281632F}" type="datetimeFigureOut">
              <a:rPr lang="en-US" smtClean="0"/>
              <a:t>4/8/2023</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6B0BACE-9E44-4811-8D7A-0A428EFCB84C}" type="slidenum">
              <a:rPr lang="en-US" smtClean="0"/>
              <a:t>‹#›</a:t>
            </a:fld>
            <a:endParaRPr lang="en-US"/>
          </a:p>
        </p:txBody>
      </p:sp>
    </p:spTree>
    <p:extLst>
      <p:ext uri="{BB962C8B-B14F-4D97-AF65-F5344CB8AC3E}">
        <p14:creationId xmlns:p14="http://schemas.microsoft.com/office/powerpoint/2010/main" val="110189346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chart" Target="../charts/chart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chart" Target="../charts/chart1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800" dirty="0" smtClean="0"/>
              <a:t>INDIVIDUAL PROJECT </a:t>
            </a:r>
            <a:r>
              <a:rPr lang="en-US" sz="4800" dirty="0" smtClean="0"/>
              <a:t>BY</a:t>
            </a:r>
            <a:r>
              <a:rPr lang="en-US" dirty="0" smtClean="0"/>
              <a:t>	</a:t>
            </a:r>
            <a:endParaRPr lang="en-US" dirty="0"/>
          </a:p>
        </p:txBody>
      </p:sp>
      <p:sp>
        <p:nvSpPr>
          <p:cNvPr id="3" name="Subtitle 2"/>
          <p:cNvSpPr>
            <a:spLocks noGrp="1"/>
          </p:cNvSpPr>
          <p:nvPr>
            <p:ph type="subTitle" idx="1"/>
          </p:nvPr>
        </p:nvSpPr>
        <p:spPr/>
        <p:txBody>
          <a:bodyPr/>
          <a:lstStyle/>
          <a:p>
            <a:r>
              <a:rPr lang="en-US" b="1" dirty="0" smtClean="0"/>
              <a:t>UDOH CHIDERA JENNIFER</a:t>
            </a:r>
          </a:p>
          <a:p>
            <a:r>
              <a:rPr lang="en-US" b="1" dirty="0" smtClean="0"/>
              <a:t>DATA ANALYST</a:t>
            </a:r>
            <a:endParaRPr lang="en-US" b="1" dirty="0"/>
          </a:p>
        </p:txBody>
      </p:sp>
    </p:spTree>
    <p:extLst>
      <p:ext uri="{BB962C8B-B14F-4D97-AF65-F5344CB8AC3E}">
        <p14:creationId xmlns:p14="http://schemas.microsoft.com/office/powerpoint/2010/main" val="9002451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idx="1"/>
            <p:extLst>
              <p:ext uri="{D42A27DB-BD31-4B8C-83A1-F6EECF244321}">
                <p14:modId xmlns:p14="http://schemas.microsoft.com/office/powerpoint/2010/main" val="1533993654"/>
              </p:ext>
            </p:extLst>
          </p:nvPr>
        </p:nvGraphicFramePr>
        <p:xfrm>
          <a:off x="838200" y="1493931"/>
          <a:ext cx="10515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4199098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724577293"/>
              </p:ext>
            </p:extLst>
          </p:nvPr>
        </p:nvGraphicFramePr>
        <p:xfrm>
          <a:off x="909917" y="1458072"/>
          <a:ext cx="10515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1444744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163522178"/>
              </p:ext>
            </p:extLst>
          </p:nvPr>
        </p:nvGraphicFramePr>
        <p:xfrm>
          <a:off x="909918" y="1144308"/>
          <a:ext cx="10515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1885492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5775" y="136525"/>
            <a:ext cx="10515600" cy="1325563"/>
          </a:xfrm>
        </p:spPr>
        <p:txBody>
          <a:bodyPr/>
          <a:lstStyle/>
          <a:p>
            <a:r>
              <a:rPr lang="en-US" dirty="0" smtClean="0"/>
              <a:t>Most preferred method of ordering meals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933122065"/>
              </p:ext>
            </p:extLst>
          </p:nvPr>
        </p:nvGraphicFramePr>
        <p:xfrm>
          <a:off x="690282" y="1362633"/>
          <a:ext cx="10663518" cy="4315061"/>
        </p:xfrm>
        <a:graphic>
          <a:graphicData uri="http://schemas.openxmlformats.org/drawingml/2006/table">
            <a:tbl>
              <a:tblPr/>
              <a:tblGrid>
                <a:gridCol w="5331759"/>
                <a:gridCol w="5331759"/>
              </a:tblGrid>
              <a:tr h="235367">
                <a:tc>
                  <a:txBody>
                    <a:bodyPr/>
                    <a:lstStyle/>
                    <a:p>
                      <a:pPr algn="l"/>
                      <a:r>
                        <a:rPr lang="en-US" sz="1000" b="1" i="0" dirty="0">
                          <a:solidFill>
                            <a:srgbClr val="000000"/>
                          </a:solidFill>
                          <a:effectLst/>
                          <a:latin typeface="MS Shell Dlg 2" panose="020B0604030504040204" pitchFamily="34" charset="0"/>
                        </a:rPr>
                        <a:t>Order in a physical store and takeaway</a:t>
                      </a:r>
                    </a:p>
                  </a:txBody>
                  <a:tcPr marL="15240" marR="15240" marT="15240" marB="15240" anchor="ctr">
                    <a:lnL>
                      <a:noFill/>
                    </a:lnL>
                    <a:lnR>
                      <a:noFill/>
                    </a:lnR>
                    <a:lnT>
                      <a:noFill/>
                    </a:lnT>
                    <a:lnB>
                      <a:noFill/>
                    </a:lnB>
                    <a:solidFill>
                      <a:srgbClr val="FFFFFF"/>
                    </a:solidFill>
                  </a:tcPr>
                </a:tc>
                <a:tc>
                  <a:txBody>
                    <a:bodyPr/>
                    <a:lstStyle/>
                    <a:p>
                      <a:pPr algn="r"/>
                      <a:r>
                        <a:rPr lang="en-US" sz="1000" b="1" i="0">
                          <a:solidFill>
                            <a:srgbClr val="000000"/>
                          </a:solidFill>
                          <a:effectLst/>
                          <a:latin typeface="MS Shell Dlg 2" panose="020B0604030504040204" pitchFamily="34" charset="0"/>
                        </a:rPr>
                        <a:t>136</a:t>
                      </a:r>
                    </a:p>
                  </a:txBody>
                  <a:tcPr marL="15240" marR="15240" marT="15240" marB="15240" anchor="ctr">
                    <a:lnL>
                      <a:noFill/>
                    </a:lnL>
                    <a:lnR>
                      <a:noFill/>
                    </a:lnR>
                    <a:lnT>
                      <a:noFill/>
                    </a:lnT>
                    <a:lnB>
                      <a:noFill/>
                    </a:lnB>
                    <a:solidFill>
                      <a:srgbClr val="FFFFFF"/>
                    </a:solidFill>
                  </a:tcPr>
                </a:tc>
              </a:tr>
              <a:tr h="235367">
                <a:tc>
                  <a:txBody>
                    <a:bodyPr/>
                    <a:lstStyle/>
                    <a:p>
                      <a:pPr algn="l"/>
                      <a:r>
                        <a:rPr lang="en-US" sz="1000" b="1" i="0">
                          <a:solidFill>
                            <a:srgbClr val="000000"/>
                          </a:solidFill>
                          <a:effectLst/>
                          <a:latin typeface="MS Shell Dlg 2" panose="020B0604030504040204" pitchFamily="34" charset="0"/>
                        </a:rPr>
                        <a:t>Order in a physical store and dine in</a:t>
                      </a:r>
                    </a:p>
                  </a:txBody>
                  <a:tcPr marL="15240" marR="15240" marT="15240" marB="15240" anchor="ctr">
                    <a:lnL>
                      <a:noFill/>
                    </a:lnL>
                    <a:lnR>
                      <a:noFill/>
                    </a:lnR>
                    <a:lnT>
                      <a:noFill/>
                    </a:lnT>
                    <a:lnB>
                      <a:noFill/>
                    </a:lnB>
                    <a:solidFill>
                      <a:srgbClr val="FFFFFF"/>
                    </a:solidFill>
                  </a:tcPr>
                </a:tc>
                <a:tc>
                  <a:txBody>
                    <a:bodyPr/>
                    <a:lstStyle/>
                    <a:p>
                      <a:pPr algn="r"/>
                      <a:r>
                        <a:rPr lang="en-US" sz="1000" b="1" i="0">
                          <a:solidFill>
                            <a:srgbClr val="000000"/>
                          </a:solidFill>
                          <a:effectLst/>
                          <a:latin typeface="MS Shell Dlg 2" panose="020B0604030504040204" pitchFamily="34" charset="0"/>
                        </a:rPr>
                        <a:t>89</a:t>
                      </a:r>
                    </a:p>
                  </a:txBody>
                  <a:tcPr marL="15240" marR="15240" marT="15240" marB="15240" anchor="ctr">
                    <a:lnL>
                      <a:noFill/>
                    </a:lnL>
                    <a:lnR>
                      <a:noFill/>
                    </a:lnR>
                    <a:lnT>
                      <a:noFill/>
                    </a:lnT>
                    <a:lnB>
                      <a:noFill/>
                    </a:lnB>
                    <a:solidFill>
                      <a:srgbClr val="FFFFFF"/>
                    </a:solidFill>
                  </a:tcPr>
                </a:tc>
              </a:tr>
              <a:tr h="235367">
                <a:tc>
                  <a:txBody>
                    <a:bodyPr/>
                    <a:lstStyle/>
                    <a:p>
                      <a:pPr algn="l"/>
                      <a:r>
                        <a:rPr lang="en-US" sz="1000" b="1" i="0">
                          <a:solidFill>
                            <a:srgbClr val="000000"/>
                          </a:solidFill>
                          <a:effectLst/>
                          <a:latin typeface="MS Shell Dlg 2" panose="020B0604030504040204" pitchFamily="34" charset="0"/>
                        </a:rPr>
                        <a:t>Order online and get delivered</a:t>
                      </a:r>
                    </a:p>
                  </a:txBody>
                  <a:tcPr marL="15240" marR="15240" marT="15240" marB="15240" anchor="ctr">
                    <a:lnL>
                      <a:noFill/>
                    </a:lnL>
                    <a:lnR>
                      <a:noFill/>
                    </a:lnR>
                    <a:lnT>
                      <a:noFill/>
                    </a:lnT>
                    <a:lnB>
                      <a:noFill/>
                    </a:lnB>
                    <a:solidFill>
                      <a:srgbClr val="FFFFFF"/>
                    </a:solidFill>
                  </a:tcPr>
                </a:tc>
                <a:tc>
                  <a:txBody>
                    <a:bodyPr/>
                    <a:lstStyle/>
                    <a:p>
                      <a:pPr algn="r"/>
                      <a:r>
                        <a:rPr lang="en-US" sz="1000" b="1" i="0">
                          <a:solidFill>
                            <a:srgbClr val="000000"/>
                          </a:solidFill>
                          <a:effectLst/>
                          <a:latin typeface="MS Shell Dlg 2" panose="020B0604030504040204" pitchFamily="34" charset="0"/>
                        </a:rPr>
                        <a:t>75</a:t>
                      </a:r>
                    </a:p>
                  </a:txBody>
                  <a:tcPr marL="15240" marR="15240" marT="15240" marB="15240" anchor="ctr">
                    <a:lnL>
                      <a:noFill/>
                    </a:lnL>
                    <a:lnR>
                      <a:noFill/>
                    </a:lnR>
                    <a:lnT>
                      <a:noFill/>
                    </a:lnT>
                    <a:lnB>
                      <a:noFill/>
                    </a:lnB>
                    <a:solidFill>
                      <a:srgbClr val="FFFFFF"/>
                    </a:solidFill>
                  </a:tcPr>
                </a:tc>
              </a:tr>
              <a:tr h="235367">
                <a:tc>
                  <a:txBody>
                    <a:bodyPr/>
                    <a:lstStyle/>
                    <a:p>
                      <a:pPr algn="l"/>
                      <a:r>
                        <a:rPr lang="en-US" sz="1000" b="1" i="0">
                          <a:solidFill>
                            <a:srgbClr val="000000"/>
                          </a:solidFill>
                          <a:effectLst/>
                          <a:latin typeface="MS Shell Dlg 2" panose="020B0604030504040204" pitchFamily="34" charset="0"/>
                        </a:rPr>
                        <a:t>Order in a physical store and dine in;Order in a physical store and takeaway</a:t>
                      </a:r>
                    </a:p>
                  </a:txBody>
                  <a:tcPr marL="15240" marR="15240" marT="15240" marB="15240" anchor="ctr">
                    <a:lnL>
                      <a:noFill/>
                    </a:lnL>
                    <a:lnR>
                      <a:noFill/>
                    </a:lnR>
                    <a:lnT>
                      <a:noFill/>
                    </a:lnT>
                    <a:lnB>
                      <a:noFill/>
                    </a:lnB>
                    <a:solidFill>
                      <a:srgbClr val="FFFFFF"/>
                    </a:solidFill>
                  </a:tcPr>
                </a:tc>
                <a:tc>
                  <a:txBody>
                    <a:bodyPr/>
                    <a:lstStyle/>
                    <a:p>
                      <a:pPr algn="r"/>
                      <a:r>
                        <a:rPr lang="en-US" sz="1000" b="1" i="0">
                          <a:solidFill>
                            <a:srgbClr val="000000"/>
                          </a:solidFill>
                          <a:effectLst/>
                          <a:latin typeface="MS Shell Dlg 2" panose="020B0604030504040204" pitchFamily="34" charset="0"/>
                        </a:rPr>
                        <a:t>49</a:t>
                      </a:r>
                    </a:p>
                  </a:txBody>
                  <a:tcPr marL="15240" marR="15240" marT="15240" marB="15240" anchor="ctr">
                    <a:lnL>
                      <a:noFill/>
                    </a:lnL>
                    <a:lnR>
                      <a:noFill/>
                    </a:lnR>
                    <a:lnT>
                      <a:noFill/>
                    </a:lnT>
                    <a:lnB>
                      <a:noFill/>
                    </a:lnB>
                    <a:solidFill>
                      <a:srgbClr val="FFFFFF"/>
                    </a:solidFill>
                  </a:tcPr>
                </a:tc>
              </a:tr>
              <a:tr h="235367">
                <a:tc>
                  <a:txBody>
                    <a:bodyPr/>
                    <a:lstStyle/>
                    <a:p>
                      <a:pPr algn="l"/>
                      <a:r>
                        <a:rPr lang="en-US" sz="1000" b="1" i="0">
                          <a:solidFill>
                            <a:srgbClr val="000000"/>
                          </a:solidFill>
                          <a:effectLst/>
                          <a:latin typeface="MS Shell Dlg 2" panose="020B0604030504040204" pitchFamily="34" charset="0"/>
                        </a:rPr>
                        <a:t>Order online and get delivered;Order in a physical store and takeaway</a:t>
                      </a:r>
                    </a:p>
                  </a:txBody>
                  <a:tcPr marL="15240" marR="15240" marT="15240" marB="15240" anchor="ctr">
                    <a:lnL>
                      <a:noFill/>
                    </a:lnL>
                    <a:lnR>
                      <a:noFill/>
                    </a:lnR>
                    <a:lnT>
                      <a:noFill/>
                    </a:lnT>
                    <a:lnB>
                      <a:noFill/>
                    </a:lnB>
                    <a:solidFill>
                      <a:srgbClr val="FFFFFF"/>
                    </a:solidFill>
                  </a:tcPr>
                </a:tc>
                <a:tc>
                  <a:txBody>
                    <a:bodyPr/>
                    <a:lstStyle/>
                    <a:p>
                      <a:pPr algn="r"/>
                      <a:r>
                        <a:rPr lang="en-US" sz="1000" b="1" i="0">
                          <a:solidFill>
                            <a:srgbClr val="000000"/>
                          </a:solidFill>
                          <a:effectLst/>
                          <a:latin typeface="MS Shell Dlg 2" panose="020B0604030504040204" pitchFamily="34" charset="0"/>
                        </a:rPr>
                        <a:t>37</a:t>
                      </a:r>
                    </a:p>
                  </a:txBody>
                  <a:tcPr marL="15240" marR="15240" marT="15240" marB="15240" anchor="ctr">
                    <a:lnL>
                      <a:noFill/>
                    </a:lnL>
                    <a:lnR>
                      <a:noFill/>
                    </a:lnR>
                    <a:lnT>
                      <a:noFill/>
                    </a:lnT>
                    <a:lnB>
                      <a:noFill/>
                    </a:lnB>
                    <a:solidFill>
                      <a:srgbClr val="FFFFFF"/>
                    </a:solidFill>
                  </a:tcPr>
                </a:tc>
              </a:tr>
              <a:tr h="235367">
                <a:tc>
                  <a:txBody>
                    <a:bodyPr/>
                    <a:lstStyle/>
                    <a:p>
                      <a:pPr algn="l"/>
                      <a:r>
                        <a:rPr lang="en-US" sz="1000" b="1" i="0">
                          <a:solidFill>
                            <a:srgbClr val="000000"/>
                          </a:solidFill>
                          <a:effectLst/>
                          <a:latin typeface="MS Shell Dlg 2" panose="020B0604030504040204" pitchFamily="34" charset="0"/>
                        </a:rPr>
                        <a:t>Order online and get delivered;Order in a physical store and dine in</a:t>
                      </a:r>
                    </a:p>
                  </a:txBody>
                  <a:tcPr marL="15240" marR="15240" marT="15240" marB="15240" anchor="ctr">
                    <a:lnL>
                      <a:noFill/>
                    </a:lnL>
                    <a:lnR>
                      <a:noFill/>
                    </a:lnR>
                    <a:lnT>
                      <a:noFill/>
                    </a:lnT>
                    <a:lnB>
                      <a:noFill/>
                    </a:lnB>
                    <a:solidFill>
                      <a:srgbClr val="FFFFFF"/>
                    </a:solidFill>
                  </a:tcPr>
                </a:tc>
                <a:tc>
                  <a:txBody>
                    <a:bodyPr/>
                    <a:lstStyle/>
                    <a:p>
                      <a:pPr algn="r"/>
                      <a:r>
                        <a:rPr lang="en-US" sz="1000" b="1" i="0">
                          <a:solidFill>
                            <a:srgbClr val="000000"/>
                          </a:solidFill>
                          <a:effectLst/>
                          <a:latin typeface="MS Shell Dlg 2" panose="020B0604030504040204" pitchFamily="34" charset="0"/>
                        </a:rPr>
                        <a:t>13</a:t>
                      </a:r>
                    </a:p>
                  </a:txBody>
                  <a:tcPr marL="15240" marR="15240" marT="15240" marB="15240" anchor="ctr">
                    <a:lnL>
                      <a:noFill/>
                    </a:lnL>
                    <a:lnR>
                      <a:noFill/>
                    </a:lnR>
                    <a:lnT>
                      <a:noFill/>
                    </a:lnT>
                    <a:lnB>
                      <a:noFill/>
                    </a:lnB>
                    <a:solidFill>
                      <a:srgbClr val="FFFFFF"/>
                    </a:solidFill>
                  </a:tcPr>
                </a:tc>
              </a:tr>
              <a:tr h="431506">
                <a:tc>
                  <a:txBody>
                    <a:bodyPr/>
                    <a:lstStyle/>
                    <a:p>
                      <a:pPr algn="l"/>
                      <a:r>
                        <a:rPr lang="en-US" sz="1000" b="1" i="0">
                          <a:solidFill>
                            <a:srgbClr val="000000"/>
                          </a:solidFill>
                          <a:effectLst/>
                          <a:latin typeface="MS Shell Dlg 2" panose="020B0604030504040204" pitchFamily="34" charset="0"/>
                        </a:rPr>
                        <a:t>Order online and get delivered;Order in a physical store and dine in;Order in a physical store and takeaway</a:t>
                      </a:r>
                    </a:p>
                  </a:txBody>
                  <a:tcPr marL="15240" marR="15240" marT="15240" marB="15240" anchor="ctr">
                    <a:lnL>
                      <a:noFill/>
                    </a:lnL>
                    <a:lnR>
                      <a:noFill/>
                    </a:lnR>
                    <a:lnT>
                      <a:noFill/>
                    </a:lnT>
                    <a:lnB>
                      <a:noFill/>
                    </a:lnB>
                    <a:solidFill>
                      <a:srgbClr val="FFFFFF"/>
                    </a:solidFill>
                  </a:tcPr>
                </a:tc>
                <a:tc>
                  <a:txBody>
                    <a:bodyPr/>
                    <a:lstStyle/>
                    <a:p>
                      <a:pPr algn="r"/>
                      <a:r>
                        <a:rPr lang="en-US" sz="1000" b="1" i="0" dirty="0">
                          <a:solidFill>
                            <a:srgbClr val="000000"/>
                          </a:solidFill>
                          <a:effectLst/>
                          <a:latin typeface="MS Shell Dlg 2" panose="020B0604030504040204" pitchFamily="34" charset="0"/>
                        </a:rPr>
                        <a:t>12</a:t>
                      </a:r>
                    </a:p>
                  </a:txBody>
                  <a:tcPr marL="15240" marR="15240" marT="15240" marB="15240" anchor="ctr">
                    <a:lnL>
                      <a:noFill/>
                    </a:lnL>
                    <a:lnR>
                      <a:noFill/>
                    </a:lnR>
                    <a:lnT>
                      <a:noFill/>
                    </a:lnT>
                    <a:lnB>
                      <a:noFill/>
                    </a:lnB>
                    <a:solidFill>
                      <a:srgbClr val="FFFFFF"/>
                    </a:solidFill>
                  </a:tcPr>
                </a:tc>
              </a:tr>
              <a:tr h="235367">
                <a:tc>
                  <a:txBody>
                    <a:bodyPr/>
                    <a:lstStyle/>
                    <a:p>
                      <a:pPr algn="l"/>
                      <a:r>
                        <a:rPr lang="en-US" sz="1000" b="1" i="0">
                          <a:solidFill>
                            <a:srgbClr val="000000"/>
                          </a:solidFill>
                          <a:effectLst/>
                          <a:latin typeface="MS Shell Dlg 2" panose="020B0604030504040204" pitchFamily="34" charset="0"/>
                        </a:rPr>
                        <a:t>Order online and pick up</a:t>
                      </a:r>
                    </a:p>
                  </a:txBody>
                  <a:tcPr marL="15240" marR="15240" marT="15240" marB="15240" anchor="ctr">
                    <a:lnL>
                      <a:noFill/>
                    </a:lnL>
                    <a:lnR>
                      <a:noFill/>
                    </a:lnR>
                    <a:lnT>
                      <a:noFill/>
                    </a:lnT>
                    <a:lnB>
                      <a:noFill/>
                    </a:lnB>
                    <a:solidFill>
                      <a:srgbClr val="FFFFFF"/>
                    </a:solidFill>
                  </a:tcPr>
                </a:tc>
                <a:tc>
                  <a:txBody>
                    <a:bodyPr/>
                    <a:lstStyle/>
                    <a:p>
                      <a:pPr algn="r"/>
                      <a:r>
                        <a:rPr lang="en-US" sz="1000" b="1" i="0">
                          <a:solidFill>
                            <a:srgbClr val="000000"/>
                          </a:solidFill>
                          <a:effectLst/>
                          <a:latin typeface="MS Shell Dlg 2" panose="020B0604030504040204" pitchFamily="34" charset="0"/>
                        </a:rPr>
                        <a:t>8</a:t>
                      </a:r>
                    </a:p>
                  </a:txBody>
                  <a:tcPr marL="15240" marR="15240" marT="15240" marB="15240" anchor="ctr">
                    <a:lnL>
                      <a:noFill/>
                    </a:lnL>
                    <a:lnR>
                      <a:noFill/>
                    </a:lnR>
                    <a:lnT>
                      <a:noFill/>
                    </a:lnT>
                    <a:lnB>
                      <a:noFill/>
                    </a:lnB>
                    <a:solidFill>
                      <a:srgbClr val="FFFFFF"/>
                    </a:solidFill>
                  </a:tcPr>
                </a:tc>
              </a:tr>
              <a:tr h="431506">
                <a:tc>
                  <a:txBody>
                    <a:bodyPr/>
                    <a:lstStyle/>
                    <a:p>
                      <a:pPr algn="l"/>
                      <a:r>
                        <a:rPr lang="en-US" sz="1000" b="1" i="0">
                          <a:solidFill>
                            <a:srgbClr val="000000"/>
                          </a:solidFill>
                          <a:effectLst/>
                          <a:latin typeface="MS Shell Dlg 2" panose="020B0604030504040204" pitchFamily="34" charset="0"/>
                        </a:rPr>
                        <a:t>Order online and get delivered;Order in a physical store and dine in;Order online and pick up;Order in a physical store and takeaway</a:t>
                      </a:r>
                    </a:p>
                  </a:txBody>
                  <a:tcPr marL="15240" marR="15240" marT="15240" marB="15240" anchor="ctr">
                    <a:lnL>
                      <a:noFill/>
                    </a:lnL>
                    <a:lnR>
                      <a:noFill/>
                    </a:lnR>
                    <a:lnT>
                      <a:noFill/>
                    </a:lnT>
                    <a:lnB>
                      <a:noFill/>
                    </a:lnB>
                    <a:solidFill>
                      <a:srgbClr val="FFFFFF"/>
                    </a:solidFill>
                  </a:tcPr>
                </a:tc>
                <a:tc>
                  <a:txBody>
                    <a:bodyPr/>
                    <a:lstStyle/>
                    <a:p>
                      <a:pPr algn="r"/>
                      <a:r>
                        <a:rPr lang="en-US" sz="1000" b="1" i="0">
                          <a:solidFill>
                            <a:srgbClr val="000000"/>
                          </a:solidFill>
                          <a:effectLst/>
                          <a:latin typeface="MS Shell Dlg 2" panose="020B0604030504040204" pitchFamily="34" charset="0"/>
                        </a:rPr>
                        <a:t>7</a:t>
                      </a:r>
                    </a:p>
                  </a:txBody>
                  <a:tcPr marL="15240" marR="15240" marT="15240" marB="15240" anchor="ctr">
                    <a:lnL>
                      <a:noFill/>
                    </a:lnL>
                    <a:lnR>
                      <a:noFill/>
                    </a:lnR>
                    <a:lnT>
                      <a:noFill/>
                    </a:lnT>
                    <a:lnB>
                      <a:noFill/>
                    </a:lnB>
                    <a:solidFill>
                      <a:srgbClr val="FFFFFF"/>
                    </a:solidFill>
                  </a:tcPr>
                </a:tc>
              </a:tr>
              <a:tr h="431506">
                <a:tc>
                  <a:txBody>
                    <a:bodyPr/>
                    <a:lstStyle/>
                    <a:p>
                      <a:pPr algn="l"/>
                      <a:r>
                        <a:rPr lang="en-US" sz="1000" b="1" i="0">
                          <a:solidFill>
                            <a:srgbClr val="000000"/>
                          </a:solidFill>
                          <a:effectLst/>
                          <a:latin typeface="MS Shell Dlg 2" panose="020B0604030504040204" pitchFamily="34" charset="0"/>
                        </a:rPr>
                        <a:t>Order in a physical store and dine in;Order online and pick up;Order in a physical store and takeaway</a:t>
                      </a:r>
                    </a:p>
                  </a:txBody>
                  <a:tcPr marL="15240" marR="15240" marT="15240" marB="15240" anchor="ctr">
                    <a:lnL>
                      <a:noFill/>
                    </a:lnL>
                    <a:lnR>
                      <a:noFill/>
                    </a:lnR>
                    <a:lnT>
                      <a:noFill/>
                    </a:lnT>
                    <a:lnB>
                      <a:noFill/>
                    </a:lnB>
                    <a:solidFill>
                      <a:srgbClr val="FFFFFF"/>
                    </a:solidFill>
                  </a:tcPr>
                </a:tc>
                <a:tc>
                  <a:txBody>
                    <a:bodyPr/>
                    <a:lstStyle/>
                    <a:p>
                      <a:pPr algn="r"/>
                      <a:r>
                        <a:rPr lang="en-US" sz="1000" b="1" i="0">
                          <a:solidFill>
                            <a:srgbClr val="000000"/>
                          </a:solidFill>
                          <a:effectLst/>
                          <a:latin typeface="MS Shell Dlg 2" panose="020B0604030504040204" pitchFamily="34" charset="0"/>
                        </a:rPr>
                        <a:t>5</a:t>
                      </a:r>
                    </a:p>
                  </a:txBody>
                  <a:tcPr marL="15240" marR="15240" marT="15240" marB="15240" anchor="ctr">
                    <a:lnL>
                      <a:noFill/>
                    </a:lnL>
                    <a:lnR>
                      <a:noFill/>
                    </a:lnR>
                    <a:lnT>
                      <a:noFill/>
                    </a:lnT>
                    <a:lnB>
                      <a:noFill/>
                    </a:lnB>
                    <a:solidFill>
                      <a:srgbClr val="FFFFFF"/>
                    </a:solidFill>
                  </a:tcPr>
                </a:tc>
              </a:tr>
              <a:tr h="235367">
                <a:tc>
                  <a:txBody>
                    <a:bodyPr/>
                    <a:lstStyle/>
                    <a:p>
                      <a:pPr algn="l"/>
                      <a:r>
                        <a:rPr lang="en-US" sz="1000" b="1" i="0">
                          <a:solidFill>
                            <a:srgbClr val="000000"/>
                          </a:solidFill>
                          <a:effectLst/>
                          <a:latin typeface="MS Shell Dlg 2" panose="020B0604030504040204" pitchFamily="34" charset="0"/>
                        </a:rPr>
                        <a:t>Order online and get delivered;Order online and pick up</a:t>
                      </a:r>
                    </a:p>
                  </a:txBody>
                  <a:tcPr marL="15240" marR="15240" marT="15240" marB="15240" anchor="ctr">
                    <a:lnL>
                      <a:noFill/>
                    </a:lnL>
                    <a:lnR>
                      <a:noFill/>
                    </a:lnR>
                    <a:lnT>
                      <a:noFill/>
                    </a:lnT>
                    <a:lnB>
                      <a:noFill/>
                    </a:lnB>
                    <a:solidFill>
                      <a:srgbClr val="FFFFFF"/>
                    </a:solidFill>
                  </a:tcPr>
                </a:tc>
                <a:tc>
                  <a:txBody>
                    <a:bodyPr/>
                    <a:lstStyle/>
                    <a:p>
                      <a:pPr algn="r"/>
                      <a:r>
                        <a:rPr lang="en-US" sz="1000" b="1" i="0">
                          <a:solidFill>
                            <a:srgbClr val="000000"/>
                          </a:solidFill>
                          <a:effectLst/>
                          <a:latin typeface="MS Shell Dlg 2" panose="020B0604030504040204" pitchFamily="34" charset="0"/>
                        </a:rPr>
                        <a:t>4</a:t>
                      </a:r>
                    </a:p>
                  </a:txBody>
                  <a:tcPr marL="15240" marR="15240" marT="15240" marB="15240" anchor="ctr">
                    <a:lnL>
                      <a:noFill/>
                    </a:lnL>
                    <a:lnR>
                      <a:noFill/>
                    </a:lnR>
                    <a:lnT>
                      <a:noFill/>
                    </a:lnT>
                    <a:lnB>
                      <a:noFill/>
                    </a:lnB>
                    <a:solidFill>
                      <a:srgbClr val="FFFFFF"/>
                    </a:solidFill>
                  </a:tcPr>
                </a:tc>
              </a:tr>
              <a:tr h="235367">
                <a:tc>
                  <a:txBody>
                    <a:bodyPr/>
                    <a:lstStyle/>
                    <a:p>
                      <a:pPr algn="l"/>
                      <a:r>
                        <a:rPr lang="en-US" sz="1000" b="1" i="0">
                          <a:solidFill>
                            <a:srgbClr val="000000"/>
                          </a:solidFill>
                          <a:effectLst/>
                          <a:latin typeface="MS Shell Dlg 2" panose="020B0604030504040204" pitchFamily="34" charset="0"/>
                        </a:rPr>
                        <a:t>Order online and pick up;Order in a physical store and takeaway</a:t>
                      </a:r>
                    </a:p>
                  </a:txBody>
                  <a:tcPr marL="15240" marR="15240" marT="15240" marB="15240" anchor="ctr">
                    <a:lnL>
                      <a:noFill/>
                    </a:lnL>
                    <a:lnR>
                      <a:noFill/>
                    </a:lnR>
                    <a:lnT>
                      <a:noFill/>
                    </a:lnT>
                    <a:lnB>
                      <a:noFill/>
                    </a:lnB>
                    <a:solidFill>
                      <a:srgbClr val="FFFFFF"/>
                    </a:solidFill>
                  </a:tcPr>
                </a:tc>
                <a:tc>
                  <a:txBody>
                    <a:bodyPr/>
                    <a:lstStyle/>
                    <a:p>
                      <a:pPr algn="r"/>
                      <a:r>
                        <a:rPr lang="en-US" sz="1000" b="1" i="0">
                          <a:solidFill>
                            <a:srgbClr val="000000"/>
                          </a:solidFill>
                          <a:effectLst/>
                          <a:latin typeface="MS Shell Dlg 2" panose="020B0604030504040204" pitchFamily="34" charset="0"/>
                        </a:rPr>
                        <a:t>3</a:t>
                      </a:r>
                    </a:p>
                  </a:txBody>
                  <a:tcPr marL="15240" marR="15240" marT="15240" marB="15240" anchor="ctr">
                    <a:lnL>
                      <a:noFill/>
                    </a:lnL>
                    <a:lnR>
                      <a:noFill/>
                    </a:lnR>
                    <a:lnT>
                      <a:noFill/>
                    </a:lnT>
                    <a:lnB>
                      <a:noFill/>
                    </a:lnB>
                    <a:solidFill>
                      <a:srgbClr val="FFFFFF"/>
                    </a:solidFill>
                  </a:tcPr>
                </a:tc>
              </a:tr>
              <a:tr h="235367">
                <a:tc>
                  <a:txBody>
                    <a:bodyPr/>
                    <a:lstStyle/>
                    <a:p>
                      <a:pPr algn="l"/>
                      <a:r>
                        <a:rPr lang="en-US" sz="1000" b="1" i="0">
                          <a:solidFill>
                            <a:srgbClr val="000000"/>
                          </a:solidFill>
                          <a:effectLst/>
                          <a:latin typeface="MS Shell Dlg 2" panose="020B0604030504040204" pitchFamily="34" charset="0"/>
                        </a:rPr>
                        <a:t>Order in a physical store and dine in;Order online and pick up</a:t>
                      </a:r>
                    </a:p>
                  </a:txBody>
                  <a:tcPr marL="15240" marR="15240" marT="15240" marB="15240" anchor="ctr">
                    <a:lnL>
                      <a:noFill/>
                    </a:lnL>
                    <a:lnR>
                      <a:noFill/>
                    </a:lnR>
                    <a:lnT>
                      <a:noFill/>
                    </a:lnT>
                    <a:lnB>
                      <a:noFill/>
                    </a:lnB>
                    <a:solidFill>
                      <a:srgbClr val="FFFFFF"/>
                    </a:solidFill>
                  </a:tcPr>
                </a:tc>
                <a:tc>
                  <a:txBody>
                    <a:bodyPr/>
                    <a:lstStyle/>
                    <a:p>
                      <a:pPr algn="r"/>
                      <a:r>
                        <a:rPr lang="en-US" sz="1000" b="1" i="0">
                          <a:solidFill>
                            <a:srgbClr val="000000"/>
                          </a:solidFill>
                          <a:effectLst/>
                          <a:latin typeface="MS Shell Dlg 2" panose="020B0604030504040204" pitchFamily="34" charset="0"/>
                        </a:rPr>
                        <a:t>2</a:t>
                      </a:r>
                    </a:p>
                  </a:txBody>
                  <a:tcPr marL="15240" marR="15240" marT="15240" marB="15240" anchor="ctr">
                    <a:lnL>
                      <a:noFill/>
                    </a:lnL>
                    <a:lnR>
                      <a:noFill/>
                    </a:lnR>
                    <a:lnT>
                      <a:noFill/>
                    </a:lnT>
                    <a:lnB>
                      <a:noFill/>
                    </a:lnB>
                    <a:solidFill>
                      <a:srgbClr val="FFFFFF"/>
                    </a:solidFill>
                  </a:tcPr>
                </a:tc>
              </a:tr>
              <a:tr h="235367">
                <a:tc>
                  <a:txBody>
                    <a:bodyPr/>
                    <a:lstStyle/>
                    <a:p>
                      <a:pPr algn="l"/>
                      <a:r>
                        <a:rPr lang="en-US" sz="1000" b="1" i="0">
                          <a:solidFill>
                            <a:srgbClr val="000000"/>
                          </a:solidFill>
                          <a:effectLst/>
                          <a:latin typeface="MS Shell Dlg 2" panose="020B0604030504040204" pitchFamily="34" charset="0"/>
                        </a:rPr>
                        <a:t>When it comes to ordering, which do you prefer the most?</a:t>
                      </a:r>
                    </a:p>
                  </a:txBody>
                  <a:tcPr marL="15240" marR="15240" marT="15240" marB="15240" anchor="ctr">
                    <a:lnL>
                      <a:noFill/>
                    </a:lnL>
                    <a:lnR>
                      <a:noFill/>
                    </a:lnR>
                    <a:lnT>
                      <a:noFill/>
                    </a:lnT>
                    <a:lnB>
                      <a:noFill/>
                    </a:lnB>
                    <a:solidFill>
                      <a:srgbClr val="FFFFFF"/>
                    </a:solidFill>
                  </a:tcPr>
                </a:tc>
                <a:tc>
                  <a:txBody>
                    <a:bodyPr/>
                    <a:lstStyle/>
                    <a:p>
                      <a:pPr algn="r"/>
                      <a:r>
                        <a:rPr lang="en-US" sz="1000" b="1" i="0">
                          <a:solidFill>
                            <a:srgbClr val="000000"/>
                          </a:solidFill>
                          <a:effectLst/>
                          <a:latin typeface="MS Shell Dlg 2" panose="020B0604030504040204" pitchFamily="34" charset="0"/>
                        </a:rPr>
                        <a:t>1</a:t>
                      </a:r>
                    </a:p>
                  </a:txBody>
                  <a:tcPr marL="15240" marR="15240" marT="15240" marB="15240" anchor="ctr">
                    <a:lnL>
                      <a:noFill/>
                    </a:lnL>
                    <a:lnR>
                      <a:noFill/>
                    </a:lnR>
                    <a:lnT>
                      <a:noFill/>
                    </a:lnT>
                    <a:lnB>
                      <a:noFill/>
                    </a:lnB>
                    <a:solidFill>
                      <a:srgbClr val="FFFFFF"/>
                    </a:solidFill>
                  </a:tcPr>
                </a:tc>
              </a:tr>
              <a:tr h="431506">
                <a:tc>
                  <a:txBody>
                    <a:bodyPr/>
                    <a:lstStyle/>
                    <a:p>
                      <a:pPr algn="l"/>
                      <a:r>
                        <a:rPr lang="en-US" sz="1000" b="1" i="0">
                          <a:solidFill>
                            <a:srgbClr val="000000"/>
                          </a:solidFill>
                          <a:effectLst/>
                          <a:latin typeface="MS Shell Dlg 2" panose="020B0604030504040204" pitchFamily="34" charset="0"/>
                        </a:rPr>
                        <a:t>Order online and get delivered;Order online and pick up;Order in a physical store and takeaway</a:t>
                      </a:r>
                    </a:p>
                  </a:txBody>
                  <a:tcPr marL="15240" marR="15240" marT="15240" marB="15240" anchor="ctr">
                    <a:lnL>
                      <a:noFill/>
                    </a:lnL>
                    <a:lnR>
                      <a:noFill/>
                    </a:lnR>
                    <a:lnT>
                      <a:noFill/>
                    </a:lnT>
                    <a:lnB>
                      <a:noFill/>
                    </a:lnB>
                    <a:solidFill>
                      <a:srgbClr val="FFFFFF"/>
                    </a:solidFill>
                  </a:tcPr>
                </a:tc>
                <a:tc>
                  <a:txBody>
                    <a:bodyPr/>
                    <a:lstStyle/>
                    <a:p>
                      <a:pPr algn="r"/>
                      <a:r>
                        <a:rPr lang="en-US" sz="1000" b="1" i="0" dirty="0">
                          <a:solidFill>
                            <a:srgbClr val="000000"/>
                          </a:solidFill>
                          <a:effectLst/>
                          <a:latin typeface="MS Shell Dlg 2" panose="020B0604030504040204" pitchFamily="34" charset="0"/>
                        </a:rPr>
                        <a:t>1</a:t>
                      </a:r>
                    </a:p>
                  </a:txBody>
                  <a:tcPr marL="15240" marR="15240" marT="15240" marB="15240" anchor="ctr">
                    <a:lnL>
                      <a:noFill/>
                    </a:lnL>
                    <a:lnR>
                      <a:noFill/>
                    </a:lnR>
                    <a:lnT>
                      <a:noFill/>
                    </a:lnT>
                    <a:lnB>
                      <a:noFill/>
                    </a:lnB>
                    <a:solidFill>
                      <a:srgbClr val="FFFFFF"/>
                    </a:solidFill>
                  </a:tcPr>
                </a:tc>
              </a:tr>
            </a:tbl>
          </a:graphicData>
        </a:graphic>
      </p:graphicFrame>
    </p:spTree>
    <p:extLst>
      <p:ext uri="{BB962C8B-B14F-4D97-AF65-F5344CB8AC3E}">
        <p14:creationId xmlns:p14="http://schemas.microsoft.com/office/powerpoint/2010/main" val="28307463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b="9180"/>
          <a:stretch/>
        </p:blipFill>
        <p:spPr>
          <a:xfrm>
            <a:off x="452033" y="502024"/>
            <a:ext cx="11599333" cy="5925671"/>
          </a:xfrm>
          <a:prstGeom prst="rect">
            <a:avLst/>
          </a:prstGeom>
        </p:spPr>
      </p:pic>
    </p:spTree>
    <p:extLst>
      <p:ext uri="{BB962C8B-B14F-4D97-AF65-F5344CB8AC3E}">
        <p14:creationId xmlns:p14="http://schemas.microsoft.com/office/powerpoint/2010/main" val="24586771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3350" y="152401"/>
            <a:ext cx="10925175" cy="1325563"/>
          </a:xfrm>
        </p:spPr>
        <p:txBody>
          <a:bodyPr>
            <a:normAutofit/>
          </a:bodyPr>
          <a:lstStyle/>
          <a:p>
            <a:r>
              <a:rPr lang="en-US" sz="3600" dirty="0" smtClean="0"/>
              <a:t>Top 5 most visited place in the last 2 months by participants</a:t>
            </a:r>
            <a:endParaRPr lang="en-US" sz="3600" dirty="0"/>
          </a:p>
        </p:txBody>
      </p:sp>
      <p:pic>
        <p:nvPicPr>
          <p:cNvPr id="4" name="Content Placeholder 3"/>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l="1045" t="3400" r="27523" b="6417"/>
          <a:stretch/>
        </p:blipFill>
        <p:spPr>
          <a:xfrm>
            <a:off x="1111625" y="1361421"/>
            <a:ext cx="9314328" cy="4787479"/>
          </a:xfrm>
        </p:spPr>
      </p:pic>
    </p:spTree>
    <p:extLst>
      <p:ext uri="{BB962C8B-B14F-4D97-AF65-F5344CB8AC3E}">
        <p14:creationId xmlns:p14="http://schemas.microsoft.com/office/powerpoint/2010/main" val="15449511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6790" y="641473"/>
            <a:ext cx="9601196" cy="1303867"/>
          </a:xfrm>
        </p:spPr>
        <p:txBody>
          <a:bodyPr/>
          <a:lstStyle/>
          <a:p>
            <a:r>
              <a:rPr lang="en-US" dirty="0" smtClean="0"/>
              <a:t>TOP 5 FAST FOODS </a:t>
            </a:r>
            <a:endParaRPr lang="en-US" dirty="0"/>
          </a:p>
        </p:txBody>
      </p:sp>
      <p:pic>
        <p:nvPicPr>
          <p:cNvPr id="6" name="Content Placeholder 5"/>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b="6973"/>
          <a:stretch/>
        </p:blipFill>
        <p:spPr>
          <a:xfrm>
            <a:off x="1082695" y="1846729"/>
            <a:ext cx="9829385" cy="4069977"/>
          </a:xfrm>
        </p:spPr>
      </p:pic>
    </p:spTree>
    <p:extLst>
      <p:ext uri="{BB962C8B-B14F-4D97-AF65-F5344CB8AC3E}">
        <p14:creationId xmlns:p14="http://schemas.microsoft.com/office/powerpoint/2010/main" val="23640112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99564" y="2444937"/>
            <a:ext cx="10515600" cy="1325563"/>
          </a:xfrm>
        </p:spPr>
        <p:txBody>
          <a:bodyPr>
            <a:normAutofit fontScale="90000"/>
          </a:bodyPr>
          <a:lstStyle/>
          <a:p>
            <a:r>
              <a:rPr lang="en-US" dirty="0"/>
              <a:t>What about a fast food restaurant endears you to them?</a:t>
            </a:r>
          </a:p>
        </p:txBody>
      </p:sp>
    </p:spTree>
    <p:extLst>
      <p:ext uri="{BB962C8B-B14F-4D97-AF65-F5344CB8AC3E}">
        <p14:creationId xmlns:p14="http://schemas.microsoft.com/office/powerpoint/2010/main" val="42805308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SPECIAL OFFERS</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296793147"/>
              </p:ext>
            </p:extLst>
          </p:nvPr>
        </p:nvGraphicFramePr>
        <p:xfrm>
          <a:off x="1295400" y="2557463"/>
          <a:ext cx="9601200" cy="331787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3867758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QUALITY</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478043462"/>
              </p:ext>
            </p:extLst>
          </p:nvPr>
        </p:nvGraphicFramePr>
        <p:xfrm>
          <a:off x="1295400" y="2557463"/>
          <a:ext cx="9601200" cy="331787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4171940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7870" y="230655"/>
            <a:ext cx="10515600" cy="1325563"/>
          </a:xfrm>
        </p:spPr>
        <p:txBody>
          <a:bodyPr/>
          <a:lstStyle/>
          <a:p>
            <a:r>
              <a:rPr lang="en-US" dirty="0" smtClean="0"/>
              <a:t>OVERVIEW</a:t>
            </a:r>
            <a:endParaRPr lang="en-US" dirty="0"/>
          </a:p>
        </p:txBody>
      </p:sp>
      <p:sp>
        <p:nvSpPr>
          <p:cNvPr id="3" name="Content Placeholder 2"/>
          <p:cNvSpPr>
            <a:spLocks noGrp="1"/>
          </p:cNvSpPr>
          <p:nvPr>
            <p:ph idx="1"/>
          </p:nvPr>
        </p:nvSpPr>
        <p:spPr>
          <a:xfrm>
            <a:off x="766482" y="1394853"/>
            <a:ext cx="10515600" cy="5211670"/>
          </a:xfrm>
        </p:spPr>
        <p:txBody>
          <a:bodyPr>
            <a:normAutofit fontScale="92500" lnSpcReduction="20000"/>
          </a:bodyPr>
          <a:lstStyle/>
          <a:p>
            <a:r>
              <a:rPr lang="en-US" dirty="0" smtClean="0"/>
              <a:t>This project is about getting insights on a 2018 fast food habit questionnaire from kaggle.com.</a:t>
            </a:r>
          </a:p>
          <a:p>
            <a:r>
              <a:rPr lang="en-US" dirty="0" smtClean="0"/>
              <a:t>The target audience were Nigerians living in Island, Lagos</a:t>
            </a:r>
          </a:p>
          <a:p>
            <a:r>
              <a:rPr lang="en-US" dirty="0" smtClean="0"/>
              <a:t>The questionnaire gathered answers on the following from the audience</a:t>
            </a:r>
          </a:p>
          <a:p>
            <a:pPr marL="514350" indent="-514350">
              <a:buFont typeface="+mj-lt"/>
              <a:buAutoNum type="arabicPeriod"/>
            </a:pPr>
            <a:r>
              <a:rPr lang="en-US" dirty="0" smtClean="0"/>
              <a:t>Age</a:t>
            </a:r>
          </a:p>
          <a:p>
            <a:pPr marL="514350" indent="-514350">
              <a:buFont typeface="+mj-lt"/>
              <a:buAutoNum type="arabicPeriod"/>
            </a:pPr>
            <a:r>
              <a:rPr lang="en-US" dirty="0" smtClean="0"/>
              <a:t>Gender</a:t>
            </a:r>
          </a:p>
          <a:p>
            <a:pPr marL="514350" indent="-514350">
              <a:buFont typeface="+mj-lt"/>
              <a:buAutoNum type="arabicPeriod"/>
            </a:pPr>
            <a:r>
              <a:rPr lang="en-US" dirty="0"/>
              <a:t>How often do you eat from fast foods each month? </a:t>
            </a:r>
            <a:endParaRPr lang="en-US" dirty="0" smtClean="0"/>
          </a:p>
          <a:p>
            <a:pPr marL="514350" indent="-514350">
              <a:buFont typeface="+mj-lt"/>
              <a:buAutoNum type="arabicPeriod"/>
            </a:pPr>
            <a:r>
              <a:rPr lang="en-US" dirty="0"/>
              <a:t>What does your purchase mostly consist of? </a:t>
            </a:r>
            <a:endParaRPr lang="en-US" dirty="0" smtClean="0"/>
          </a:p>
          <a:p>
            <a:pPr marL="514350" indent="-514350">
              <a:buFont typeface="+mj-lt"/>
              <a:buAutoNum type="arabicPeriod"/>
            </a:pPr>
            <a:r>
              <a:rPr lang="en-US" dirty="0"/>
              <a:t>What do you look for when choosing a fast food restaurant</a:t>
            </a:r>
            <a:r>
              <a:rPr lang="en-US" dirty="0" smtClean="0"/>
              <a:t>?</a:t>
            </a:r>
          </a:p>
          <a:p>
            <a:pPr marL="514350" indent="-514350">
              <a:buFont typeface="+mj-lt"/>
              <a:buAutoNum type="arabicPeriod"/>
            </a:pPr>
            <a:r>
              <a:rPr lang="en-US" dirty="0"/>
              <a:t>When it comes to ordering, which do you prefer the most? </a:t>
            </a:r>
            <a:endParaRPr lang="en-US" dirty="0" smtClean="0"/>
          </a:p>
          <a:p>
            <a:pPr marL="514350" indent="-514350">
              <a:buFont typeface="+mj-lt"/>
              <a:buAutoNum type="arabicPeriod"/>
            </a:pPr>
            <a:r>
              <a:rPr lang="en-US" dirty="0"/>
              <a:t>What about a fast food restaurant endears you to them? </a:t>
            </a:r>
            <a:endParaRPr lang="en-US" dirty="0" smtClean="0"/>
          </a:p>
          <a:p>
            <a:pPr marL="514350" indent="-514350">
              <a:buFont typeface="+mj-lt"/>
              <a:buAutoNum type="arabicPeriod"/>
            </a:pPr>
            <a:r>
              <a:rPr lang="en-US" dirty="0" smtClean="0"/>
              <a:t>Most visited fast food</a:t>
            </a:r>
          </a:p>
          <a:p>
            <a:pPr marL="514350" indent="-514350">
              <a:buFont typeface="+mj-lt"/>
              <a:buAutoNum type="arabicPeriod"/>
            </a:pPr>
            <a:endParaRPr lang="en-US" dirty="0"/>
          </a:p>
        </p:txBody>
      </p:sp>
    </p:spTree>
    <p:extLst>
      <p:ext uri="{BB962C8B-B14F-4D97-AF65-F5344CB8AC3E}">
        <p14:creationId xmlns:p14="http://schemas.microsoft.com/office/powerpoint/2010/main" val="9120066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VALUE FOR YOUR MONEY</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01031932"/>
              </p:ext>
            </p:extLst>
          </p:nvPr>
        </p:nvGraphicFramePr>
        <p:xfrm>
          <a:off x="1295400" y="2557463"/>
          <a:ext cx="9601200" cy="331787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4583622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2012" y="876114"/>
            <a:ext cx="10515600" cy="1325563"/>
          </a:xfrm>
        </p:spPr>
        <p:txBody>
          <a:bodyPr/>
          <a:lstStyle/>
          <a:p>
            <a:r>
              <a:rPr lang="en-US" dirty="0" smtClean="0"/>
              <a:t>CONVENIENCE</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4199086002"/>
              </p:ext>
            </p:extLst>
          </p:nvPr>
        </p:nvGraphicFramePr>
        <p:xfrm>
          <a:off x="1295400" y="2557463"/>
          <a:ext cx="9601200" cy="331787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9853519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7883" y="858184"/>
            <a:ext cx="10515600" cy="1325563"/>
          </a:xfrm>
        </p:spPr>
        <p:txBody>
          <a:bodyPr/>
          <a:lstStyle/>
          <a:p>
            <a:r>
              <a:rPr lang="en-US" dirty="0" smtClean="0"/>
              <a:t>EXCELLENT SERVICE</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228463186"/>
              </p:ext>
            </p:extLst>
          </p:nvPr>
        </p:nvGraphicFramePr>
        <p:xfrm>
          <a:off x="1295400" y="2557463"/>
          <a:ext cx="9601200" cy="331787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2928963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3036" y="894042"/>
            <a:ext cx="10515600" cy="1325563"/>
          </a:xfrm>
        </p:spPr>
        <p:txBody>
          <a:bodyPr/>
          <a:lstStyle/>
          <a:p>
            <a:r>
              <a:rPr lang="en-US" dirty="0" smtClean="0"/>
              <a:t>PRICE</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536760440"/>
              </p:ext>
            </p:extLst>
          </p:nvPr>
        </p:nvGraphicFramePr>
        <p:xfrm>
          <a:off x="1295400" y="2557463"/>
          <a:ext cx="9601200" cy="331787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418099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SOCIAL MEDIA SAVVINESS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237018620"/>
              </p:ext>
            </p:extLst>
          </p:nvPr>
        </p:nvGraphicFramePr>
        <p:xfrm>
          <a:off x="1295400" y="2557463"/>
          <a:ext cx="9601200" cy="331787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0937730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SUMMARY ON THE INSIGHTS FROM THE SURVEY</a:t>
            </a:r>
            <a:endParaRPr lang="en-US" dirty="0"/>
          </a:p>
        </p:txBody>
      </p:sp>
      <p:sp>
        <p:nvSpPr>
          <p:cNvPr id="3" name="Content Placeholder 2"/>
          <p:cNvSpPr>
            <a:spLocks noGrp="1"/>
          </p:cNvSpPr>
          <p:nvPr>
            <p:ph idx="1"/>
          </p:nvPr>
        </p:nvSpPr>
        <p:spPr/>
        <p:txBody>
          <a:bodyPr>
            <a:normAutofit fontScale="92500"/>
          </a:bodyPr>
          <a:lstStyle/>
          <a:p>
            <a:r>
              <a:rPr lang="en-US" dirty="0" smtClean="0"/>
              <a:t>440 participants were surveyed on their fast food habits, out of which 273 were females and 167 males.</a:t>
            </a:r>
          </a:p>
          <a:p>
            <a:r>
              <a:rPr lang="en-US" dirty="0" smtClean="0"/>
              <a:t>The survey shows that although more than 50% of the target population are willing to eat Nigerian dishes as fast food, their emphasis was on </a:t>
            </a:r>
            <a:r>
              <a:rPr lang="en-US" dirty="0" err="1" smtClean="0"/>
              <a:t>Jollof</a:t>
            </a:r>
            <a:r>
              <a:rPr lang="en-US" dirty="0" smtClean="0"/>
              <a:t> rice only.</a:t>
            </a:r>
          </a:p>
          <a:p>
            <a:r>
              <a:rPr lang="en-US" dirty="0" smtClean="0"/>
              <a:t>The top 5 fast foods consumed were </a:t>
            </a:r>
            <a:r>
              <a:rPr lang="en-US" dirty="0" err="1" smtClean="0"/>
              <a:t>Jollof</a:t>
            </a:r>
            <a:r>
              <a:rPr lang="en-US" dirty="0" smtClean="0"/>
              <a:t> rice, small chops, </a:t>
            </a:r>
            <a:r>
              <a:rPr lang="en-US" dirty="0" err="1" smtClean="0"/>
              <a:t>sharwama</a:t>
            </a:r>
            <a:r>
              <a:rPr lang="en-US" dirty="0" smtClean="0"/>
              <a:t>, pizza and burger.</a:t>
            </a:r>
          </a:p>
          <a:p>
            <a:r>
              <a:rPr lang="en-US" dirty="0" smtClean="0"/>
              <a:t>The target population were more likely to consume Nigerian </a:t>
            </a:r>
            <a:r>
              <a:rPr lang="en-US" dirty="0" err="1" smtClean="0"/>
              <a:t>Jollof</a:t>
            </a:r>
            <a:r>
              <a:rPr lang="en-US" dirty="0" smtClean="0"/>
              <a:t> and pizza than Burger.</a:t>
            </a:r>
          </a:p>
          <a:p>
            <a:endParaRPr lang="en-US" dirty="0" smtClean="0"/>
          </a:p>
          <a:p>
            <a:endParaRPr lang="en-US" dirty="0"/>
          </a:p>
        </p:txBody>
      </p:sp>
    </p:spTree>
    <p:extLst>
      <p:ext uri="{BB962C8B-B14F-4D97-AF65-F5344CB8AC3E}">
        <p14:creationId xmlns:p14="http://schemas.microsoft.com/office/powerpoint/2010/main" val="17791130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80248" y="1287743"/>
            <a:ext cx="10515600" cy="4351338"/>
          </a:xfrm>
        </p:spPr>
        <p:txBody>
          <a:bodyPr>
            <a:normAutofit fontScale="92500" lnSpcReduction="10000"/>
          </a:bodyPr>
          <a:lstStyle/>
          <a:p>
            <a:r>
              <a:rPr lang="en-US" dirty="0" smtClean="0"/>
              <a:t>Up to 50% of the target population agreed that these are the reasons </a:t>
            </a:r>
            <a:r>
              <a:rPr lang="en-US" dirty="0" smtClean="0"/>
              <a:t>that affects their choic</a:t>
            </a:r>
            <a:r>
              <a:rPr lang="en-US" dirty="0" smtClean="0"/>
              <a:t>e of restaurants</a:t>
            </a:r>
            <a:endParaRPr lang="en-US" dirty="0" smtClean="0"/>
          </a:p>
          <a:p>
            <a:pPr>
              <a:buFont typeface="Wingdings" panose="05000000000000000000" pitchFamily="2" charset="2"/>
              <a:buChar char="ü"/>
            </a:pPr>
            <a:r>
              <a:rPr lang="en-US" dirty="0" smtClean="0"/>
              <a:t>Convenience</a:t>
            </a:r>
          </a:p>
          <a:p>
            <a:pPr>
              <a:buFont typeface="Wingdings" panose="05000000000000000000" pitchFamily="2" charset="2"/>
              <a:buChar char="ü"/>
            </a:pPr>
            <a:r>
              <a:rPr lang="en-US" dirty="0" smtClean="0"/>
              <a:t>Quality</a:t>
            </a:r>
          </a:p>
          <a:p>
            <a:pPr>
              <a:buFont typeface="Wingdings" panose="05000000000000000000" pitchFamily="2" charset="2"/>
              <a:buChar char="ü"/>
            </a:pPr>
            <a:r>
              <a:rPr lang="en-US" dirty="0" smtClean="0"/>
              <a:t>Excellence</a:t>
            </a:r>
          </a:p>
          <a:p>
            <a:pPr>
              <a:buFont typeface="Wingdings" panose="05000000000000000000" pitchFamily="2" charset="2"/>
              <a:buChar char="ü"/>
            </a:pPr>
            <a:r>
              <a:rPr lang="en-US" dirty="0" smtClean="0"/>
              <a:t>Special offers</a:t>
            </a:r>
          </a:p>
          <a:p>
            <a:pPr>
              <a:buFont typeface="Wingdings" panose="05000000000000000000" pitchFamily="2" charset="2"/>
              <a:buChar char="ü"/>
            </a:pPr>
            <a:r>
              <a:rPr lang="en-US" dirty="0" smtClean="0"/>
              <a:t>Value for money</a:t>
            </a:r>
          </a:p>
          <a:p>
            <a:pPr>
              <a:buFont typeface="Wingdings" panose="05000000000000000000" pitchFamily="2" charset="2"/>
              <a:buChar char="ü"/>
            </a:pPr>
            <a:r>
              <a:rPr lang="en-US" dirty="0" smtClean="0"/>
              <a:t>Price</a:t>
            </a:r>
          </a:p>
          <a:p>
            <a:pPr marL="0" indent="0">
              <a:buNone/>
            </a:pPr>
            <a:r>
              <a:rPr lang="en-US" dirty="0" smtClean="0"/>
              <a:t>They were indifferent about social media savviness being a reason they will patronize a restaurant.</a:t>
            </a:r>
          </a:p>
          <a:p>
            <a:endParaRPr lang="en-US" dirty="0"/>
          </a:p>
        </p:txBody>
      </p:sp>
    </p:spTree>
    <p:extLst>
      <p:ext uri="{BB962C8B-B14F-4D97-AF65-F5344CB8AC3E}">
        <p14:creationId xmlns:p14="http://schemas.microsoft.com/office/powerpoint/2010/main" val="19282773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normAutofit fontScale="92500"/>
          </a:bodyPr>
          <a:lstStyle/>
          <a:p>
            <a:r>
              <a:rPr lang="en-US" dirty="0" smtClean="0"/>
              <a:t>Fast food are called fast for a reason, because they are very convenient for the consumer.</a:t>
            </a:r>
          </a:p>
          <a:p>
            <a:r>
              <a:rPr lang="en-US" dirty="0" smtClean="0"/>
              <a:t>However, Nigerians need to be educated on the right way to consume these meals to avoid depending solely on processed foods instead of whole meals. </a:t>
            </a:r>
          </a:p>
          <a:p>
            <a:r>
              <a:rPr lang="en-US" dirty="0" smtClean="0"/>
              <a:t>Food professionals and food organizations should work on making our healthy whole local meals possess these characteristics Nigerians desire in their meals.</a:t>
            </a:r>
          </a:p>
          <a:p>
            <a:r>
              <a:rPr lang="en-US" dirty="0" smtClean="0"/>
              <a:t>This </a:t>
            </a:r>
            <a:r>
              <a:rPr lang="en-US" dirty="0" smtClean="0"/>
              <a:t>way healthier eating habit can be incorporated into fast food habits and modify what people now accept as convenience meals.</a:t>
            </a:r>
          </a:p>
        </p:txBody>
      </p:sp>
    </p:spTree>
    <p:extLst>
      <p:ext uri="{BB962C8B-B14F-4D97-AF65-F5344CB8AC3E}">
        <p14:creationId xmlns:p14="http://schemas.microsoft.com/office/powerpoint/2010/main" val="18258698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RATIONALE FOR STUDY</a:t>
            </a:r>
            <a:endParaRPr lang="en-US" dirty="0"/>
          </a:p>
        </p:txBody>
      </p:sp>
      <p:sp>
        <p:nvSpPr>
          <p:cNvPr id="3" name="Content Placeholder 2"/>
          <p:cNvSpPr>
            <a:spLocks noGrp="1"/>
          </p:cNvSpPr>
          <p:nvPr>
            <p:ph idx="1"/>
          </p:nvPr>
        </p:nvSpPr>
        <p:spPr/>
        <p:txBody>
          <a:bodyPr/>
          <a:lstStyle/>
          <a:p>
            <a:r>
              <a:rPr lang="en-US" dirty="0" smtClean="0"/>
              <a:t>As a Registered Dietitian, my interest has been on understanding why the increased consumption of processed meals, analyzing this data set will be able to enlighten me on the characteristics of fast foods, what some Nigerians consider as fast foods and why they will patronize restaurants.</a:t>
            </a:r>
            <a:endParaRPr lang="en-US" dirty="0"/>
          </a:p>
        </p:txBody>
      </p:sp>
    </p:spTree>
    <p:extLst>
      <p:ext uri="{BB962C8B-B14F-4D97-AF65-F5344CB8AC3E}">
        <p14:creationId xmlns:p14="http://schemas.microsoft.com/office/powerpoint/2010/main" val="4797749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74109" y="887506"/>
            <a:ext cx="11029950" cy="5872163"/>
          </a:xfrm>
        </p:spPr>
        <p:txBody>
          <a:bodyPr/>
          <a:lstStyle/>
          <a:p>
            <a:r>
              <a:rPr lang="en-US" dirty="0" smtClean="0"/>
              <a:t>Tools used for Data Analysis</a:t>
            </a:r>
          </a:p>
          <a:p>
            <a:pPr>
              <a:buFont typeface="Wingdings" panose="05000000000000000000" pitchFamily="2" charset="2"/>
              <a:buChar char="q"/>
            </a:pPr>
            <a:r>
              <a:rPr lang="en-US" dirty="0" smtClean="0"/>
              <a:t>SQL</a:t>
            </a:r>
          </a:p>
          <a:p>
            <a:pPr>
              <a:buFont typeface="Wingdings" panose="05000000000000000000" pitchFamily="2" charset="2"/>
              <a:buChar char="q"/>
            </a:pPr>
            <a:r>
              <a:rPr lang="en-US" dirty="0" smtClean="0"/>
              <a:t>Microsoft Exce</a:t>
            </a:r>
            <a:r>
              <a:rPr lang="en-US" dirty="0"/>
              <a:t>l</a:t>
            </a:r>
          </a:p>
        </p:txBody>
      </p:sp>
    </p:spTree>
    <p:extLst>
      <p:ext uri="{BB962C8B-B14F-4D97-AF65-F5344CB8AC3E}">
        <p14:creationId xmlns:p14="http://schemas.microsoft.com/office/powerpoint/2010/main" val="8212263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0623" y="212725"/>
            <a:ext cx="10515600" cy="1325563"/>
          </a:xfrm>
        </p:spPr>
        <p:txBody>
          <a:bodyPr/>
          <a:lstStyle/>
          <a:p>
            <a:r>
              <a:rPr lang="en-US" dirty="0" smtClean="0"/>
              <a:t>AGE</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713748660"/>
              </p:ext>
            </p:extLst>
          </p:nvPr>
        </p:nvGraphicFramePr>
        <p:xfrm>
          <a:off x="730623" y="1538288"/>
          <a:ext cx="10515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941228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GENDER</a:t>
            </a:r>
            <a:endParaRPr lang="en-US" dirty="0"/>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3482058996"/>
              </p:ext>
            </p:extLst>
          </p:nvPr>
        </p:nvGraphicFramePr>
        <p:xfrm>
          <a:off x="1295400" y="2557463"/>
          <a:ext cx="9601200" cy="331787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9695541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LOCATION</a:t>
            </a:r>
            <a:endParaRPr lang="en-US" dirty="0"/>
          </a:p>
        </p:txBody>
      </p:sp>
      <p:sp>
        <p:nvSpPr>
          <p:cNvPr id="3" name="Content Placeholder 2"/>
          <p:cNvSpPr>
            <a:spLocks noGrp="1"/>
          </p:cNvSpPr>
          <p:nvPr>
            <p:ph idx="1"/>
          </p:nvPr>
        </p:nvSpPr>
        <p:spPr/>
        <p:txBody>
          <a:bodyPr/>
          <a:lstStyle/>
          <a:p>
            <a:r>
              <a:rPr lang="en-US" dirty="0" smtClean="0"/>
              <a:t>The study covered these few locations in Lagos</a:t>
            </a:r>
          </a:p>
          <a:p>
            <a:r>
              <a:rPr lang="en-US" dirty="0" err="1" smtClean="0"/>
              <a:t>Magodo</a:t>
            </a:r>
            <a:endParaRPr lang="en-US" dirty="0" smtClean="0"/>
          </a:p>
          <a:p>
            <a:r>
              <a:rPr lang="en-US" dirty="0" smtClean="0"/>
              <a:t>Victoria Island</a:t>
            </a:r>
          </a:p>
          <a:p>
            <a:r>
              <a:rPr lang="en-US" dirty="0" err="1" smtClean="0"/>
              <a:t>Lekki</a:t>
            </a:r>
            <a:r>
              <a:rPr lang="en-US" dirty="0" smtClean="0"/>
              <a:t> Phase </a:t>
            </a:r>
          </a:p>
          <a:p>
            <a:r>
              <a:rPr lang="en-US" dirty="0" err="1" smtClean="0"/>
              <a:t>Gbagada</a:t>
            </a:r>
            <a:endParaRPr lang="en-US" dirty="0" smtClean="0"/>
          </a:p>
          <a:p>
            <a:r>
              <a:rPr lang="en-US" dirty="0" err="1" smtClean="0"/>
              <a:t>Ikoyi</a:t>
            </a:r>
            <a:endParaRPr lang="en-US" dirty="0" smtClean="0"/>
          </a:p>
          <a:p>
            <a:endParaRPr lang="en-US" dirty="0"/>
          </a:p>
        </p:txBody>
      </p:sp>
    </p:spTree>
    <p:extLst>
      <p:ext uri="{BB962C8B-B14F-4D97-AF65-F5344CB8AC3E}">
        <p14:creationId xmlns:p14="http://schemas.microsoft.com/office/powerpoint/2010/main" val="15055665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87823" y="2893172"/>
            <a:ext cx="10515600" cy="1325563"/>
          </a:xfrm>
        </p:spPr>
        <p:txBody>
          <a:bodyPr/>
          <a:lstStyle/>
          <a:p>
            <a:r>
              <a:rPr lang="en-US" dirty="0" smtClean="0"/>
              <a:t>WHAT PURCHASE MOSTLY CONSIST OF</a:t>
            </a:r>
            <a:endParaRPr lang="en-US" dirty="0"/>
          </a:p>
        </p:txBody>
      </p:sp>
    </p:spTree>
    <p:extLst>
      <p:ext uri="{BB962C8B-B14F-4D97-AF65-F5344CB8AC3E}">
        <p14:creationId xmlns:p14="http://schemas.microsoft.com/office/powerpoint/2010/main" val="37073160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514012723"/>
              </p:ext>
            </p:extLst>
          </p:nvPr>
        </p:nvGraphicFramePr>
        <p:xfrm>
          <a:off x="793377" y="1386354"/>
          <a:ext cx="10515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780203325"/>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252</TotalTime>
  <Words>678</Words>
  <Application>Microsoft Office PowerPoint</Application>
  <PresentationFormat>Widescreen</PresentationFormat>
  <Paragraphs>93</Paragraphs>
  <Slides>27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Garamond</vt:lpstr>
      <vt:lpstr>MS Shell Dlg 2</vt:lpstr>
      <vt:lpstr>Wingdings</vt:lpstr>
      <vt:lpstr>Organic</vt:lpstr>
      <vt:lpstr>INDIVIDUAL PROJECT BY </vt:lpstr>
      <vt:lpstr>OVERVIEW</vt:lpstr>
      <vt:lpstr>RATIONALE FOR STUDY</vt:lpstr>
      <vt:lpstr>PowerPoint Presentation</vt:lpstr>
      <vt:lpstr>AGE</vt:lpstr>
      <vt:lpstr>GENDER</vt:lpstr>
      <vt:lpstr>LOCATION</vt:lpstr>
      <vt:lpstr>WHAT PURCHASE MOSTLY CONSIST OF</vt:lpstr>
      <vt:lpstr>PowerPoint Presentation</vt:lpstr>
      <vt:lpstr>PowerPoint Presentation</vt:lpstr>
      <vt:lpstr>PowerPoint Presentation</vt:lpstr>
      <vt:lpstr>PowerPoint Presentation</vt:lpstr>
      <vt:lpstr>Most preferred method of ordering meals</vt:lpstr>
      <vt:lpstr>PowerPoint Presentation</vt:lpstr>
      <vt:lpstr>Top 5 most visited place in the last 2 months by participants</vt:lpstr>
      <vt:lpstr>TOP 5 FAST FOODS </vt:lpstr>
      <vt:lpstr>What about a fast food restaurant endears you to them?</vt:lpstr>
      <vt:lpstr>SPECIAL OFFERS</vt:lpstr>
      <vt:lpstr>QUALITY</vt:lpstr>
      <vt:lpstr>VALUE FOR YOUR MONEY</vt:lpstr>
      <vt:lpstr>CONVENIENCE</vt:lpstr>
      <vt:lpstr>EXCELLENT SERVICE</vt:lpstr>
      <vt:lpstr>PRICE</vt:lpstr>
      <vt:lpstr>SOCIAL MEDIA SAVVINESS</vt:lpstr>
      <vt:lpstr>SUMMARY ON THE INSIGHTS FROM THE SURVEY</vt:lpstr>
      <vt:lpstr>PowerPoint Presentation</vt:lpstr>
      <vt:lpstr>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BY</dc:title>
  <dc:creator>Microsoft account</dc:creator>
  <cp:lastModifiedBy>Microsoft account</cp:lastModifiedBy>
  <cp:revision>49</cp:revision>
  <dcterms:created xsi:type="dcterms:W3CDTF">2023-04-08T06:34:54Z</dcterms:created>
  <dcterms:modified xsi:type="dcterms:W3CDTF">2023-04-08T21:09:07Z</dcterms:modified>
</cp:coreProperties>
</file>