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3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0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6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EE004-F8E6-41D0-B0F7-FD3D963A8DAF}"/>
              </a:ext>
            </a:extLst>
          </p:cNvPr>
          <p:cNvSpPr txBox="1"/>
          <p:nvPr/>
        </p:nvSpPr>
        <p:spPr>
          <a:xfrm>
            <a:off x="1343835" y="41220"/>
            <a:ext cx="6714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Emergency Medical Ventilator Using the Delphi Control System</a:t>
            </a: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System Block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E56A8-151E-4CB9-8396-B2E44AEE7C21}"/>
              </a:ext>
            </a:extLst>
          </p:cNvPr>
          <p:cNvSpPr/>
          <p:nvPr/>
        </p:nvSpPr>
        <p:spPr>
          <a:xfrm>
            <a:off x="4174280" y="974953"/>
            <a:ext cx="1578036" cy="968453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Heating / Humidification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144664-8176-4E00-BEDA-638AE56B13FE}"/>
              </a:ext>
            </a:extLst>
          </p:cNvPr>
          <p:cNvSpPr/>
          <p:nvPr/>
        </p:nvSpPr>
        <p:spPr>
          <a:xfrm>
            <a:off x="1706590" y="3139586"/>
            <a:ext cx="4436588" cy="2752527"/>
          </a:xfrm>
          <a:prstGeom prst="rect">
            <a:avLst/>
          </a:prstGeom>
          <a:solidFill>
            <a:srgbClr val="00B0F0">
              <a:alpha val="15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65782-9594-4570-AE6B-61DB516A6999}"/>
              </a:ext>
            </a:extLst>
          </p:cNvPr>
          <p:cNvSpPr/>
          <p:nvPr/>
        </p:nvSpPr>
        <p:spPr>
          <a:xfrm>
            <a:off x="6475343" y="3086116"/>
            <a:ext cx="1544355" cy="968453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BC5BA7-EF57-4F60-942F-5500ED1C9D40}"/>
              </a:ext>
            </a:extLst>
          </p:cNvPr>
          <p:cNvGrpSpPr/>
          <p:nvPr/>
        </p:nvGrpSpPr>
        <p:grpSpPr>
          <a:xfrm>
            <a:off x="6659216" y="1145236"/>
            <a:ext cx="895170" cy="892285"/>
            <a:chOff x="6659216" y="1145236"/>
            <a:chExt cx="895170" cy="892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AEEB03-13BE-4088-9BD7-1DFF63FBD7CE}"/>
                </a:ext>
              </a:extLst>
            </p:cNvPr>
            <p:cNvSpPr/>
            <p:nvPr/>
          </p:nvSpPr>
          <p:spPr>
            <a:xfrm>
              <a:off x="6659216" y="1145236"/>
              <a:ext cx="895169" cy="892285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E05C49-A169-41D8-83F8-2C139EA60D0C}"/>
                </a:ext>
              </a:extLst>
            </p:cNvPr>
            <p:cNvSpPr txBox="1"/>
            <p:nvPr/>
          </p:nvSpPr>
          <p:spPr>
            <a:xfrm>
              <a:off x="6697485" y="1376896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Patient</a:t>
              </a:r>
            </a:p>
          </p:txBody>
        </p:sp>
      </p:grp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99389DB-1B53-4F5B-8C80-BD3278A356E8}"/>
              </a:ext>
            </a:extLst>
          </p:cNvPr>
          <p:cNvSpPr/>
          <p:nvPr/>
        </p:nvSpPr>
        <p:spPr>
          <a:xfrm>
            <a:off x="7023553" y="2037521"/>
            <a:ext cx="213712" cy="10396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5846FA-0E8D-41D9-9A0F-B780BDAF5538}"/>
              </a:ext>
            </a:extLst>
          </p:cNvPr>
          <p:cNvSpPr txBox="1"/>
          <p:nvPr/>
        </p:nvSpPr>
        <p:spPr>
          <a:xfrm>
            <a:off x="6438114" y="3170458"/>
            <a:ext cx="162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Filter / </a:t>
            </a:r>
          </a:p>
          <a:p>
            <a:pPr algn="ctr"/>
            <a:r>
              <a:rPr lang="en-US" dirty="0"/>
              <a:t>UV Sterilization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1DE8F1F-2A00-463E-BC7A-D223C1164E39}"/>
              </a:ext>
            </a:extLst>
          </p:cNvPr>
          <p:cNvSpPr/>
          <p:nvPr/>
        </p:nvSpPr>
        <p:spPr>
          <a:xfrm rot="5400000">
            <a:off x="6846393" y="4198045"/>
            <a:ext cx="559971" cy="290889"/>
          </a:xfrm>
          <a:prstGeom prst="rightArrow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2D2181-8633-45F6-AF72-9E55155756D2}"/>
              </a:ext>
            </a:extLst>
          </p:cNvPr>
          <p:cNvGrpSpPr/>
          <p:nvPr/>
        </p:nvGrpSpPr>
        <p:grpSpPr>
          <a:xfrm>
            <a:off x="1728091" y="934541"/>
            <a:ext cx="1068562" cy="1011486"/>
            <a:chOff x="1446563" y="965809"/>
            <a:chExt cx="1341363" cy="10114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1F0B50-FBD5-4927-AAD7-7B9CDC06E43B}"/>
                </a:ext>
              </a:extLst>
            </p:cNvPr>
            <p:cNvGrpSpPr/>
            <p:nvPr/>
          </p:nvGrpSpPr>
          <p:grpSpPr>
            <a:xfrm>
              <a:off x="1446563" y="965809"/>
              <a:ext cx="1341363" cy="993421"/>
              <a:chOff x="3528718" y="1118209"/>
              <a:chExt cx="1824295" cy="96845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3F1E39-A917-4498-8F53-DC30EDE9407C}"/>
                  </a:ext>
                </a:extLst>
              </p:cNvPr>
              <p:cNvSpPr/>
              <p:nvPr/>
            </p:nvSpPr>
            <p:spPr>
              <a:xfrm>
                <a:off x="3528718" y="1118209"/>
                <a:ext cx="1824295" cy="968453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621231-E14E-476A-9241-0FD4F896ED83}"/>
                  </a:ext>
                </a:extLst>
              </p:cNvPr>
              <p:cNvSpPr txBox="1"/>
              <p:nvPr/>
            </p:nvSpPr>
            <p:spPr>
              <a:xfrm>
                <a:off x="3747365" y="1136791"/>
                <a:ext cx="1387002" cy="630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Air </a:t>
                </a:r>
              </a:p>
              <a:p>
                <a:pPr algn="ctr"/>
                <a:r>
                  <a:rPr lang="en-US" dirty="0"/>
                  <a:t>Handling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A63935-8E8A-4205-BFA1-231D5C86C3AC}"/>
                </a:ext>
              </a:extLst>
            </p:cNvPr>
            <p:cNvSpPr txBox="1"/>
            <p:nvPr/>
          </p:nvSpPr>
          <p:spPr>
            <a:xfrm>
              <a:off x="1496797" y="160796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Motor</a:t>
              </a:r>
            </a:p>
            <a:p>
              <a:pPr algn="ctr"/>
              <a:r>
                <a:rPr lang="en-US" sz="900" b="1" dirty="0"/>
                <a:t>Drive</a:t>
              </a:r>
            </a:p>
          </p:txBody>
        </p:sp>
      </p:grp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C9C5905-54BE-4D08-9A68-9E46E3AB29CB}"/>
              </a:ext>
            </a:extLst>
          </p:cNvPr>
          <p:cNvSpPr/>
          <p:nvPr/>
        </p:nvSpPr>
        <p:spPr>
          <a:xfrm rot="16200000">
            <a:off x="6106734" y="989945"/>
            <a:ext cx="217200" cy="926034"/>
          </a:xfrm>
          <a:prstGeom prst="downArrow">
            <a:avLst/>
          </a:prstGeom>
          <a:solidFill>
            <a:srgbClr val="00B05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805F5B-0C00-4412-BDC0-09FB1227E590}"/>
              </a:ext>
            </a:extLst>
          </p:cNvPr>
          <p:cNvGrpSpPr/>
          <p:nvPr/>
        </p:nvGrpSpPr>
        <p:grpSpPr>
          <a:xfrm>
            <a:off x="5695953" y="749875"/>
            <a:ext cx="360996" cy="655474"/>
            <a:chOff x="6118379" y="759815"/>
            <a:chExt cx="360996" cy="65547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7F8E6F2-DD2F-46BE-9D43-27B236332D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153" y="1026217"/>
              <a:ext cx="0" cy="389072"/>
            </a:xfrm>
            <a:prstGeom prst="straightConnector1">
              <a:avLst/>
            </a:prstGeom>
            <a:ln w="158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364108-6A0D-4484-9CFE-5DA84287605B}"/>
                </a:ext>
              </a:extLst>
            </p:cNvPr>
            <p:cNvSpPr txBox="1"/>
            <p:nvPr/>
          </p:nvSpPr>
          <p:spPr>
            <a:xfrm>
              <a:off x="6118379" y="759815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4A93AB-E494-4229-9679-44EABC838BE1}"/>
              </a:ext>
            </a:extLst>
          </p:cNvPr>
          <p:cNvGrpSpPr/>
          <p:nvPr/>
        </p:nvGrpSpPr>
        <p:grpSpPr>
          <a:xfrm>
            <a:off x="5903766" y="751664"/>
            <a:ext cx="687111" cy="655474"/>
            <a:chOff x="6118379" y="759815"/>
            <a:chExt cx="687111" cy="655474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3061B-A63E-4224-8118-0A3894F9E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153" y="1026217"/>
              <a:ext cx="0" cy="389072"/>
            </a:xfrm>
            <a:prstGeom prst="straightConnector1">
              <a:avLst/>
            </a:prstGeom>
            <a:ln w="1587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BBC3BF-C8CC-4665-9DA5-B9F950871875}"/>
                </a:ext>
              </a:extLst>
            </p:cNvPr>
            <p:cNvSpPr txBox="1"/>
            <p:nvPr/>
          </p:nvSpPr>
          <p:spPr>
            <a:xfrm>
              <a:off x="6118379" y="759815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IFlow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584517-6A21-4BE8-9B34-00990545BCE5}"/>
              </a:ext>
            </a:extLst>
          </p:cNvPr>
          <p:cNvGrpSpPr/>
          <p:nvPr/>
        </p:nvGrpSpPr>
        <p:grpSpPr>
          <a:xfrm>
            <a:off x="7175253" y="1897695"/>
            <a:ext cx="808154" cy="369332"/>
            <a:chOff x="7175253" y="2081585"/>
            <a:chExt cx="808154" cy="3693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7BF38F-2385-472B-963B-B53626D5CE0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69789" y="2076117"/>
              <a:ext cx="0" cy="389072"/>
            </a:xfrm>
            <a:prstGeom prst="straightConnector1">
              <a:avLst/>
            </a:prstGeom>
            <a:ln w="1587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BCB924-FB62-4F28-B00F-53CC8E8E5BF6}"/>
                </a:ext>
              </a:extLst>
            </p:cNvPr>
            <p:cNvSpPr txBox="1"/>
            <p:nvPr/>
          </p:nvSpPr>
          <p:spPr>
            <a:xfrm>
              <a:off x="7468522" y="20815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ExP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A00080-9140-4028-B013-8656360C44FA}"/>
              </a:ext>
            </a:extLst>
          </p:cNvPr>
          <p:cNvGrpSpPr/>
          <p:nvPr/>
        </p:nvGrpSpPr>
        <p:grpSpPr>
          <a:xfrm>
            <a:off x="7173589" y="2098759"/>
            <a:ext cx="1135931" cy="369332"/>
            <a:chOff x="7173589" y="2526146"/>
            <a:chExt cx="1135931" cy="3693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56FAF45-6D69-4BD3-AB9A-1B48AC0765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68125" y="2531663"/>
              <a:ext cx="0" cy="389072"/>
            </a:xfrm>
            <a:prstGeom prst="straightConnector1">
              <a:avLst/>
            </a:prstGeom>
            <a:ln w="1587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65C8D1-A8ED-413B-B220-8FF7C0DE56BB}"/>
                </a:ext>
              </a:extLst>
            </p:cNvPr>
            <p:cNvSpPr txBox="1"/>
            <p:nvPr/>
          </p:nvSpPr>
          <p:spPr>
            <a:xfrm>
              <a:off x="7468521" y="2526146"/>
              <a:ext cx="84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ExFlow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461BE4D-E2DE-49B6-A278-68AF9B21CA24}"/>
              </a:ext>
            </a:extLst>
          </p:cNvPr>
          <p:cNvSpPr/>
          <p:nvPr/>
        </p:nvSpPr>
        <p:spPr>
          <a:xfrm>
            <a:off x="7023965" y="2553788"/>
            <a:ext cx="213711" cy="296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4B5647-0C01-4397-A559-DB3A1BB0B8AB}"/>
              </a:ext>
            </a:extLst>
          </p:cNvPr>
          <p:cNvSpPr txBox="1"/>
          <p:nvPr/>
        </p:nvSpPr>
        <p:spPr>
          <a:xfrm>
            <a:off x="7237265" y="2504872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PEEP Valve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65598188-BECC-4671-8524-A14DBD6CA178}"/>
              </a:ext>
            </a:extLst>
          </p:cNvPr>
          <p:cNvSpPr/>
          <p:nvPr/>
        </p:nvSpPr>
        <p:spPr>
          <a:xfrm>
            <a:off x="6792296" y="2723322"/>
            <a:ext cx="115628" cy="3431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2A16BA-6B73-4A6C-898F-4B61469E1EC9}"/>
              </a:ext>
            </a:extLst>
          </p:cNvPr>
          <p:cNvSpPr/>
          <p:nvPr/>
        </p:nvSpPr>
        <p:spPr>
          <a:xfrm>
            <a:off x="6817146" y="2672077"/>
            <a:ext cx="23084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9522C6-58EE-4C78-BA9E-F854B0469312}"/>
              </a:ext>
            </a:extLst>
          </p:cNvPr>
          <p:cNvSpPr txBox="1"/>
          <p:nvPr/>
        </p:nvSpPr>
        <p:spPr>
          <a:xfrm>
            <a:off x="-27610" y="830824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Wall or</a:t>
            </a:r>
          </a:p>
          <a:p>
            <a:pPr algn="ctr"/>
            <a:r>
              <a:rPr lang="en-US" sz="1200" b="1" dirty="0"/>
              <a:t>Outside Air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D7C778A6-EA8C-49EE-8E2D-C321CFBD2176}"/>
              </a:ext>
            </a:extLst>
          </p:cNvPr>
          <p:cNvSpPr/>
          <p:nvPr/>
        </p:nvSpPr>
        <p:spPr>
          <a:xfrm rot="16200000">
            <a:off x="506231" y="1188802"/>
            <a:ext cx="228197" cy="405771"/>
          </a:xfrm>
          <a:prstGeom prst="downArrow">
            <a:avLst/>
          </a:prstGeom>
          <a:solidFill>
            <a:srgbClr val="00B050">
              <a:alpha val="16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A028D5-C324-4DE6-875A-B14AB08F9723}"/>
              </a:ext>
            </a:extLst>
          </p:cNvPr>
          <p:cNvSpPr txBox="1"/>
          <p:nvPr/>
        </p:nvSpPr>
        <p:spPr>
          <a:xfrm>
            <a:off x="2778350" y="877052"/>
            <a:ext cx="1003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Air / O</a:t>
            </a:r>
            <a:r>
              <a:rPr lang="en-US" sz="1600" b="1" baseline="-25000" dirty="0"/>
              <a:t>2</a:t>
            </a:r>
          </a:p>
          <a:p>
            <a:pPr algn="ctr"/>
            <a:r>
              <a:rPr lang="en-US" sz="1200" b="1" dirty="0"/>
              <a:t>Mixing Valve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E66A489-D028-4677-A3A8-2D8BEEDC9F12}"/>
              </a:ext>
            </a:extLst>
          </p:cNvPr>
          <p:cNvSpPr/>
          <p:nvPr/>
        </p:nvSpPr>
        <p:spPr>
          <a:xfrm rot="16200000">
            <a:off x="2835723" y="1295464"/>
            <a:ext cx="224098" cy="302233"/>
          </a:xfrm>
          <a:prstGeom prst="downArrow">
            <a:avLst/>
          </a:prstGeom>
          <a:solidFill>
            <a:srgbClr val="00B05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40ACB0C-E797-414A-815F-38A887E6DFA3}"/>
              </a:ext>
            </a:extLst>
          </p:cNvPr>
          <p:cNvSpPr/>
          <p:nvPr/>
        </p:nvSpPr>
        <p:spPr>
          <a:xfrm rot="10800000">
            <a:off x="3153990" y="1564052"/>
            <a:ext cx="217200" cy="34513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A0BC3-5688-4603-B181-AC224BA18E05}"/>
              </a:ext>
            </a:extLst>
          </p:cNvPr>
          <p:cNvSpPr/>
          <p:nvPr/>
        </p:nvSpPr>
        <p:spPr>
          <a:xfrm rot="16200000">
            <a:off x="3156168" y="1303599"/>
            <a:ext cx="213711" cy="2963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97AD2184-2710-4416-882A-5925CAAC85E0}"/>
              </a:ext>
            </a:extLst>
          </p:cNvPr>
          <p:cNvSpPr/>
          <p:nvPr/>
        </p:nvSpPr>
        <p:spPr>
          <a:xfrm rot="16200000">
            <a:off x="3676338" y="1073560"/>
            <a:ext cx="220133" cy="755870"/>
          </a:xfrm>
          <a:prstGeom prst="downArrow">
            <a:avLst/>
          </a:prstGeom>
          <a:solidFill>
            <a:srgbClr val="00B05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CE1B98-BE10-4EC7-BB95-DAC60DA41B4B}"/>
              </a:ext>
            </a:extLst>
          </p:cNvPr>
          <p:cNvSpPr/>
          <p:nvPr/>
        </p:nvSpPr>
        <p:spPr>
          <a:xfrm rot="16200000">
            <a:off x="6173882" y="1305891"/>
            <a:ext cx="213711" cy="2963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FFDB6E0-2468-4056-B4DF-CBF56452ECF5}"/>
              </a:ext>
            </a:extLst>
          </p:cNvPr>
          <p:cNvSpPr/>
          <p:nvPr/>
        </p:nvSpPr>
        <p:spPr>
          <a:xfrm rot="16200000">
            <a:off x="6238322" y="1218886"/>
            <a:ext cx="76991" cy="154301"/>
          </a:xfrm>
          <a:prstGeom prst="rightArrow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74F766-153D-4292-B2A2-90A60B2BE469}"/>
              </a:ext>
            </a:extLst>
          </p:cNvPr>
          <p:cNvSpPr txBox="1"/>
          <p:nvPr/>
        </p:nvSpPr>
        <p:spPr>
          <a:xfrm>
            <a:off x="5813613" y="1505786"/>
            <a:ext cx="92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Pressure</a:t>
            </a:r>
          </a:p>
          <a:p>
            <a:pPr algn="ctr"/>
            <a:r>
              <a:rPr lang="en-US" sz="1200" b="1" dirty="0"/>
              <a:t>Relief Valve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520C53-843E-412F-9D27-21D9E523180B}"/>
              </a:ext>
            </a:extLst>
          </p:cNvPr>
          <p:cNvSpPr txBox="1"/>
          <p:nvPr/>
        </p:nvSpPr>
        <p:spPr>
          <a:xfrm>
            <a:off x="2720952" y="1876907"/>
            <a:ext cx="106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</a:t>
            </a:r>
            <a:r>
              <a:rPr lang="en-US" sz="1600" b="1" baseline="-25000" dirty="0"/>
              <a:t>2</a:t>
            </a:r>
          </a:p>
          <a:p>
            <a:pPr algn="ctr"/>
            <a:r>
              <a:rPr lang="en-US" sz="1200" b="1" dirty="0"/>
              <a:t>Wall or Bottle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7186CC-B285-4998-ADE6-6C5A424015E4}"/>
              </a:ext>
            </a:extLst>
          </p:cNvPr>
          <p:cNvGrpSpPr/>
          <p:nvPr/>
        </p:nvGrpSpPr>
        <p:grpSpPr>
          <a:xfrm>
            <a:off x="7187888" y="2283425"/>
            <a:ext cx="831810" cy="369332"/>
            <a:chOff x="7173589" y="2526146"/>
            <a:chExt cx="831810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911B1DB-ECE6-4296-8AFD-8EA0496C47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68125" y="2531663"/>
              <a:ext cx="0" cy="389072"/>
            </a:xfrm>
            <a:prstGeom prst="straightConnector1">
              <a:avLst/>
            </a:prstGeom>
            <a:ln w="1587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46E4684-3E25-4D1A-9AC4-FC4ABA129088}"/>
                </a:ext>
              </a:extLst>
            </p:cNvPr>
            <p:cNvSpPr txBox="1"/>
            <p:nvPr/>
          </p:nvSpPr>
          <p:spPr>
            <a:xfrm>
              <a:off x="7468521" y="2526146"/>
              <a:ext cx="53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CO</a:t>
              </a:r>
              <a:r>
                <a:rPr lang="en-US" baseline="-250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671AEE5-9572-4C26-9E9E-3CAC8DBBD225}"/>
              </a:ext>
            </a:extLst>
          </p:cNvPr>
          <p:cNvSpPr txBox="1"/>
          <p:nvPr/>
        </p:nvSpPr>
        <p:spPr>
          <a:xfrm>
            <a:off x="2630560" y="5542635"/>
            <a:ext cx="245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Delphi Controller as Control System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D755EB-FD9C-48F0-9D38-D438AD260881}"/>
              </a:ext>
            </a:extLst>
          </p:cNvPr>
          <p:cNvSpPr txBox="1"/>
          <p:nvPr/>
        </p:nvSpPr>
        <p:spPr>
          <a:xfrm>
            <a:off x="1966854" y="4254143"/>
            <a:ext cx="1088679" cy="369332"/>
          </a:xfrm>
          <a:prstGeom prst="rect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88C8FE-D357-4FF6-BF18-38E9A3D07122}"/>
              </a:ext>
            </a:extLst>
          </p:cNvPr>
          <p:cNvSpPr txBox="1"/>
          <p:nvPr/>
        </p:nvSpPr>
        <p:spPr>
          <a:xfrm>
            <a:off x="1498437" y="2160473"/>
            <a:ext cx="1195142" cy="707886"/>
          </a:xfrm>
          <a:prstGeom prst="rect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Gear Motor,</a:t>
            </a:r>
          </a:p>
          <a:p>
            <a:pPr algn="ctr"/>
            <a:r>
              <a:rPr lang="en-US" sz="1000" b="1" dirty="0"/>
              <a:t>Stepper Motor,</a:t>
            </a:r>
          </a:p>
          <a:p>
            <a:pPr algn="ctr"/>
            <a:r>
              <a:rPr lang="en-US" sz="1000" b="1" dirty="0"/>
              <a:t>or Synchro Motor</a:t>
            </a:r>
          </a:p>
          <a:p>
            <a:pPr algn="ctr"/>
            <a:r>
              <a:rPr lang="en-US" sz="1000" b="1" dirty="0"/>
              <a:t>Control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DAFC2F-A657-4043-A47B-488720AD479A}"/>
              </a:ext>
            </a:extLst>
          </p:cNvPr>
          <p:cNvSpPr txBox="1"/>
          <p:nvPr/>
        </p:nvSpPr>
        <p:spPr>
          <a:xfrm>
            <a:off x="986333" y="3429000"/>
            <a:ext cx="65434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Sensors:</a:t>
            </a:r>
          </a:p>
          <a:p>
            <a:pPr algn="ctr"/>
            <a:r>
              <a:rPr lang="en-US" sz="1050" b="1" dirty="0"/>
              <a:t>IP</a:t>
            </a:r>
          </a:p>
          <a:p>
            <a:pPr algn="ctr"/>
            <a:r>
              <a:rPr lang="en-US" sz="1050" b="1" dirty="0" err="1">
                <a:solidFill>
                  <a:schemeClr val="bg2">
                    <a:lumMod val="75000"/>
                  </a:schemeClr>
                </a:solidFill>
              </a:rPr>
              <a:t>IFlow</a:t>
            </a:r>
            <a:endParaRPr lang="en-US" sz="105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bg2">
                    <a:lumMod val="75000"/>
                  </a:schemeClr>
                </a:solidFill>
              </a:rPr>
              <a:t>ExP</a:t>
            </a:r>
            <a:endParaRPr lang="en-US" sz="105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bg2">
                    <a:lumMod val="75000"/>
                  </a:schemeClr>
                </a:solidFill>
              </a:rPr>
              <a:t>ExFlow</a:t>
            </a:r>
            <a:endParaRPr lang="en-US" sz="105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CO2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32A06A-5838-4704-9DF6-0F06CA5F564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073442" y="4438809"/>
            <a:ext cx="893412" cy="0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C664B81-2799-45AC-BBE3-FADB6332069B}"/>
              </a:ext>
            </a:extLst>
          </p:cNvPr>
          <p:cNvSpPr/>
          <p:nvPr/>
        </p:nvSpPr>
        <p:spPr>
          <a:xfrm>
            <a:off x="837405" y="933771"/>
            <a:ext cx="719968" cy="968453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40C93730-61C7-46B7-9C49-82F5BCF5B286}"/>
              </a:ext>
            </a:extLst>
          </p:cNvPr>
          <p:cNvSpPr/>
          <p:nvPr/>
        </p:nvSpPr>
        <p:spPr>
          <a:xfrm rot="16200000">
            <a:off x="1512621" y="1322343"/>
            <a:ext cx="249181" cy="159674"/>
          </a:xfrm>
          <a:prstGeom prst="downArrow">
            <a:avLst/>
          </a:prstGeom>
          <a:solidFill>
            <a:srgbClr val="00B050">
              <a:alpha val="16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3ABFE3-D076-4B8D-806B-78723814B34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64255" y="1946027"/>
            <a:ext cx="0" cy="211597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4D93384-BF6A-4E9C-AD66-17FC08FD36D5}"/>
              </a:ext>
            </a:extLst>
          </p:cNvPr>
          <p:cNvSpPr txBox="1"/>
          <p:nvPr/>
        </p:nvSpPr>
        <p:spPr>
          <a:xfrm>
            <a:off x="4281963" y="2083865"/>
            <a:ext cx="2394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Portions of patient ventilator circuit (e.g., one-way valves and vent kit) not shown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F0B71501-4072-4AC5-97BD-6A12164F3EA9}"/>
              </a:ext>
            </a:extLst>
          </p:cNvPr>
          <p:cNvSpPr/>
          <p:nvPr/>
        </p:nvSpPr>
        <p:spPr>
          <a:xfrm>
            <a:off x="3066278" y="4403734"/>
            <a:ext cx="328780" cy="45719"/>
          </a:xfrm>
          <a:prstGeom prst="left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2D904819-33E9-486B-87F9-284AE5BF21BF}"/>
              </a:ext>
            </a:extLst>
          </p:cNvPr>
          <p:cNvSpPr/>
          <p:nvPr/>
        </p:nvSpPr>
        <p:spPr>
          <a:xfrm rot="16200000" flipV="1">
            <a:off x="1416433" y="3528416"/>
            <a:ext cx="1359150" cy="65835"/>
          </a:xfrm>
          <a:prstGeom prst="left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2A7792A-C801-4283-9F4A-BED8FFBDBB74}"/>
              </a:ext>
            </a:extLst>
          </p:cNvPr>
          <p:cNvGrpSpPr/>
          <p:nvPr/>
        </p:nvGrpSpPr>
        <p:grpSpPr>
          <a:xfrm>
            <a:off x="-33269" y="4666452"/>
            <a:ext cx="1739859" cy="1161810"/>
            <a:chOff x="7518669" y="5201615"/>
            <a:chExt cx="1739859" cy="116181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1D623C1-1891-4952-AF9C-55506A0F44F0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7789721" y="5617114"/>
              <a:ext cx="23841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5B1C99-82AC-4308-B727-93834CFD556A}"/>
                </a:ext>
              </a:extLst>
            </p:cNvPr>
            <p:cNvSpPr txBox="1"/>
            <p:nvPr/>
          </p:nvSpPr>
          <p:spPr>
            <a:xfrm>
              <a:off x="7518669" y="5201615"/>
              <a:ext cx="54534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AC </a:t>
              </a:r>
            </a:p>
            <a:p>
              <a:pPr algn="ctr"/>
              <a:r>
                <a:rPr lang="en-US" sz="1050" b="1" dirty="0"/>
                <a:t>Power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25B0282-9122-415A-8019-A54DCA3D420A}"/>
                </a:ext>
              </a:extLst>
            </p:cNvPr>
            <p:cNvSpPr txBox="1"/>
            <p:nvPr/>
          </p:nvSpPr>
          <p:spPr>
            <a:xfrm>
              <a:off x="8115552" y="6055648"/>
              <a:ext cx="787293" cy="307777"/>
            </a:xfrm>
            <a:prstGeom prst="rect">
              <a:avLst/>
            </a:prstGeom>
            <a:noFill/>
            <a:ln w="22225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Battery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9461D21-597F-4391-9A94-5BE3E333FFE9}"/>
                </a:ext>
              </a:extLst>
            </p:cNvPr>
            <p:cNvCxnSpPr>
              <a:cxnSpLocks/>
            </p:cNvCxnSpPr>
            <p:nvPr/>
          </p:nvCxnSpPr>
          <p:spPr>
            <a:xfrm>
              <a:off x="9116816" y="5472511"/>
              <a:ext cx="141712" cy="0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B89F8E-D7E5-4410-8016-641BF9B7BF5E}"/>
                </a:ext>
              </a:extLst>
            </p:cNvPr>
            <p:cNvSpPr txBox="1"/>
            <p:nvPr/>
          </p:nvSpPr>
          <p:spPr>
            <a:xfrm>
              <a:off x="8028137" y="5293948"/>
              <a:ext cx="1088679" cy="646331"/>
            </a:xfrm>
            <a:prstGeom prst="rect">
              <a:avLst/>
            </a:prstGeom>
            <a:noFill/>
            <a:ln w="22225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DC Power Supply</a:t>
              </a:r>
            </a:p>
          </p:txBody>
        </p:sp>
        <p:sp>
          <p:nvSpPr>
            <p:cNvPr id="94" name="Arrow: Left-Right 93">
              <a:extLst>
                <a:ext uri="{FF2B5EF4-FFF2-40B4-BE49-F238E27FC236}">
                  <a16:creationId xmlns:a16="http://schemas.microsoft.com/office/drawing/2014/main" id="{9BF3E168-A99E-474B-8ECF-42FF91E7D1E3}"/>
                </a:ext>
              </a:extLst>
            </p:cNvPr>
            <p:cNvSpPr/>
            <p:nvPr/>
          </p:nvSpPr>
          <p:spPr>
            <a:xfrm rot="16200000">
              <a:off x="8363519" y="5980118"/>
              <a:ext cx="105340" cy="45719"/>
            </a:xfrm>
            <a:prstGeom prst="leftRigh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Arrow: Left-Right 77">
            <a:extLst>
              <a:ext uri="{FF2B5EF4-FFF2-40B4-BE49-F238E27FC236}">
                <a16:creationId xmlns:a16="http://schemas.microsoft.com/office/drawing/2014/main" id="{6BE44831-F2DD-44B4-9FFF-A284E0DBC379}"/>
              </a:ext>
            </a:extLst>
          </p:cNvPr>
          <p:cNvSpPr/>
          <p:nvPr/>
        </p:nvSpPr>
        <p:spPr>
          <a:xfrm rot="16200000" flipV="1">
            <a:off x="1397107" y="5309585"/>
            <a:ext cx="1421989" cy="76237"/>
          </a:xfrm>
          <a:prstGeom prst="left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3E705-2650-4092-BB51-A49FDFCC3D5F}"/>
              </a:ext>
            </a:extLst>
          </p:cNvPr>
          <p:cNvSpPr txBox="1"/>
          <p:nvPr/>
        </p:nvSpPr>
        <p:spPr>
          <a:xfrm>
            <a:off x="1482892" y="5993726"/>
            <a:ext cx="1295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External</a:t>
            </a:r>
          </a:p>
          <a:p>
            <a:pPr algn="ctr"/>
            <a:r>
              <a:rPr lang="en-US" sz="1100" b="1" dirty="0"/>
              <a:t>SPI / I</a:t>
            </a:r>
            <a:r>
              <a:rPr lang="en-US" sz="1100" b="1" baseline="30000" dirty="0"/>
              <a:t>2</a:t>
            </a:r>
            <a:r>
              <a:rPr lang="en-US" sz="1100" b="1" dirty="0"/>
              <a:t>C Interfaces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A86664-08B8-4443-95F6-AD57B59FD411}"/>
              </a:ext>
            </a:extLst>
          </p:cNvPr>
          <p:cNvSpPr txBox="1"/>
          <p:nvPr/>
        </p:nvSpPr>
        <p:spPr>
          <a:xfrm>
            <a:off x="2312710" y="4623475"/>
            <a:ext cx="875353" cy="830997"/>
          </a:xfrm>
          <a:prstGeom prst="rect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Delphi </a:t>
            </a:r>
            <a:r>
              <a:rPr lang="en-US" sz="1200" b="1"/>
              <a:t>Control System</a:t>
            </a:r>
          </a:p>
          <a:p>
            <a:pPr algn="ctr"/>
            <a:r>
              <a:rPr lang="en-US" sz="1200" b="1"/>
              <a:t>Software</a:t>
            </a:r>
            <a:endParaRPr lang="en-US" sz="28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3DDF48-2BDB-4930-8F64-2AC2AC83E74D}"/>
              </a:ext>
            </a:extLst>
          </p:cNvPr>
          <p:cNvSpPr txBox="1"/>
          <p:nvPr/>
        </p:nvSpPr>
        <p:spPr>
          <a:xfrm>
            <a:off x="2295664" y="3607289"/>
            <a:ext cx="875353" cy="646331"/>
          </a:xfrm>
          <a:prstGeom prst="rect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Non-Volatile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9E9CD-5907-4032-994C-E64D569A0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605" y="3417306"/>
            <a:ext cx="2567735" cy="2066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5481B4-AFF8-4157-9E86-356D6409A1A3}"/>
              </a:ext>
            </a:extLst>
          </p:cNvPr>
          <p:cNvSpPr txBox="1"/>
          <p:nvPr/>
        </p:nvSpPr>
        <p:spPr>
          <a:xfrm>
            <a:off x="2063090" y="2899846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PWM Outputs</a:t>
            </a:r>
          </a:p>
        </p:txBody>
      </p:sp>
    </p:spTree>
    <p:extLst>
      <p:ext uri="{BB962C8B-B14F-4D97-AF65-F5344CB8AC3E}">
        <p14:creationId xmlns:p14="http://schemas.microsoft.com/office/powerpoint/2010/main" val="164514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112</Words>
  <Application>Microsoft Office PowerPoint</Application>
  <PresentationFormat>On-screen Show (4:3)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Bennett</dc:creator>
  <cp:lastModifiedBy>John Bennett</cp:lastModifiedBy>
  <cp:revision>23</cp:revision>
  <dcterms:created xsi:type="dcterms:W3CDTF">2020-04-06T18:56:50Z</dcterms:created>
  <dcterms:modified xsi:type="dcterms:W3CDTF">2020-04-08T20:29:55Z</dcterms:modified>
</cp:coreProperties>
</file>