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1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6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5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4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8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7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6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0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2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24AEF22F-A82B-4A91-A397-CF8E61E675EC}"/>
              </a:ext>
            </a:extLst>
          </p:cNvPr>
          <p:cNvSpPr txBox="1"/>
          <p:nvPr/>
        </p:nvSpPr>
        <p:spPr>
          <a:xfrm>
            <a:off x="2187837" y="88500"/>
            <a:ext cx="700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EMVCS Main Display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(version of 4/7/20 1:30 PM MDT)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26699B-15A5-4150-8E60-87884CC8B300}"/>
              </a:ext>
            </a:extLst>
          </p:cNvPr>
          <p:cNvSpPr txBox="1"/>
          <p:nvPr/>
        </p:nvSpPr>
        <p:spPr>
          <a:xfrm>
            <a:off x="7190841" y="3051823"/>
            <a:ext cx="802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Presets</a:t>
            </a:r>
          </a:p>
        </p:txBody>
      </p:sp>
      <p:graphicFrame>
        <p:nvGraphicFramePr>
          <p:cNvPr id="77" name="Table 77">
            <a:extLst>
              <a:ext uri="{FF2B5EF4-FFF2-40B4-BE49-F238E27FC236}">
                <a16:creationId xmlns:a16="http://schemas.microsoft.com/office/drawing/2014/main" id="{CAA1016C-5C90-4B52-BCAD-C7F9EDB05428}"/>
              </a:ext>
            </a:extLst>
          </p:cNvPr>
          <p:cNvGraphicFramePr>
            <a:graphicFrameLocks noGrp="1"/>
          </p:cNvGraphicFramePr>
          <p:nvPr/>
        </p:nvGraphicFramePr>
        <p:xfrm>
          <a:off x="6275971" y="3358565"/>
          <a:ext cx="2777851" cy="19426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4633">
                  <a:extLst>
                    <a:ext uri="{9D8B030D-6E8A-4147-A177-3AD203B41FA5}">
                      <a16:colId xmlns:a16="http://schemas.microsoft.com/office/drawing/2014/main" val="2737962360"/>
                    </a:ext>
                  </a:extLst>
                </a:gridCol>
                <a:gridCol w="648827">
                  <a:extLst>
                    <a:ext uri="{9D8B030D-6E8A-4147-A177-3AD203B41FA5}">
                      <a16:colId xmlns:a16="http://schemas.microsoft.com/office/drawing/2014/main" val="3680879879"/>
                    </a:ext>
                  </a:extLst>
                </a:gridCol>
                <a:gridCol w="348944">
                  <a:extLst>
                    <a:ext uri="{9D8B030D-6E8A-4147-A177-3AD203B41FA5}">
                      <a16:colId xmlns:a16="http://schemas.microsoft.com/office/drawing/2014/main" val="1364758775"/>
                    </a:ext>
                  </a:extLst>
                </a:gridCol>
                <a:gridCol w="529043">
                  <a:extLst>
                    <a:ext uri="{9D8B030D-6E8A-4147-A177-3AD203B41FA5}">
                      <a16:colId xmlns:a16="http://schemas.microsoft.com/office/drawing/2014/main" val="294664492"/>
                    </a:ext>
                  </a:extLst>
                </a:gridCol>
                <a:gridCol w="523417">
                  <a:extLst>
                    <a:ext uri="{9D8B030D-6E8A-4147-A177-3AD203B41FA5}">
                      <a16:colId xmlns:a16="http://schemas.microsoft.com/office/drawing/2014/main" val="2683541612"/>
                    </a:ext>
                  </a:extLst>
                </a:gridCol>
                <a:gridCol w="502987">
                  <a:extLst>
                    <a:ext uri="{9D8B030D-6E8A-4147-A177-3AD203B41FA5}">
                      <a16:colId xmlns:a16="http://schemas.microsoft.com/office/drawing/2014/main" val="2156793374"/>
                    </a:ext>
                  </a:extLst>
                </a:gridCol>
              </a:tblGrid>
              <a:tr h="27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RR</a:t>
                      </a:r>
                      <a:endParaRPr lang="en-US" sz="14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I/E</a:t>
                      </a:r>
                      <a:endParaRPr lang="en-US" sz="14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PEEP</a:t>
                      </a:r>
                      <a:endParaRPr lang="en-US" sz="14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FIO2</a:t>
                      </a:r>
                      <a:endParaRPr lang="en-US" sz="14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PIP</a:t>
                      </a:r>
                      <a:endParaRPr lang="en-US" sz="14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588704"/>
                  </a:ext>
                </a:extLst>
              </a:tr>
              <a:tr h="3324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15 bpm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1:4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50%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558921"/>
                  </a:ext>
                </a:extLst>
              </a:tr>
              <a:tr h="307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18 bpm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1:3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14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60%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25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56156"/>
                  </a:ext>
                </a:extLst>
              </a:tr>
              <a:tr h="341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 bpm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1:3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16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80%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30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19105"/>
                  </a:ext>
                </a:extLst>
              </a:tr>
              <a:tr h="3443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 bpm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1:3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18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100%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35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627855"/>
                  </a:ext>
                </a:extLst>
              </a:tr>
              <a:tr h="343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5</a:t>
                      </a:r>
                      <a:endParaRPr lang="en-US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 bpm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2:1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100%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40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616147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EFCFAFDD-96D3-4FCA-A857-AC0A8E3B8425}"/>
              </a:ext>
            </a:extLst>
          </p:cNvPr>
          <p:cNvSpPr txBox="1"/>
          <p:nvPr/>
        </p:nvSpPr>
        <p:spPr>
          <a:xfrm>
            <a:off x="6092689" y="1757073"/>
            <a:ext cx="340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Write Externally Controlled Settings Here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BB24AC8-FA45-4BE9-B542-6ABB6677A56D}"/>
              </a:ext>
            </a:extLst>
          </p:cNvPr>
          <p:cNvSpPr/>
          <p:nvPr/>
        </p:nvSpPr>
        <p:spPr>
          <a:xfrm>
            <a:off x="6152755" y="2318571"/>
            <a:ext cx="860805" cy="598375"/>
          </a:xfrm>
          <a:prstGeom prst="roundRect">
            <a:avLst/>
          </a:prstGeom>
          <a:solidFill>
            <a:schemeClr val="bg2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04AFCD-B7F8-4C4E-B284-291D4AE2B522}"/>
              </a:ext>
            </a:extLst>
          </p:cNvPr>
          <p:cNvSpPr txBox="1"/>
          <p:nvPr/>
        </p:nvSpPr>
        <p:spPr>
          <a:xfrm>
            <a:off x="6243957" y="2009330"/>
            <a:ext cx="730817" cy="34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PEEP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AB765B-712A-4DFD-A155-AF8CCA2FB8C8}"/>
              </a:ext>
            </a:extLst>
          </p:cNvPr>
          <p:cNvSpPr txBox="1"/>
          <p:nvPr/>
        </p:nvSpPr>
        <p:spPr>
          <a:xfrm>
            <a:off x="7298043" y="2000691"/>
            <a:ext cx="695757" cy="34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FiO2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0E670F0-B375-4DD3-A3C0-99B77EB180BF}"/>
              </a:ext>
            </a:extLst>
          </p:cNvPr>
          <p:cNvSpPr/>
          <p:nvPr/>
        </p:nvSpPr>
        <p:spPr>
          <a:xfrm>
            <a:off x="7204984" y="2318571"/>
            <a:ext cx="860805" cy="598375"/>
          </a:xfrm>
          <a:prstGeom prst="roundRect">
            <a:avLst/>
          </a:prstGeom>
          <a:solidFill>
            <a:schemeClr val="bg2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E38E8BC-A710-43FA-B945-6C271786C446}"/>
              </a:ext>
            </a:extLst>
          </p:cNvPr>
          <p:cNvSpPr/>
          <p:nvPr/>
        </p:nvSpPr>
        <p:spPr>
          <a:xfrm>
            <a:off x="8257214" y="2318571"/>
            <a:ext cx="860805" cy="598375"/>
          </a:xfrm>
          <a:prstGeom prst="roundRect">
            <a:avLst/>
          </a:prstGeom>
          <a:solidFill>
            <a:schemeClr val="bg2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5EB75C-2F2A-4115-948F-F3C23BDC707E}"/>
              </a:ext>
            </a:extLst>
          </p:cNvPr>
          <p:cNvSpPr txBox="1"/>
          <p:nvPr/>
        </p:nvSpPr>
        <p:spPr>
          <a:xfrm>
            <a:off x="8201521" y="2006499"/>
            <a:ext cx="987927" cy="34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IP MAX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40F4FC7-2797-41F8-B9E7-0C2D67610AF2}"/>
              </a:ext>
            </a:extLst>
          </p:cNvPr>
          <p:cNvSpPr/>
          <p:nvPr/>
        </p:nvSpPr>
        <p:spPr>
          <a:xfrm>
            <a:off x="6045385" y="2038966"/>
            <a:ext cx="3253515" cy="969914"/>
          </a:xfrm>
          <a:prstGeom prst="rect">
            <a:avLst/>
          </a:prstGeom>
          <a:noFill/>
          <a:ln w="317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0AA446E-6CF0-4E2B-92A4-6C07226847B4}"/>
              </a:ext>
            </a:extLst>
          </p:cNvPr>
          <p:cNvSpPr txBox="1"/>
          <p:nvPr/>
        </p:nvSpPr>
        <p:spPr>
          <a:xfrm>
            <a:off x="8229458" y="2321202"/>
            <a:ext cx="999614" cy="65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V Boli" panose="02000500030200090000" pitchFamily="2" charset="0"/>
                <a:cs typeface="MV Boli" panose="02000500030200090000" pitchFamily="2" charset="0"/>
              </a:rPr>
              <a:t>40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4390570-418B-4083-8797-FDB97CB85D44}"/>
              </a:ext>
            </a:extLst>
          </p:cNvPr>
          <p:cNvSpPr txBox="1"/>
          <p:nvPr/>
        </p:nvSpPr>
        <p:spPr>
          <a:xfrm>
            <a:off x="7197902" y="2392208"/>
            <a:ext cx="995719" cy="46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V Boli" panose="02000500030200090000" pitchFamily="2" charset="0"/>
                <a:cs typeface="MV Boli" panose="02000500030200090000" pitchFamily="2" charset="0"/>
              </a:rPr>
              <a:t>80%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D2559B4-DD7D-4707-A218-E2F53638CB0F}"/>
              </a:ext>
            </a:extLst>
          </p:cNvPr>
          <p:cNvSpPr txBox="1"/>
          <p:nvPr/>
        </p:nvSpPr>
        <p:spPr>
          <a:xfrm>
            <a:off x="6125732" y="2317107"/>
            <a:ext cx="991823" cy="65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V Boli" panose="02000500030200090000" pitchFamily="2" charset="0"/>
                <a:cs typeface="MV Boli" panose="02000500030200090000" pitchFamily="2" charset="0"/>
              </a:rPr>
              <a:t>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FBD01-7902-4DA0-BCB2-1B77368CA09E}"/>
              </a:ext>
            </a:extLst>
          </p:cNvPr>
          <p:cNvSpPr txBox="1"/>
          <p:nvPr/>
        </p:nvSpPr>
        <p:spPr>
          <a:xfrm>
            <a:off x="3805009" y="1746814"/>
            <a:ext cx="15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solidFill>
                  <a:schemeClr val="accent1">
                    <a:lumMod val="50000"/>
                  </a:schemeClr>
                </a:solidFill>
              </a:rPr>
              <a:t>Display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Current Value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or ‘PRESET #’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3A442A3-493D-4384-A860-66E6F86705C9}"/>
              </a:ext>
            </a:extLst>
          </p:cNvPr>
          <p:cNvSpPr txBox="1"/>
          <p:nvPr/>
        </p:nvSpPr>
        <p:spPr>
          <a:xfrm>
            <a:off x="780123" y="4260043"/>
            <a:ext cx="39183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To Adjust Settings:</a:t>
            </a:r>
          </a:p>
          <a:p>
            <a:r>
              <a:rPr lang="en-US" sz="1100" b="1" dirty="0"/>
              <a:t>   1. UNLOCK</a:t>
            </a:r>
          </a:p>
          <a:p>
            <a:pPr marL="91440" lvl="1"/>
            <a:r>
              <a:rPr lang="en-US" sz="1100" b="1" dirty="0"/>
              <a:t>2.      </a:t>
            </a:r>
            <a:r>
              <a:rPr lang="en-US" sz="1100" b="1" u="sng" dirty="0"/>
              <a:t>Display</a:t>
            </a:r>
            <a:r>
              <a:rPr lang="en-US" sz="1100" b="1" dirty="0"/>
              <a:t> desired parameter.</a:t>
            </a:r>
          </a:p>
          <a:p>
            <a:pPr marL="91440" lvl="1"/>
            <a:r>
              <a:rPr lang="en-US" sz="1100" b="1" dirty="0"/>
              <a:t>3.      </a:t>
            </a:r>
            <a:r>
              <a:rPr lang="en-US" sz="1100" b="1" u="sng" dirty="0"/>
              <a:t>Set</a:t>
            </a:r>
            <a:r>
              <a:rPr lang="en-US" sz="1100" b="1" dirty="0"/>
              <a:t> New Value. Press ENTER or CANCEL to undo.</a:t>
            </a:r>
          </a:p>
          <a:p>
            <a:pPr marL="91440" lvl="1"/>
            <a:r>
              <a:rPr lang="en-US" sz="1100" b="1" dirty="0"/>
              <a:t>4.  Repeat steps 2-3 as desired.</a:t>
            </a:r>
          </a:p>
          <a:p>
            <a:pPr marL="91440" lvl="1"/>
            <a:r>
              <a:rPr lang="en-US" sz="1100" b="1" dirty="0"/>
              <a:t>5. LOCK to update all modified settings.</a:t>
            </a:r>
          </a:p>
        </p:txBody>
      </p:sp>
      <p:pic>
        <p:nvPicPr>
          <p:cNvPr id="82" name="Picture 81" descr="A close up of a logo&#10;&#10;Description automatically generated">
            <a:extLst>
              <a:ext uri="{FF2B5EF4-FFF2-40B4-BE49-F238E27FC236}">
                <a16:creationId xmlns:a16="http://schemas.microsoft.com/office/drawing/2014/main" id="{7A801D09-16A6-4720-960A-8D140AD01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2811" y="4648668"/>
            <a:ext cx="147304" cy="146822"/>
          </a:xfrm>
          <a:prstGeom prst="rect">
            <a:avLst/>
          </a:prstGeom>
        </p:spPr>
      </p:pic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2630878D-1F4C-433D-8754-DA9F1D31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8856" y="4812839"/>
            <a:ext cx="147304" cy="146822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0E8F429-FF6A-4DA8-9DC5-EA03DC1C3F9F}"/>
              </a:ext>
            </a:extLst>
          </p:cNvPr>
          <p:cNvGrpSpPr/>
          <p:nvPr/>
        </p:nvGrpSpPr>
        <p:grpSpPr>
          <a:xfrm>
            <a:off x="4265056" y="2921640"/>
            <a:ext cx="813043" cy="1201186"/>
            <a:chOff x="4086983" y="2026779"/>
            <a:chExt cx="813043" cy="12011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8DE94C-7049-4730-BF06-1A11AC30CD48}"/>
                </a:ext>
              </a:extLst>
            </p:cNvPr>
            <p:cNvSpPr txBox="1"/>
            <p:nvPr/>
          </p:nvSpPr>
          <p:spPr>
            <a:xfrm>
              <a:off x="4132138" y="2026779"/>
              <a:ext cx="729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PRESET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3B47944-ADFD-4841-9180-E99BA79FC17A}"/>
                </a:ext>
              </a:extLst>
            </p:cNvPr>
            <p:cNvGrpSpPr/>
            <p:nvPr/>
          </p:nvGrpSpPr>
          <p:grpSpPr>
            <a:xfrm>
              <a:off x="4086983" y="2172719"/>
              <a:ext cx="813043" cy="1055246"/>
              <a:chOff x="4098988" y="2142928"/>
              <a:chExt cx="813043" cy="105524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75A56A-C367-4A22-88A2-52E456082AEA}"/>
                  </a:ext>
                </a:extLst>
              </p:cNvPr>
              <p:cNvSpPr/>
              <p:nvPr/>
            </p:nvSpPr>
            <p:spPr>
              <a:xfrm>
                <a:off x="4147463" y="2253495"/>
                <a:ext cx="715704" cy="9446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20FBE0-6B40-434D-ADC0-17171F6D2C29}"/>
                  </a:ext>
                </a:extLst>
              </p:cNvPr>
              <p:cNvSpPr txBox="1"/>
              <p:nvPr/>
            </p:nvSpPr>
            <p:spPr>
              <a:xfrm>
                <a:off x="4098988" y="2142928"/>
                <a:ext cx="8130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b="1" dirty="0">
                    <a:solidFill>
                      <a:srgbClr val="00B050"/>
                    </a:solidFill>
                    <a:latin typeface="DSEG7 Classic" panose="02000503000000000000" pitchFamily="2" charset="0"/>
                  </a:rPr>
                  <a:t>3</a:t>
                </a: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16BF03D-D043-4F61-8577-A6EBB873BE1A}"/>
              </a:ext>
            </a:extLst>
          </p:cNvPr>
          <p:cNvSpPr txBox="1"/>
          <p:nvPr/>
        </p:nvSpPr>
        <p:spPr>
          <a:xfrm>
            <a:off x="4059421" y="4616594"/>
            <a:ext cx="697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SILENCE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4D6D434-95A6-4052-B7B1-7A91B2595AB6}"/>
              </a:ext>
            </a:extLst>
          </p:cNvPr>
          <p:cNvSpPr txBox="1"/>
          <p:nvPr/>
        </p:nvSpPr>
        <p:spPr>
          <a:xfrm>
            <a:off x="810566" y="3108135"/>
            <a:ext cx="7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UNLOCK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B0E060A-1BF8-44B3-8381-C2FB299DFA95}"/>
              </a:ext>
            </a:extLst>
          </p:cNvPr>
          <p:cNvSpPr txBox="1"/>
          <p:nvPr/>
        </p:nvSpPr>
        <p:spPr>
          <a:xfrm>
            <a:off x="906768" y="4041976"/>
            <a:ext cx="51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LOCK</a:t>
            </a:r>
          </a:p>
        </p:txBody>
      </p:sp>
      <p:pic>
        <p:nvPicPr>
          <p:cNvPr id="98" name="Picture 97" descr="A picture containing indoor, black, white, sitting&#10;&#10;Description automatically generated">
            <a:extLst>
              <a:ext uri="{FF2B5EF4-FFF2-40B4-BE49-F238E27FC236}">
                <a16:creationId xmlns:a16="http://schemas.microsoft.com/office/drawing/2014/main" id="{F9AE655D-61BF-4C94-9E5C-8041BA99F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91" y="3552935"/>
            <a:ext cx="252765" cy="332102"/>
          </a:xfrm>
          <a:prstGeom prst="rect">
            <a:avLst/>
          </a:prstGeom>
        </p:spPr>
      </p:pic>
      <p:pic>
        <p:nvPicPr>
          <p:cNvPr id="96" name="Picture 9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FFA3D4-8999-4C7E-A240-A3D33B9FF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18" y="3315248"/>
            <a:ext cx="210782" cy="216771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18EEAAA-0E55-422D-95F3-AE5C01E938FD}"/>
              </a:ext>
            </a:extLst>
          </p:cNvPr>
          <p:cNvSpPr/>
          <p:nvPr/>
        </p:nvSpPr>
        <p:spPr>
          <a:xfrm>
            <a:off x="1121469" y="3375344"/>
            <a:ext cx="71674" cy="66468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FD6AB3-B27A-4A94-8AAE-D68366945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5" y="3938844"/>
            <a:ext cx="138150" cy="174899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2BDAC546-5067-4AF7-AD98-3F22D924E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424" y="4318975"/>
            <a:ext cx="375943" cy="37644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E83E853C-1D26-4BA1-8B6A-2D43B2F3A155}"/>
              </a:ext>
            </a:extLst>
          </p:cNvPr>
          <p:cNvSpPr/>
          <p:nvPr/>
        </p:nvSpPr>
        <p:spPr>
          <a:xfrm>
            <a:off x="805846" y="1728683"/>
            <a:ext cx="4536152" cy="366068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AE202B-3078-4CD3-A7B5-BD8D5B57B206}"/>
              </a:ext>
            </a:extLst>
          </p:cNvPr>
          <p:cNvGrpSpPr/>
          <p:nvPr/>
        </p:nvGrpSpPr>
        <p:grpSpPr>
          <a:xfrm>
            <a:off x="4252669" y="2176186"/>
            <a:ext cx="801042" cy="791092"/>
            <a:chOff x="8960936" y="802482"/>
            <a:chExt cx="801042" cy="79109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8533B9-8270-42B7-8B07-C53E30EB4E07}"/>
                </a:ext>
              </a:extLst>
            </p:cNvPr>
            <p:cNvSpPr/>
            <p:nvPr/>
          </p:nvSpPr>
          <p:spPr>
            <a:xfrm>
              <a:off x="8960936" y="802482"/>
              <a:ext cx="801042" cy="791092"/>
            </a:xfrm>
            <a:prstGeom prst="ellipse">
              <a:avLst/>
            </a:prstGeom>
            <a:solidFill>
              <a:schemeClr val="accent1">
                <a:alpha val="2700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</a:rPr>
                <a:t>Turn to</a:t>
              </a:r>
            </a:p>
            <a:p>
              <a:pPr algn="ctr"/>
              <a:r>
                <a:rPr lang="en-US" sz="900" b="1" u="sng" dirty="0">
                  <a:solidFill>
                    <a:schemeClr val="accent1">
                      <a:lumMod val="50000"/>
                    </a:schemeClr>
                  </a:solidFill>
                </a:rPr>
                <a:t>Choose</a:t>
              </a:r>
            </a:p>
            <a:p>
              <a:pPr algn="ctr"/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</a:rPr>
                <a:t>Value or </a:t>
              </a:r>
              <a:r>
                <a:rPr lang="en-US" sz="800" b="1" dirty="0">
                  <a:solidFill>
                    <a:schemeClr val="accent1">
                      <a:lumMod val="50000"/>
                    </a:schemeClr>
                  </a:solidFill>
                </a:rPr>
                <a:t>PRESET #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63BAEA-4F11-45B8-BF82-B4DA0BC2C571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V="1">
              <a:off x="9575947" y="918335"/>
              <a:ext cx="68721" cy="73183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F750472-39F2-4AEA-8410-C921AE1D6806}"/>
              </a:ext>
            </a:extLst>
          </p:cNvPr>
          <p:cNvSpPr/>
          <p:nvPr/>
        </p:nvSpPr>
        <p:spPr>
          <a:xfrm>
            <a:off x="3807703" y="2482299"/>
            <a:ext cx="107006" cy="1043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DA1E02-290D-4E83-B270-933814A32490}"/>
              </a:ext>
            </a:extLst>
          </p:cNvPr>
          <p:cNvSpPr txBox="1"/>
          <p:nvPr/>
        </p:nvSpPr>
        <p:spPr>
          <a:xfrm>
            <a:off x="3688102" y="2298772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Meas.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ECAEB1-6A0D-4C17-A654-ACCEC68AF294}"/>
              </a:ext>
            </a:extLst>
          </p:cNvPr>
          <p:cNvSpPr/>
          <p:nvPr/>
        </p:nvSpPr>
        <p:spPr>
          <a:xfrm>
            <a:off x="3813239" y="2683373"/>
            <a:ext cx="107006" cy="104345"/>
          </a:xfrm>
          <a:prstGeom prst="ellipse">
            <a:avLst/>
          </a:prstGeom>
          <a:solidFill>
            <a:srgbClr val="FFFF00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ED283-0A25-4065-99DB-F71956498602}"/>
              </a:ext>
            </a:extLst>
          </p:cNvPr>
          <p:cNvSpPr txBox="1"/>
          <p:nvPr/>
        </p:nvSpPr>
        <p:spPr>
          <a:xfrm>
            <a:off x="3695498" y="2720194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Comp.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DB1A6A9-B48E-4E8D-BB20-06664E0424A0}"/>
              </a:ext>
            </a:extLst>
          </p:cNvPr>
          <p:cNvGrpSpPr/>
          <p:nvPr/>
        </p:nvGrpSpPr>
        <p:grpSpPr>
          <a:xfrm>
            <a:off x="940179" y="1830385"/>
            <a:ext cx="2809632" cy="1154794"/>
            <a:chOff x="844760" y="968181"/>
            <a:chExt cx="2809632" cy="11547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2C947D-7011-4A80-8637-A085E1F4F696}"/>
                </a:ext>
              </a:extLst>
            </p:cNvPr>
            <p:cNvSpPr/>
            <p:nvPr/>
          </p:nvSpPr>
          <p:spPr>
            <a:xfrm>
              <a:off x="844760" y="968181"/>
              <a:ext cx="2809632" cy="11547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D7E70B-DD39-45E5-A2A5-801FE2D40784}"/>
                </a:ext>
              </a:extLst>
            </p:cNvPr>
            <p:cNvSpPr/>
            <p:nvPr/>
          </p:nvSpPr>
          <p:spPr>
            <a:xfrm>
              <a:off x="953596" y="1100131"/>
              <a:ext cx="2309237" cy="65242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A779266-C96D-46C2-A3ED-50518A0E3BA3}"/>
                </a:ext>
              </a:extLst>
            </p:cNvPr>
            <p:cNvSpPr/>
            <p:nvPr/>
          </p:nvSpPr>
          <p:spPr>
            <a:xfrm>
              <a:off x="953596" y="1100131"/>
              <a:ext cx="2577628" cy="4622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RR:20   I/E: 1:3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91A009-130B-47CB-8CDC-A3E4F86943AD}"/>
                </a:ext>
              </a:extLst>
            </p:cNvPr>
            <p:cNvSpPr/>
            <p:nvPr/>
          </p:nvSpPr>
          <p:spPr>
            <a:xfrm>
              <a:off x="953596" y="1561231"/>
              <a:ext cx="2577628" cy="428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PIP: 30  TV: 350</a:t>
              </a: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927C71E4-A59D-4F1F-98EC-E8446841AE69}"/>
              </a:ext>
            </a:extLst>
          </p:cNvPr>
          <p:cNvSpPr/>
          <p:nvPr/>
        </p:nvSpPr>
        <p:spPr>
          <a:xfrm>
            <a:off x="4749428" y="4828675"/>
            <a:ext cx="448316" cy="441506"/>
          </a:xfrm>
          <a:prstGeom prst="ellipse">
            <a:avLst/>
          </a:prstGeom>
          <a:solidFill>
            <a:srgbClr val="FF0000"/>
          </a:solidFill>
          <a:ln w="444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AF8B389-AF9A-47A7-8B4C-46477D14B047}"/>
              </a:ext>
            </a:extLst>
          </p:cNvPr>
          <p:cNvGrpSpPr/>
          <p:nvPr/>
        </p:nvGrpSpPr>
        <p:grpSpPr>
          <a:xfrm>
            <a:off x="1493931" y="3008880"/>
            <a:ext cx="1136479" cy="1283211"/>
            <a:chOff x="1474814" y="1980942"/>
            <a:chExt cx="1136479" cy="12832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3CF0CD-26B9-4CBB-A2EB-AB2F98B44396}"/>
                </a:ext>
              </a:extLst>
            </p:cNvPr>
            <p:cNvSpPr txBox="1"/>
            <p:nvPr/>
          </p:nvSpPr>
          <p:spPr>
            <a:xfrm>
              <a:off x="1474814" y="1980942"/>
              <a:ext cx="1136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u="sng" dirty="0">
                  <a:solidFill>
                    <a:schemeClr val="accent1">
                      <a:lumMod val="50000"/>
                    </a:schemeClr>
                  </a:solidFill>
                </a:rPr>
                <a:t>Set</a:t>
              </a:r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 New Value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or PRESET #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9CAA443-B8A2-4693-A862-0F0131255FFB}"/>
                </a:ext>
              </a:extLst>
            </p:cNvPr>
            <p:cNvGrpSpPr/>
            <p:nvPr/>
          </p:nvGrpSpPr>
          <p:grpSpPr>
            <a:xfrm>
              <a:off x="1651946" y="2473061"/>
              <a:ext cx="801042" cy="791092"/>
              <a:chOff x="9999383" y="841052"/>
              <a:chExt cx="801042" cy="791092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6506BA0-5C5B-47B3-8496-54E17EDC9EBA}"/>
                  </a:ext>
                </a:extLst>
              </p:cNvPr>
              <p:cNvSpPr/>
              <p:nvPr/>
            </p:nvSpPr>
            <p:spPr>
              <a:xfrm>
                <a:off x="9999383" y="841052"/>
                <a:ext cx="801042" cy="791092"/>
              </a:xfrm>
              <a:prstGeom prst="ellipse">
                <a:avLst/>
              </a:prstGeom>
              <a:solidFill>
                <a:schemeClr val="accent1">
                  <a:alpha val="27000"/>
                </a:schemeClr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>
                        <a:lumMod val="50000"/>
                      </a:schemeClr>
                    </a:solidFill>
                  </a:rPr>
                  <a:t>Turn to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</a:rPr>
                  <a:t>Change</a:t>
                </a:r>
              </a:p>
              <a:p>
                <a:pPr algn="ctr"/>
                <a:r>
                  <a:rPr lang="en-US" sz="900" b="1" dirty="0">
                    <a:solidFill>
                      <a:schemeClr val="accent1">
                        <a:lumMod val="50000"/>
                      </a:schemeClr>
                    </a:solidFill>
                  </a:rPr>
                  <a:t>Value or </a:t>
                </a:r>
                <a:r>
                  <a:rPr lang="en-US" sz="800" b="1" dirty="0">
                    <a:solidFill>
                      <a:schemeClr val="accent1">
                        <a:lumMod val="50000"/>
                      </a:schemeClr>
                    </a:solidFill>
                  </a:rPr>
                  <a:t>PRESET #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5AB2DA8-5748-4F10-BCA4-F492D989D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09688" y="944051"/>
                <a:ext cx="68721" cy="73183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8A2C510-244E-443A-B3AA-D37D51C01928}"/>
              </a:ext>
            </a:extLst>
          </p:cNvPr>
          <p:cNvGrpSpPr/>
          <p:nvPr/>
        </p:nvGrpSpPr>
        <p:grpSpPr>
          <a:xfrm>
            <a:off x="2718806" y="2994837"/>
            <a:ext cx="1314784" cy="1532045"/>
            <a:chOff x="2625354" y="1973653"/>
            <a:chExt cx="1314784" cy="15320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F94F3A-B377-4868-8A3B-9E57EDB7B636}"/>
                </a:ext>
              </a:extLst>
            </p:cNvPr>
            <p:cNvSpPr txBox="1"/>
            <p:nvPr/>
          </p:nvSpPr>
          <p:spPr>
            <a:xfrm>
              <a:off x="2751849" y="1973653"/>
              <a:ext cx="980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New Value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75EC2D6-2F29-4C90-B383-ECBF91306D5D}"/>
                </a:ext>
              </a:extLst>
            </p:cNvPr>
            <p:cNvGrpSpPr/>
            <p:nvPr/>
          </p:nvGrpSpPr>
          <p:grpSpPr>
            <a:xfrm>
              <a:off x="2625354" y="2132526"/>
              <a:ext cx="1314784" cy="646331"/>
              <a:chOff x="2652050" y="2012392"/>
              <a:chExt cx="1314784" cy="64633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69C596-C033-4125-B58D-39077286FEBF}"/>
                  </a:ext>
                </a:extLst>
              </p:cNvPr>
              <p:cNvSpPr/>
              <p:nvPr/>
            </p:nvSpPr>
            <p:spPr>
              <a:xfrm>
                <a:off x="2758416" y="2142928"/>
                <a:ext cx="106406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3F6FA1-E2D3-41E0-8B1F-444D4F700956}"/>
                  </a:ext>
                </a:extLst>
              </p:cNvPr>
              <p:cNvSpPr txBox="1"/>
              <p:nvPr/>
            </p:nvSpPr>
            <p:spPr>
              <a:xfrm>
                <a:off x="2652050" y="2012392"/>
                <a:ext cx="13147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  <a:latin typeface="DSEG7 Classic" panose="02000503000000000000" pitchFamily="2" charset="0"/>
                  </a:rPr>
                  <a:t>---</a:t>
                </a:r>
              </a:p>
            </p:txBody>
          </p:sp>
        </p:grp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EF11908-7B51-48A6-8145-5FBC0B8D4D73}"/>
                </a:ext>
              </a:extLst>
            </p:cNvPr>
            <p:cNvSpPr/>
            <p:nvPr/>
          </p:nvSpPr>
          <p:spPr>
            <a:xfrm>
              <a:off x="3314658" y="2804286"/>
              <a:ext cx="436520" cy="43487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92C73AB-70C8-4604-8A10-A28518F0105C}"/>
                </a:ext>
              </a:extLst>
            </p:cNvPr>
            <p:cNvSpPr txBox="1"/>
            <p:nvPr/>
          </p:nvSpPr>
          <p:spPr>
            <a:xfrm>
              <a:off x="2656744" y="3228699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ENTER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530D7E-B926-4749-A118-F9AEB2293198}"/>
                </a:ext>
              </a:extLst>
            </p:cNvPr>
            <p:cNvSpPr txBox="1"/>
            <p:nvPr/>
          </p:nvSpPr>
          <p:spPr>
            <a:xfrm>
              <a:off x="3235883" y="3227965"/>
              <a:ext cx="683200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CANCEL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5AB67D2-8417-461A-9025-2036608946E8}"/>
                </a:ext>
              </a:extLst>
            </p:cNvPr>
            <p:cNvSpPr/>
            <p:nvPr/>
          </p:nvSpPr>
          <p:spPr>
            <a:xfrm>
              <a:off x="2723244" y="2811654"/>
              <a:ext cx="436520" cy="43487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6664035A-4F16-429E-A7EF-B23322967D72}"/>
              </a:ext>
            </a:extLst>
          </p:cNvPr>
          <p:cNvSpPr/>
          <p:nvPr/>
        </p:nvSpPr>
        <p:spPr>
          <a:xfrm>
            <a:off x="4190004" y="4842287"/>
            <a:ext cx="436520" cy="43487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242F1-078E-428C-BBC2-4456BA773CA1}"/>
              </a:ext>
            </a:extLst>
          </p:cNvPr>
          <p:cNvSpPr txBox="1"/>
          <p:nvPr/>
        </p:nvSpPr>
        <p:spPr>
          <a:xfrm>
            <a:off x="3245671" y="616281"/>
            <a:ext cx="43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(updated presets based upon ICU doc input)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E448B6C-759B-4823-8FF5-57A2417C5CA5}"/>
              </a:ext>
            </a:extLst>
          </p:cNvPr>
          <p:cNvSpPr/>
          <p:nvPr/>
        </p:nvSpPr>
        <p:spPr>
          <a:xfrm>
            <a:off x="5341998" y="1728683"/>
            <a:ext cx="4536152" cy="366068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307C946-9C04-4474-8D28-EBCD45F81132}"/>
              </a:ext>
            </a:extLst>
          </p:cNvPr>
          <p:cNvSpPr/>
          <p:nvPr/>
        </p:nvSpPr>
        <p:spPr>
          <a:xfrm>
            <a:off x="5567674" y="2000691"/>
            <a:ext cx="4310476" cy="1066889"/>
          </a:xfrm>
          <a:prstGeom prst="ellipse">
            <a:avLst/>
          </a:prstGeom>
          <a:solidFill>
            <a:srgbClr val="00B050">
              <a:alpha val="11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9E674B-A9BD-4E10-89DE-8CA59B7405BF}"/>
              </a:ext>
            </a:extLst>
          </p:cNvPr>
          <p:cNvSpPr txBox="1"/>
          <p:nvPr/>
        </p:nvSpPr>
        <p:spPr>
          <a:xfrm>
            <a:off x="9965579" y="1252921"/>
            <a:ext cx="1829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three areas are a place to record the ordered settings of the manual PEEP valve, FiO2 valve, and IP pressure relief valve. These valves are not under EMVCS ventilator control.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B934DE8-BD49-4673-BFEC-80ECCC1D2964}"/>
              </a:ext>
            </a:extLst>
          </p:cNvPr>
          <p:cNvSpPr/>
          <p:nvPr/>
        </p:nvSpPr>
        <p:spPr>
          <a:xfrm>
            <a:off x="9878150" y="1279617"/>
            <a:ext cx="1524148" cy="27495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32D7B63-C4A5-42D4-B823-921497C2E721}"/>
              </a:ext>
            </a:extLst>
          </p:cNvPr>
          <p:cNvCxnSpPr>
            <a:cxnSpLocks/>
            <a:stCxn id="73" idx="3"/>
            <a:endCxn id="71" idx="7"/>
          </p:cNvCxnSpPr>
          <p:nvPr/>
        </p:nvCxnSpPr>
        <p:spPr>
          <a:xfrm flipH="1">
            <a:off x="9246895" y="1514305"/>
            <a:ext cx="854461" cy="64262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1787</TotalTime>
  <Words>226</Words>
  <Application>Microsoft Office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DSEG7 Classic</vt:lpstr>
      <vt:lpstr>MV Boli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Bennett</dc:creator>
  <cp:lastModifiedBy>John Bennett</cp:lastModifiedBy>
  <cp:revision>72</cp:revision>
  <cp:lastPrinted>2020-03-30T23:04:21Z</cp:lastPrinted>
  <dcterms:created xsi:type="dcterms:W3CDTF">2020-03-28T15:57:39Z</dcterms:created>
  <dcterms:modified xsi:type="dcterms:W3CDTF">2020-04-08T22:10:24Z</dcterms:modified>
</cp:coreProperties>
</file>