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2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9231-E540-A942-BCDE-71339A3E707A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F109-6792-8443-A965-597C12EF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5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Safety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 23. 2017</a:t>
            </a:r>
          </a:p>
        </p:txBody>
      </p:sp>
    </p:spTree>
    <p:extLst>
      <p:ext uri="{BB962C8B-B14F-4D97-AF65-F5344CB8AC3E}">
        <p14:creationId xmlns:p14="http://schemas.microsoft.com/office/powerpoint/2010/main" val="12861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 err="1" smtClean="0"/>
              <a:t>scrapy</a:t>
            </a:r>
            <a:r>
              <a:rPr lang="en-US" dirty="0" smtClean="0"/>
              <a:t> program to crawl more Android </a:t>
            </a:r>
            <a:r>
              <a:rPr lang="en-US" dirty="0" smtClean="0"/>
              <a:t>App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 ‘Casino’ </a:t>
            </a:r>
            <a:r>
              <a:rPr lang="en-US" dirty="0" smtClean="0"/>
              <a:t>subcategory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to find pattern in “Ninja” </a:t>
            </a:r>
            <a:r>
              <a:rPr lang="en-US" dirty="0" smtClean="0"/>
              <a:t>apps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9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1- “Casino” subcategory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Finding 1. Subcategory </a:t>
            </a:r>
            <a:r>
              <a:rPr lang="en-US" dirty="0">
                <a:solidFill>
                  <a:srgbClr val="FF0000"/>
                </a:solidFill>
              </a:rPr>
              <a:t>could be a very important feature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Only two levels of rating for “Casino” subcategory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-Teen: </a:t>
            </a:r>
            <a:r>
              <a:rPr lang="en-US" dirty="0">
                <a:solidFill>
                  <a:srgbClr val="FF0000"/>
                </a:solidFill>
              </a:rPr>
              <a:t>Simulated Gambling</a:t>
            </a:r>
            <a:r>
              <a:rPr lang="en-US" dirty="0"/>
              <a:t>, Suggestive Themes, Use of Alcohol and Tobacco</a:t>
            </a:r>
          </a:p>
          <a:p>
            <a:pPr marL="0" indent="0">
              <a:buNone/>
            </a:pPr>
            <a:r>
              <a:rPr lang="en-US" dirty="0"/>
              <a:t>-Mature 17+: </a:t>
            </a:r>
            <a:r>
              <a:rPr lang="en-US" dirty="0">
                <a:solidFill>
                  <a:srgbClr val="FF0000"/>
                </a:solidFill>
              </a:rPr>
              <a:t>Partial Nudity</a:t>
            </a:r>
            <a:r>
              <a:rPr lang="en-US" dirty="0"/>
              <a:t>, Simulated Gambling, Suggestive Themes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Rule for “Casino” subcategory: </a:t>
            </a:r>
            <a:endParaRPr lang="en-US" dirty="0"/>
          </a:p>
          <a:p>
            <a:r>
              <a:rPr lang="en-US" dirty="0"/>
              <a:t>All are ‘Teen’ level, if not, suspicious </a:t>
            </a:r>
            <a:r>
              <a:rPr lang="en-US" dirty="0" smtClean="0"/>
              <a:t>app</a:t>
            </a:r>
            <a:endParaRPr lang="en-US" dirty="0"/>
          </a:p>
          <a:p>
            <a:r>
              <a:rPr lang="en-US" dirty="0"/>
              <a:t>If have Nudity content, then become “Mature 17</a:t>
            </a:r>
            <a:r>
              <a:rPr lang="en-US" dirty="0" smtClean="0"/>
              <a:t>+”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2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</a:t>
            </a:r>
            <a:r>
              <a:rPr lang="en-US" dirty="0" smtClean="0"/>
              <a:t>App 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7074" y="1861720"/>
            <a:ext cx="4086726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Underrate to get more download.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Reasons: </a:t>
            </a:r>
          </a:p>
          <a:p>
            <a:pPr marL="0" indent="0">
              <a:buNone/>
            </a:pPr>
            <a:r>
              <a:rPr lang="en-US" dirty="0" smtClean="0"/>
              <a:t>1. Google has no detect system, let developer report mature rating by themselves. </a:t>
            </a:r>
          </a:p>
          <a:p>
            <a:pPr marL="0" indent="0">
              <a:buNone/>
            </a:pPr>
            <a:r>
              <a:rPr lang="en-US" dirty="0" smtClean="0"/>
              <a:t>2. Developer want to get away rules, by adding “21 or older” in the </a:t>
            </a:r>
            <a:r>
              <a:rPr lang="en-US" dirty="0" err="1" smtClean="0"/>
              <a:t>descrpition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4" y="1861720"/>
            <a:ext cx="3721302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9" y="4290612"/>
            <a:ext cx="6603331" cy="1050071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899611" y="2454442"/>
            <a:ext cx="1275347" cy="324853"/>
          </a:xfrm>
          <a:prstGeom prst="donut">
            <a:avLst>
              <a:gd name="adj" fmla="val 640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2971569" y="4617124"/>
            <a:ext cx="1275347" cy="324853"/>
          </a:xfrm>
          <a:prstGeom prst="donut">
            <a:avLst>
              <a:gd name="adj" fmla="val 640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54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Suspicious App 2: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736" y="1690688"/>
            <a:ext cx="4318667" cy="367539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Rating </a:t>
            </a:r>
            <a:r>
              <a:rPr lang="en-US" sz="2000" dirty="0"/>
              <a:t>‘Teen’ should be ‘Mature 17+’ </a:t>
            </a:r>
          </a:p>
          <a:p>
            <a:r>
              <a:rPr lang="en-US" sz="2000" dirty="0"/>
              <a:t>Nothing in the description, but </a:t>
            </a:r>
            <a:r>
              <a:rPr lang="en-US" sz="2000" dirty="0" smtClean="0"/>
              <a:t>expose girl picture in </a:t>
            </a:r>
            <a:r>
              <a:rPr lang="en-US" sz="2000" dirty="0"/>
              <a:t>the </a:t>
            </a:r>
            <a:r>
              <a:rPr lang="en-US" sz="2000" dirty="0" smtClean="0"/>
              <a:t>icon, indicating “Nudity” component in the game.</a:t>
            </a:r>
          </a:p>
          <a:p>
            <a:endParaRPr lang="en-US" sz="2000" dirty="0"/>
          </a:p>
          <a:p>
            <a:r>
              <a:rPr lang="en-US" sz="2000" dirty="0" smtClean="0"/>
              <a:t>Possible solution: </a:t>
            </a:r>
          </a:p>
          <a:p>
            <a:pPr marL="0" indent="0">
              <a:buNone/>
            </a:pPr>
            <a:r>
              <a:rPr lang="en-US" sz="2000" dirty="0" smtClean="0"/>
              <a:t>    Add image detection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95" y="3350761"/>
            <a:ext cx="17907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3" y="3350761"/>
            <a:ext cx="3359818" cy="1533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32" y="4666029"/>
            <a:ext cx="2136072" cy="1636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95" y="1778603"/>
            <a:ext cx="18542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3" y="1690688"/>
            <a:ext cx="3733131" cy="1433131"/>
          </a:xfrm>
          <a:prstGeom prst="rect">
            <a:avLst/>
          </a:prstGeom>
        </p:spPr>
      </p:pic>
      <p:sp>
        <p:nvSpPr>
          <p:cNvPr id="10" name="Donut 9"/>
          <p:cNvSpPr/>
          <p:nvPr/>
        </p:nvSpPr>
        <p:spPr>
          <a:xfrm>
            <a:off x="4962358" y="2091948"/>
            <a:ext cx="1275347" cy="324853"/>
          </a:xfrm>
          <a:prstGeom prst="donut">
            <a:avLst>
              <a:gd name="adj" fmla="val 640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5003783" y="3541504"/>
            <a:ext cx="1275347" cy="324853"/>
          </a:xfrm>
          <a:prstGeom prst="donut">
            <a:avLst>
              <a:gd name="adj" fmla="val 6407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r>
              <a:rPr lang="en-US" dirty="0" smtClean="0"/>
              <a:t>Lexicon for “Casino”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9716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Gambling: </a:t>
            </a:r>
          </a:p>
          <a:p>
            <a:pPr marL="0" indent="0">
              <a:buNone/>
            </a:pPr>
            <a:r>
              <a:rPr lang="en-US" dirty="0"/>
              <a:t>Casino, Bingo, gambling </a:t>
            </a:r>
          </a:p>
          <a:p>
            <a:pPr marL="0" indent="0">
              <a:buNone/>
            </a:pPr>
            <a:r>
              <a:rPr lang="en-US" dirty="0"/>
              <a:t>Porker, Coin, tournament, chip, spin, win, slot, payout, jackpot </a:t>
            </a:r>
          </a:p>
          <a:p>
            <a:pPr marL="0" indent="0">
              <a:buNone/>
            </a:pPr>
            <a:r>
              <a:rPr lang="en-US" dirty="0"/>
              <a:t>Las Vegas, Vegas, </a:t>
            </a:r>
            <a:r>
              <a:rPr lang="en-US" dirty="0" smtClean="0"/>
              <a:t>Macau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Nudity, Sexual: </a:t>
            </a:r>
          </a:p>
          <a:p>
            <a:pPr marL="0" indent="0">
              <a:buNone/>
            </a:pPr>
            <a:r>
              <a:rPr lang="en-US" dirty="0"/>
              <a:t>Start your fantasy casino journey with our awesome characters. Lady </a:t>
            </a:r>
            <a:r>
              <a:rPr lang="en-US" dirty="0" err="1"/>
              <a:t>Femida</a:t>
            </a:r>
            <a:r>
              <a:rPr lang="en-US" dirty="0"/>
              <a:t>, Thief, Vampire Hunter, Ice Baby, Genie, Dangerous Twins and other fantastic characters are waiting for you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Alcohol: </a:t>
            </a:r>
          </a:p>
          <a:p>
            <a:pPr marL="0" indent="0">
              <a:buNone/>
            </a:pPr>
            <a:r>
              <a:rPr lang="en-US" dirty="0"/>
              <a:t>Digital beer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Direct rating related:</a:t>
            </a:r>
          </a:p>
          <a:p>
            <a:pPr marL="0" indent="0">
              <a:buNone/>
            </a:pPr>
            <a:r>
              <a:rPr lang="en-US" dirty="0"/>
              <a:t>Intended for adults</a:t>
            </a:r>
          </a:p>
          <a:p>
            <a:pPr marL="0" indent="0">
              <a:buNone/>
            </a:pPr>
            <a:r>
              <a:rPr lang="en-US" dirty="0"/>
              <a:t>Intended for those 21 or older </a:t>
            </a:r>
          </a:p>
          <a:p>
            <a:pPr marL="0" indent="0">
              <a:buNone/>
            </a:pPr>
            <a:r>
              <a:rPr lang="en-US" dirty="0"/>
              <a:t>Addicting </a:t>
            </a:r>
          </a:p>
          <a:p>
            <a:pPr marL="0" indent="0">
              <a:buNone/>
            </a:pPr>
            <a:r>
              <a:rPr lang="en-US" dirty="0"/>
              <a:t>This game is only available to people of legal age.</a:t>
            </a:r>
          </a:p>
          <a:p>
            <a:pPr marL="0" indent="0">
              <a:buNone/>
            </a:pPr>
            <a:r>
              <a:rPr lang="en-US" dirty="0"/>
              <a:t>The game is design for an adult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174625"/>
            <a:ext cx="10515600" cy="1325563"/>
          </a:xfrm>
        </p:spPr>
        <p:txBody>
          <a:bodyPr/>
          <a:lstStyle/>
          <a:p>
            <a:r>
              <a:rPr lang="en-US" dirty="0" smtClean="0"/>
              <a:t>Test set 2 – “Ninja”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36" y="1335882"/>
            <a:ext cx="10515600" cy="10986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29 “Ninja” apps in “Action” subcategory </a:t>
            </a:r>
          </a:p>
          <a:p>
            <a:r>
              <a:rPr lang="en-US" dirty="0" smtClean="0"/>
              <a:t>“Violence” words pick from top frequency </a:t>
            </a:r>
            <a:r>
              <a:rPr lang="en-US" dirty="0" smtClean="0"/>
              <a:t>words by human judgement 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54629" y="2527008"/>
            <a:ext cx="5679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V1 </a:t>
            </a:r>
            <a:r>
              <a:rPr lang="en-US" dirty="0"/>
              <a:t>= ['ambitious', 'animation', 'challenging', 'darkness', 'disguises', 'dragon', 'dragons', 'jump ', 'legend', 'legendary', 'legends', 'magic', 'master', 'mission', 'obediently', 'obstacles', 'run', 'terrible', 'tournament', 'weakness']</a:t>
            </a:r>
          </a:p>
          <a:p>
            <a:r>
              <a:rPr lang="en-US" dirty="0">
                <a:solidFill>
                  <a:srgbClr val="FF0000"/>
                </a:solidFill>
              </a:rPr>
              <a:t>V2</a:t>
            </a:r>
            <a:r>
              <a:rPr lang="en-US" dirty="0"/>
              <a:t> = ['addictive', 'adventure', 'adventures', 'angry', 'army', 'battle', 'battles', 'bomb', 'bombs', 'conquer', 'dangerous', 'deadly', 'defeat', 'destroy', 'destroying', 'dodge', 'enemies', 'enemy', 'hit', 'intense', 'samurai', 'sneak', 'sneaking', 'survive', 'warrior', 'warriors', 'zombies']</a:t>
            </a:r>
          </a:p>
          <a:p>
            <a:r>
              <a:rPr lang="en-US" dirty="0">
                <a:solidFill>
                  <a:srgbClr val="FF0000"/>
                </a:solidFill>
              </a:rPr>
              <a:t>V3</a:t>
            </a:r>
            <a:r>
              <a:rPr lang="en-US" dirty="0"/>
              <a:t> = ['assassin', 'attack', 'beat', 'blade', 'blades', 'dead', 'devil', 'devils', 'kill', 'killing', 'shoot', 'shot', 'sword', 'weapon', 'weapons']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96" y="3015342"/>
            <a:ext cx="231024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V1 - Mild Violence</a:t>
            </a:r>
          </a:p>
          <a:p>
            <a:r>
              <a:rPr lang="en-US" dirty="0" smtClean="0"/>
              <a:t>V2 – Medium Violence</a:t>
            </a:r>
          </a:p>
          <a:p>
            <a:r>
              <a:rPr lang="en-US" dirty="0" smtClean="0"/>
              <a:t>V3 – Strong Violence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3158" y="5125453"/>
            <a:ext cx="3282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Code in file “</a:t>
            </a:r>
            <a:r>
              <a:rPr lang="en-US" u="sng" dirty="0" err="1" smtClean="0"/>
              <a:t>Ninja.ipynb</a:t>
            </a:r>
            <a:r>
              <a:rPr lang="en-US" u="sng" dirty="0" smtClean="0"/>
              <a:t>”</a:t>
            </a:r>
          </a:p>
          <a:p>
            <a:r>
              <a:rPr lang="en-US" u="sng" dirty="0" smtClean="0"/>
              <a:t>Result in file “Ninja_V1V2V3.csv”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5139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Lexicon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32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F</a:t>
            </a:r>
            <a:r>
              <a:rPr lang="en-US" dirty="0" smtClean="0"/>
              <a:t>ind Social Science lexicon “sentiment”, “offensive” list</a:t>
            </a:r>
            <a:endParaRPr lang="en-US" dirty="0"/>
          </a:p>
          <a:p>
            <a:r>
              <a:rPr lang="en-US" dirty="0" smtClean="0"/>
              <a:t>2. Key – word frequency (read smoke word paper)</a:t>
            </a:r>
          </a:p>
          <a:p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Chi - square approach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2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similarity?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Semantic base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Each term is a feature(term document frequency)</a:t>
            </a:r>
          </a:p>
          <a:p>
            <a:r>
              <a:rPr lang="en-US" dirty="0" smtClean="0"/>
              <a:t>Method: Cosine-similarity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(Can be the benchmark)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ntensity base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Group lexicon by intensity, each intensity is a feature</a:t>
            </a:r>
          </a:p>
          <a:p>
            <a:r>
              <a:rPr lang="en-US" dirty="0" smtClean="0"/>
              <a:t>radar chart, if 2pps radar chart matches -&gt; similar app-&gt; similar rating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6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598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Mobile Safety Project</vt:lpstr>
      <vt:lpstr>What was done</vt:lpstr>
      <vt:lpstr>Test Set 1- “Casino” subcategory </vt:lpstr>
      <vt:lpstr>Suspicious App 1: </vt:lpstr>
      <vt:lpstr>Suspicious App 2: </vt:lpstr>
      <vt:lpstr>Potential Lexicon for “Casino” category</vt:lpstr>
      <vt:lpstr>Test set 2 – “Ninja” apps</vt:lpstr>
      <vt:lpstr>How to Create Lexicon </vt:lpstr>
      <vt:lpstr>How to calculate similarity?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Safety Project</dc:title>
  <dc:creator>Zeyang GONG</dc:creator>
  <cp:lastModifiedBy>Zeyang GONG</cp:lastModifiedBy>
  <cp:revision>14</cp:revision>
  <dcterms:created xsi:type="dcterms:W3CDTF">2017-02-23T17:28:58Z</dcterms:created>
  <dcterms:modified xsi:type="dcterms:W3CDTF">2017-02-24T20:13:22Z</dcterms:modified>
</cp:coreProperties>
</file>