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2" r:id="rId7"/>
    <p:sldId id="263" r:id="rId8"/>
    <p:sldId id="264" r:id="rId9"/>
    <p:sldId id="265" r:id="rId10"/>
    <p:sldId id="266"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5C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83"/>
    <p:restoredTop sz="75546"/>
  </p:normalViewPr>
  <p:slideViewPr>
    <p:cSldViewPr snapToGrid="0" snapToObjects="1">
      <p:cViewPr varScale="1">
        <p:scale>
          <a:sx n="88" d="100"/>
          <a:sy n="88" d="100"/>
        </p:scale>
        <p:origin x="18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79C19-5CCC-F647-B70D-8CB1E120F716}" type="datetimeFigureOut">
              <a:rPr lang="en-US" smtClean="0"/>
              <a:t>3/2/17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4C0DE-2344-6344-8E97-F54A3FD3240B}" type="slidenum">
              <a:rPr lang="en-US" smtClean="0"/>
              <a:t>‹#›</a:t>
            </a:fld>
            <a:endParaRPr lang="en-US"/>
          </a:p>
        </p:txBody>
      </p:sp>
    </p:spTree>
    <p:extLst>
      <p:ext uri="{BB962C8B-B14F-4D97-AF65-F5344CB8AC3E}">
        <p14:creationId xmlns:p14="http://schemas.microsoft.com/office/powerpoint/2010/main" val="1183175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-lexicon:</a:t>
            </a:r>
            <a:r>
              <a:rPr lang="en-US" baseline="0" dirty="0" smtClean="0"/>
              <a:t> 1,1,1,1,1   </a:t>
            </a:r>
            <a:r>
              <a:rPr lang="en-US" baseline="0" dirty="0" err="1" smtClean="0"/>
              <a:t>v.s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F1C4C0DE-2344-6344-8E97-F54A3FD3240B}" type="slidenum">
              <a:rPr lang="en-US" smtClean="0"/>
              <a:t>5</a:t>
            </a:fld>
            <a:endParaRPr lang="en-US"/>
          </a:p>
        </p:txBody>
      </p:sp>
    </p:spTree>
    <p:extLst>
      <p:ext uri="{BB962C8B-B14F-4D97-AF65-F5344CB8AC3E}">
        <p14:creationId xmlns:p14="http://schemas.microsoft.com/office/powerpoint/2010/main" val="207633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C4C0DE-2344-6344-8E97-F54A3FD3240B}" type="slidenum">
              <a:rPr lang="en-US" smtClean="0"/>
              <a:t>8</a:t>
            </a:fld>
            <a:endParaRPr lang="en-US"/>
          </a:p>
        </p:txBody>
      </p:sp>
    </p:spTree>
    <p:extLst>
      <p:ext uri="{BB962C8B-B14F-4D97-AF65-F5344CB8AC3E}">
        <p14:creationId xmlns:p14="http://schemas.microsoft.com/office/powerpoint/2010/main" val="199005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CF4E02-09F2-5045-82A8-6630C4DB74B8}"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168B5-2CF2-E547-8E86-4F12269F5661}" type="slidenum">
              <a:rPr lang="en-US" smtClean="0"/>
              <a:t>‹#›</a:t>
            </a:fld>
            <a:endParaRPr lang="en-US"/>
          </a:p>
        </p:txBody>
      </p:sp>
    </p:spTree>
    <p:extLst>
      <p:ext uri="{BB962C8B-B14F-4D97-AF65-F5344CB8AC3E}">
        <p14:creationId xmlns:p14="http://schemas.microsoft.com/office/powerpoint/2010/main" val="37052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CF4E02-09F2-5045-82A8-6630C4DB74B8}"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168B5-2CF2-E547-8E86-4F12269F5661}" type="slidenum">
              <a:rPr lang="en-US" smtClean="0"/>
              <a:t>‹#›</a:t>
            </a:fld>
            <a:endParaRPr lang="en-US"/>
          </a:p>
        </p:txBody>
      </p:sp>
    </p:spTree>
    <p:extLst>
      <p:ext uri="{BB962C8B-B14F-4D97-AF65-F5344CB8AC3E}">
        <p14:creationId xmlns:p14="http://schemas.microsoft.com/office/powerpoint/2010/main" val="121156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CF4E02-09F2-5045-82A8-6630C4DB74B8}"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168B5-2CF2-E547-8E86-4F12269F5661}" type="slidenum">
              <a:rPr lang="en-US" smtClean="0"/>
              <a:t>‹#›</a:t>
            </a:fld>
            <a:endParaRPr lang="en-US"/>
          </a:p>
        </p:txBody>
      </p:sp>
    </p:spTree>
    <p:extLst>
      <p:ext uri="{BB962C8B-B14F-4D97-AF65-F5344CB8AC3E}">
        <p14:creationId xmlns:p14="http://schemas.microsoft.com/office/powerpoint/2010/main" val="36928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CF4E02-09F2-5045-82A8-6630C4DB74B8}"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168B5-2CF2-E547-8E86-4F12269F5661}" type="slidenum">
              <a:rPr lang="en-US" smtClean="0"/>
              <a:t>‹#›</a:t>
            </a:fld>
            <a:endParaRPr lang="en-US"/>
          </a:p>
        </p:txBody>
      </p:sp>
    </p:spTree>
    <p:extLst>
      <p:ext uri="{BB962C8B-B14F-4D97-AF65-F5344CB8AC3E}">
        <p14:creationId xmlns:p14="http://schemas.microsoft.com/office/powerpoint/2010/main" val="72188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CF4E02-09F2-5045-82A8-6630C4DB74B8}" type="datetimeFigureOut">
              <a:rPr lang="en-US" smtClean="0"/>
              <a:t>3/2/17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E168B5-2CF2-E547-8E86-4F12269F5661}" type="slidenum">
              <a:rPr lang="en-US" smtClean="0"/>
              <a:t>‹#›</a:t>
            </a:fld>
            <a:endParaRPr lang="en-US"/>
          </a:p>
        </p:txBody>
      </p:sp>
    </p:spTree>
    <p:extLst>
      <p:ext uri="{BB962C8B-B14F-4D97-AF65-F5344CB8AC3E}">
        <p14:creationId xmlns:p14="http://schemas.microsoft.com/office/powerpoint/2010/main" val="147659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CF4E02-09F2-5045-82A8-6630C4DB74B8}"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168B5-2CF2-E547-8E86-4F12269F5661}" type="slidenum">
              <a:rPr lang="en-US" smtClean="0"/>
              <a:t>‹#›</a:t>
            </a:fld>
            <a:endParaRPr lang="en-US"/>
          </a:p>
        </p:txBody>
      </p:sp>
    </p:spTree>
    <p:extLst>
      <p:ext uri="{BB962C8B-B14F-4D97-AF65-F5344CB8AC3E}">
        <p14:creationId xmlns:p14="http://schemas.microsoft.com/office/powerpoint/2010/main" val="78023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CF4E02-09F2-5045-82A8-6630C4DB74B8}" type="datetimeFigureOut">
              <a:rPr lang="en-US" smtClean="0"/>
              <a:t>3/2/17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E168B5-2CF2-E547-8E86-4F12269F5661}" type="slidenum">
              <a:rPr lang="en-US" smtClean="0"/>
              <a:t>‹#›</a:t>
            </a:fld>
            <a:endParaRPr lang="en-US"/>
          </a:p>
        </p:txBody>
      </p:sp>
    </p:spTree>
    <p:extLst>
      <p:ext uri="{BB962C8B-B14F-4D97-AF65-F5344CB8AC3E}">
        <p14:creationId xmlns:p14="http://schemas.microsoft.com/office/powerpoint/2010/main" val="82735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CF4E02-09F2-5045-82A8-6630C4DB74B8}" type="datetimeFigureOut">
              <a:rPr lang="en-US" smtClean="0"/>
              <a:t>3/2/17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E168B5-2CF2-E547-8E86-4F12269F5661}" type="slidenum">
              <a:rPr lang="en-US" smtClean="0"/>
              <a:t>‹#›</a:t>
            </a:fld>
            <a:endParaRPr lang="en-US"/>
          </a:p>
        </p:txBody>
      </p:sp>
    </p:spTree>
    <p:extLst>
      <p:ext uri="{BB962C8B-B14F-4D97-AF65-F5344CB8AC3E}">
        <p14:creationId xmlns:p14="http://schemas.microsoft.com/office/powerpoint/2010/main" val="36160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F4E02-09F2-5045-82A8-6630C4DB74B8}" type="datetimeFigureOut">
              <a:rPr lang="en-US" smtClean="0"/>
              <a:t>3/2/17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E168B5-2CF2-E547-8E86-4F12269F5661}" type="slidenum">
              <a:rPr lang="en-US" smtClean="0"/>
              <a:t>‹#›</a:t>
            </a:fld>
            <a:endParaRPr lang="en-US"/>
          </a:p>
        </p:txBody>
      </p:sp>
    </p:spTree>
    <p:extLst>
      <p:ext uri="{BB962C8B-B14F-4D97-AF65-F5344CB8AC3E}">
        <p14:creationId xmlns:p14="http://schemas.microsoft.com/office/powerpoint/2010/main" val="193086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F4E02-09F2-5045-82A8-6630C4DB74B8}"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168B5-2CF2-E547-8E86-4F12269F5661}" type="slidenum">
              <a:rPr lang="en-US" smtClean="0"/>
              <a:t>‹#›</a:t>
            </a:fld>
            <a:endParaRPr lang="en-US"/>
          </a:p>
        </p:txBody>
      </p:sp>
    </p:spTree>
    <p:extLst>
      <p:ext uri="{BB962C8B-B14F-4D97-AF65-F5344CB8AC3E}">
        <p14:creationId xmlns:p14="http://schemas.microsoft.com/office/powerpoint/2010/main" val="36007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CF4E02-09F2-5045-82A8-6630C4DB74B8}" type="datetimeFigureOut">
              <a:rPr lang="en-US" smtClean="0"/>
              <a:t>3/2/17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E168B5-2CF2-E547-8E86-4F12269F5661}" type="slidenum">
              <a:rPr lang="en-US" smtClean="0"/>
              <a:t>‹#›</a:t>
            </a:fld>
            <a:endParaRPr lang="en-US"/>
          </a:p>
        </p:txBody>
      </p:sp>
    </p:spTree>
    <p:extLst>
      <p:ext uri="{BB962C8B-B14F-4D97-AF65-F5344CB8AC3E}">
        <p14:creationId xmlns:p14="http://schemas.microsoft.com/office/powerpoint/2010/main" val="1507166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F4E02-09F2-5045-82A8-6630C4DB74B8}" type="datetimeFigureOut">
              <a:rPr lang="en-US" smtClean="0"/>
              <a:t>3/2/17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168B5-2CF2-E547-8E86-4F12269F5661}" type="slidenum">
              <a:rPr lang="en-US" smtClean="0"/>
              <a:t>‹#›</a:t>
            </a:fld>
            <a:endParaRPr lang="en-US"/>
          </a:p>
        </p:txBody>
      </p:sp>
    </p:spTree>
    <p:extLst>
      <p:ext uri="{BB962C8B-B14F-4D97-AF65-F5344CB8AC3E}">
        <p14:creationId xmlns:p14="http://schemas.microsoft.com/office/powerpoint/2010/main" val="1471585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Safety Project</a:t>
            </a:r>
            <a:endParaRPr lang="en-US" dirty="0"/>
          </a:p>
        </p:txBody>
      </p:sp>
      <p:sp>
        <p:nvSpPr>
          <p:cNvPr id="3" name="Subtitle 2"/>
          <p:cNvSpPr>
            <a:spLocks noGrp="1"/>
          </p:cNvSpPr>
          <p:nvPr>
            <p:ph type="subTitle" idx="1"/>
          </p:nvPr>
        </p:nvSpPr>
        <p:spPr/>
        <p:txBody>
          <a:bodyPr/>
          <a:lstStyle/>
          <a:p>
            <a:r>
              <a:rPr lang="en-US" dirty="0" smtClean="0"/>
              <a:t>March 2,2017</a:t>
            </a:r>
            <a:endParaRPr lang="en-US" dirty="0"/>
          </a:p>
        </p:txBody>
      </p:sp>
    </p:spTree>
    <p:extLst>
      <p:ext uri="{BB962C8B-B14F-4D97-AF65-F5344CB8AC3E}">
        <p14:creationId xmlns:p14="http://schemas.microsoft.com/office/powerpoint/2010/main" val="178985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a:xfrm>
            <a:off x="735330" y="1517015"/>
            <a:ext cx="10515600" cy="4351338"/>
          </a:xfrm>
        </p:spPr>
        <p:txBody>
          <a:bodyPr/>
          <a:lstStyle/>
          <a:p>
            <a:r>
              <a:rPr lang="en-US" dirty="0" smtClean="0"/>
              <a:t>Weird signs, not a word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90" y="2188735"/>
            <a:ext cx="10100310" cy="4669265"/>
          </a:xfrm>
          <a:prstGeom prst="rect">
            <a:avLst/>
          </a:prstGeom>
        </p:spPr>
      </p:pic>
      <p:sp>
        <p:nvSpPr>
          <p:cNvPr id="5" name="TextBox 4"/>
          <p:cNvSpPr txBox="1"/>
          <p:nvPr/>
        </p:nvSpPr>
        <p:spPr>
          <a:xfrm>
            <a:off x="5347266" y="1631513"/>
            <a:ext cx="1714637" cy="369332"/>
          </a:xfrm>
          <a:prstGeom prst="rect">
            <a:avLst/>
          </a:prstGeom>
          <a:noFill/>
        </p:spPr>
        <p:txBody>
          <a:bodyPr wrap="none" rtlCol="0">
            <a:spAutoFit/>
          </a:bodyPr>
          <a:lstStyle/>
          <a:p>
            <a:r>
              <a:rPr lang="en-US" smtClean="0">
                <a:solidFill>
                  <a:srgbClr val="FF0000"/>
                </a:solidFill>
              </a:rPr>
              <a:t>Top “Sex” words</a:t>
            </a:r>
            <a:endParaRPr lang="en-US">
              <a:solidFill>
                <a:srgbClr val="FF0000"/>
              </a:solidFill>
            </a:endParaRPr>
          </a:p>
        </p:txBody>
      </p:sp>
      <p:sp>
        <p:nvSpPr>
          <p:cNvPr id="6" name="Right Arrow 5"/>
          <p:cNvSpPr/>
          <p:nvPr/>
        </p:nvSpPr>
        <p:spPr>
          <a:xfrm>
            <a:off x="739140" y="2537460"/>
            <a:ext cx="316230" cy="1257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733425" y="3350079"/>
            <a:ext cx="369570" cy="1612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733425" y="5187972"/>
            <a:ext cx="318135" cy="15639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121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Crawl Google Play..</a:t>
            </a:r>
          </a:p>
          <a:p>
            <a:pPr marL="514350" indent="-514350">
              <a:buFont typeface="+mj-lt"/>
              <a:buAutoNum type="arabicPeriod"/>
            </a:pPr>
            <a:r>
              <a:rPr lang="en-US" dirty="0" smtClean="0"/>
              <a:t>Matching </a:t>
            </a:r>
          </a:p>
          <a:p>
            <a:pPr marL="514350" indent="-514350">
              <a:buFont typeface="+mj-lt"/>
              <a:buAutoNum type="arabicPeriod"/>
            </a:pPr>
            <a:r>
              <a:rPr lang="en-US" dirty="0" smtClean="0"/>
              <a:t>Build Lexicon </a:t>
            </a:r>
            <a:endParaRPr lang="en-US" dirty="0"/>
          </a:p>
        </p:txBody>
      </p:sp>
    </p:spTree>
    <p:extLst>
      <p:ext uri="{BB962C8B-B14F-4D97-AF65-F5344CB8AC3E}">
        <p14:creationId xmlns:p14="http://schemas.microsoft.com/office/powerpoint/2010/main" val="60956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Literature review </a:t>
            </a:r>
            <a:endParaRPr lang="en-US" dirty="0"/>
          </a:p>
        </p:txBody>
      </p:sp>
      <p:sp>
        <p:nvSpPr>
          <p:cNvPr id="3" name="Content Placeholder 2"/>
          <p:cNvSpPr>
            <a:spLocks noGrp="1"/>
          </p:cNvSpPr>
          <p:nvPr>
            <p:ph idx="1"/>
          </p:nvPr>
        </p:nvSpPr>
        <p:spPr/>
        <p:txBody>
          <a:bodyPr/>
          <a:lstStyle/>
          <a:p>
            <a:r>
              <a:rPr lang="en-US" dirty="0" smtClean="0"/>
              <a:t>Smoke word</a:t>
            </a:r>
          </a:p>
          <a:p>
            <a:r>
              <a:rPr lang="en-US" dirty="0" smtClean="0"/>
              <a:t>Double propagation</a:t>
            </a:r>
          </a:p>
          <a:p>
            <a:r>
              <a:rPr lang="en-US" dirty="0" smtClean="0"/>
              <a:t>Lexicon Builder- </a:t>
            </a:r>
            <a:r>
              <a:rPr lang="en-US" dirty="0" err="1" smtClean="0"/>
              <a:t>poliarity</a:t>
            </a:r>
            <a:r>
              <a:rPr lang="en-US" dirty="0" smtClean="0"/>
              <a:t> </a:t>
            </a:r>
          </a:p>
          <a:p>
            <a:r>
              <a:rPr lang="en-US" dirty="0" smtClean="0"/>
              <a:t>Framework to generate a domain lexicon – </a:t>
            </a:r>
            <a:r>
              <a:rPr lang="en-US" dirty="0" err="1" smtClean="0"/>
              <a:t>Senti</a:t>
            </a:r>
            <a:r>
              <a:rPr lang="en-US" dirty="0" smtClean="0"/>
              <a:t> </a:t>
            </a:r>
            <a:r>
              <a:rPr lang="en-US" dirty="0" smtClean="0">
                <a:solidFill>
                  <a:srgbClr val="FF0000"/>
                </a:solidFill>
              </a:rPr>
              <a:t>WordNet</a:t>
            </a:r>
            <a:r>
              <a:rPr lang="en-US" dirty="0" smtClean="0"/>
              <a:t> </a:t>
            </a:r>
          </a:p>
          <a:p>
            <a:endParaRPr lang="en-US" dirty="0"/>
          </a:p>
        </p:txBody>
      </p:sp>
    </p:spTree>
    <p:extLst>
      <p:ext uri="{BB962C8B-B14F-4D97-AF65-F5344CB8AC3E}">
        <p14:creationId xmlns:p14="http://schemas.microsoft.com/office/powerpoint/2010/main" val="1525887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away:</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smtClean="0"/>
              <a:t>Use existing lexicon, try to find statistically significant features</a:t>
            </a:r>
          </a:p>
          <a:p>
            <a:pPr>
              <a:lnSpc>
                <a:spcPct val="100000"/>
              </a:lnSpc>
              <a:spcBef>
                <a:spcPts val="0"/>
              </a:spcBef>
            </a:pPr>
            <a:r>
              <a:rPr lang="en-US" dirty="0" smtClean="0"/>
              <a:t>Potential lexicon: </a:t>
            </a:r>
          </a:p>
          <a:p>
            <a:pPr marL="0" indent="0">
              <a:lnSpc>
                <a:spcPct val="100000"/>
              </a:lnSpc>
              <a:spcBef>
                <a:spcPts val="0"/>
              </a:spcBef>
              <a:buNone/>
            </a:pPr>
            <a:r>
              <a:rPr lang="en-US" dirty="0" smtClean="0"/>
              <a:t>-WWW Lexicon for each tag</a:t>
            </a:r>
          </a:p>
          <a:p>
            <a:pPr marL="0" indent="0">
              <a:lnSpc>
                <a:spcPct val="100000"/>
              </a:lnSpc>
              <a:spcBef>
                <a:spcPts val="0"/>
              </a:spcBef>
              <a:buNone/>
            </a:pPr>
            <a:r>
              <a:rPr lang="en-US" dirty="0" smtClean="0"/>
              <a:t>-Domain lexicon for each category, such as “Violence”, “Sexual” </a:t>
            </a:r>
          </a:p>
          <a:p>
            <a:pPr marL="0" indent="0">
              <a:lnSpc>
                <a:spcPct val="100000"/>
              </a:lnSpc>
              <a:spcBef>
                <a:spcPts val="0"/>
              </a:spcBef>
              <a:buNone/>
            </a:pPr>
            <a:r>
              <a:rPr lang="en-US" dirty="0" smtClean="0"/>
              <a:t>-Create our own lexicon</a:t>
            </a:r>
            <a:endParaRPr lang="en-US" dirty="0"/>
          </a:p>
          <a:p>
            <a:pPr marL="0" indent="0">
              <a:lnSpc>
                <a:spcPct val="100000"/>
              </a:lnSpc>
              <a:spcBef>
                <a:spcPts val="0"/>
              </a:spcBef>
              <a:buNone/>
            </a:pPr>
            <a:endParaRPr lang="en-US" dirty="0" smtClean="0"/>
          </a:p>
          <a:p>
            <a:pPr marL="0" indent="0">
              <a:lnSpc>
                <a:spcPct val="100000"/>
              </a:lnSpc>
              <a:spcBef>
                <a:spcPts val="0"/>
              </a:spcBef>
              <a:buNone/>
            </a:pPr>
            <a:r>
              <a:rPr lang="en-US" dirty="0" smtClean="0"/>
              <a:t>-Word Net </a:t>
            </a:r>
          </a:p>
        </p:txBody>
      </p:sp>
    </p:spTree>
    <p:extLst>
      <p:ext uri="{BB962C8B-B14F-4D97-AF65-F5344CB8AC3E}">
        <p14:creationId xmlns:p14="http://schemas.microsoft.com/office/powerpoint/2010/main" val="181085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812499" y="5117412"/>
            <a:ext cx="1657350" cy="628650"/>
          </a:xfrm>
          <a:prstGeom prst="roundRect">
            <a:avLst/>
          </a:prstGeom>
          <a:solidFill>
            <a:srgbClr val="D75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Matched apps</a:t>
            </a:r>
            <a:endParaRPr lang="en-US" dirty="0"/>
          </a:p>
        </p:txBody>
      </p:sp>
      <p:sp>
        <p:nvSpPr>
          <p:cNvPr id="4" name="Rounded Rectangle 3"/>
          <p:cNvSpPr/>
          <p:nvPr/>
        </p:nvSpPr>
        <p:spPr>
          <a:xfrm>
            <a:off x="112070" y="2677464"/>
            <a:ext cx="2071687" cy="628650"/>
          </a:xfrm>
          <a:prstGeom prst="roundRect">
            <a:avLst/>
          </a:prstGeom>
          <a:solidFill>
            <a:srgbClr val="D75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Non-Matched </a:t>
            </a:r>
            <a:r>
              <a:rPr lang="en-US" dirty="0" smtClean="0"/>
              <a:t>apps</a:t>
            </a:r>
            <a:endParaRPr lang="en-US" dirty="0"/>
          </a:p>
        </p:txBody>
      </p:sp>
      <p:sp>
        <p:nvSpPr>
          <p:cNvPr id="5" name="TextBox 4"/>
          <p:cNvSpPr txBox="1"/>
          <p:nvPr/>
        </p:nvSpPr>
        <p:spPr>
          <a:xfrm>
            <a:off x="669283" y="2325038"/>
            <a:ext cx="927177" cy="369332"/>
          </a:xfrm>
          <a:prstGeom prst="rect">
            <a:avLst/>
          </a:prstGeom>
          <a:noFill/>
        </p:spPr>
        <p:txBody>
          <a:bodyPr wrap="none" rtlCol="0">
            <a:spAutoFit/>
          </a:bodyPr>
          <a:lstStyle/>
          <a:p>
            <a:r>
              <a:rPr lang="en-US" dirty="0" smtClean="0"/>
              <a:t>Training</a:t>
            </a:r>
            <a:endParaRPr lang="en-US" dirty="0"/>
          </a:p>
        </p:txBody>
      </p:sp>
      <p:sp>
        <p:nvSpPr>
          <p:cNvPr id="6" name="TextBox 5"/>
          <p:cNvSpPr txBox="1"/>
          <p:nvPr/>
        </p:nvSpPr>
        <p:spPr>
          <a:xfrm>
            <a:off x="6162544" y="4748080"/>
            <a:ext cx="839845" cy="369332"/>
          </a:xfrm>
          <a:prstGeom prst="rect">
            <a:avLst/>
          </a:prstGeom>
          <a:noFill/>
        </p:spPr>
        <p:txBody>
          <a:bodyPr wrap="none" rtlCol="0">
            <a:spAutoFit/>
          </a:bodyPr>
          <a:lstStyle/>
          <a:p>
            <a:r>
              <a:rPr lang="en-US" smtClean="0"/>
              <a:t>Testing</a:t>
            </a:r>
            <a:endParaRPr lang="en-US"/>
          </a:p>
        </p:txBody>
      </p:sp>
      <p:sp>
        <p:nvSpPr>
          <p:cNvPr id="7" name="Rounded Rectangle 6"/>
          <p:cNvSpPr/>
          <p:nvPr/>
        </p:nvSpPr>
        <p:spPr>
          <a:xfrm>
            <a:off x="2740970" y="1802711"/>
            <a:ext cx="2113224" cy="628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Semantic approach</a:t>
            </a:r>
          </a:p>
          <a:p>
            <a:pPr algn="ctr"/>
            <a:r>
              <a:rPr lang="en-US" dirty="0" smtClean="0"/>
              <a:t>(Word </a:t>
            </a:r>
            <a:r>
              <a:rPr lang="en-US" smtClean="0"/>
              <a:t>Net weight)</a:t>
            </a:r>
            <a:endParaRPr lang="en-US" dirty="0"/>
          </a:p>
        </p:txBody>
      </p:sp>
      <p:sp>
        <p:nvSpPr>
          <p:cNvPr id="9" name="Rounded Rectangle 8"/>
          <p:cNvSpPr/>
          <p:nvPr/>
        </p:nvSpPr>
        <p:spPr>
          <a:xfrm>
            <a:off x="2740970" y="3306114"/>
            <a:ext cx="2014330" cy="8133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Intensity approach</a:t>
            </a:r>
            <a:endParaRPr lang="en-US"/>
          </a:p>
        </p:txBody>
      </p:sp>
      <p:sp>
        <p:nvSpPr>
          <p:cNvPr id="10" name="Rounded Rectangle 9"/>
          <p:cNvSpPr/>
          <p:nvPr/>
        </p:nvSpPr>
        <p:spPr>
          <a:xfrm>
            <a:off x="7831623" y="1947052"/>
            <a:ext cx="2203581" cy="2346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charset="0"/>
              <a:buChar char="•"/>
            </a:pPr>
            <a:r>
              <a:rPr lang="en-US" sz="1400" smtClean="0"/>
              <a:t>Check KNN</a:t>
            </a:r>
            <a:endParaRPr lang="en-US" sz="1400" dirty="0" smtClean="0"/>
          </a:p>
          <a:p>
            <a:endParaRPr lang="en-US" sz="1400" dirty="0"/>
          </a:p>
          <a:p>
            <a:pPr marL="285750" indent="-285750">
              <a:buFont typeface="Arial" charset="0"/>
              <a:buChar char="•"/>
            </a:pPr>
            <a:r>
              <a:rPr lang="en-US" sz="1400" dirty="0" smtClean="0"/>
              <a:t>Similarity methods: </a:t>
            </a:r>
          </a:p>
          <a:p>
            <a:r>
              <a:rPr lang="en-US" sz="1400" dirty="0" smtClean="0"/>
              <a:t>-Overlap </a:t>
            </a:r>
          </a:p>
          <a:p>
            <a:r>
              <a:rPr lang="en-US" sz="1400" dirty="0" smtClean="0"/>
              <a:t>-</a:t>
            </a:r>
            <a:r>
              <a:rPr lang="en-US" sz="1400" dirty="0" err="1" smtClean="0"/>
              <a:t>Jaccard</a:t>
            </a:r>
            <a:r>
              <a:rPr lang="en-US" sz="1400" dirty="0" smtClean="0"/>
              <a:t> </a:t>
            </a:r>
          </a:p>
          <a:p>
            <a:r>
              <a:rPr lang="en-US" sz="1400" dirty="0" smtClean="0"/>
              <a:t>-Cosine</a:t>
            </a:r>
          </a:p>
        </p:txBody>
      </p:sp>
      <p:sp>
        <p:nvSpPr>
          <p:cNvPr id="11" name="Rounded Rectangle 10"/>
          <p:cNvSpPr/>
          <p:nvPr/>
        </p:nvSpPr>
        <p:spPr>
          <a:xfrm>
            <a:off x="10906528" y="2555113"/>
            <a:ext cx="1351722" cy="88273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Mturk</a:t>
            </a:r>
            <a:r>
              <a:rPr lang="en-US" dirty="0" smtClean="0"/>
              <a:t> </a:t>
            </a:r>
          </a:p>
        </p:txBody>
      </p:sp>
      <p:sp>
        <p:nvSpPr>
          <p:cNvPr id="12" name="TextBox 11"/>
          <p:cNvSpPr txBox="1"/>
          <p:nvPr/>
        </p:nvSpPr>
        <p:spPr>
          <a:xfrm>
            <a:off x="10994087" y="2171306"/>
            <a:ext cx="1176604" cy="369332"/>
          </a:xfrm>
          <a:prstGeom prst="rect">
            <a:avLst/>
          </a:prstGeom>
          <a:noFill/>
        </p:spPr>
        <p:txBody>
          <a:bodyPr wrap="none" rtlCol="0">
            <a:spAutoFit/>
          </a:bodyPr>
          <a:lstStyle/>
          <a:p>
            <a:r>
              <a:rPr lang="en-US" smtClean="0"/>
              <a:t>Validation </a:t>
            </a:r>
            <a:endParaRPr lang="en-US"/>
          </a:p>
        </p:txBody>
      </p:sp>
      <p:sp>
        <p:nvSpPr>
          <p:cNvPr id="14" name="Rounded Rectangle 13"/>
          <p:cNvSpPr/>
          <p:nvPr/>
        </p:nvSpPr>
        <p:spPr>
          <a:xfrm>
            <a:off x="5276857" y="3225022"/>
            <a:ext cx="1564585" cy="8502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charset="0"/>
              <a:buChar char="•"/>
            </a:pPr>
            <a:r>
              <a:rPr lang="en-US" dirty="0" smtClean="0"/>
              <a:t>ANOVA </a:t>
            </a:r>
          </a:p>
          <a:p>
            <a:pPr marL="285750" indent="-285750">
              <a:buFont typeface="Arial" charset="0"/>
              <a:buChar char="•"/>
            </a:pPr>
            <a:r>
              <a:rPr lang="en-US" dirty="0" smtClean="0"/>
              <a:t>Chi-square</a:t>
            </a:r>
            <a:endParaRPr lang="en-US" dirty="0"/>
          </a:p>
        </p:txBody>
      </p:sp>
      <p:sp>
        <p:nvSpPr>
          <p:cNvPr id="15" name="Right Arrow 14"/>
          <p:cNvSpPr/>
          <p:nvPr/>
        </p:nvSpPr>
        <p:spPr>
          <a:xfrm>
            <a:off x="2158192" y="3500776"/>
            <a:ext cx="569844" cy="21203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679522" y="3592394"/>
            <a:ext cx="569844" cy="21203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0041159" y="2960132"/>
            <a:ext cx="569844" cy="21203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Brace 17"/>
          <p:cNvSpPr/>
          <p:nvPr/>
        </p:nvSpPr>
        <p:spPr>
          <a:xfrm>
            <a:off x="7469849" y="1245871"/>
            <a:ext cx="242916" cy="3871542"/>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9938290" y="2620093"/>
            <a:ext cx="1160894" cy="923330"/>
          </a:xfrm>
          <a:prstGeom prst="rect">
            <a:avLst/>
          </a:prstGeom>
          <a:noFill/>
        </p:spPr>
        <p:txBody>
          <a:bodyPr wrap="none" rtlCol="0">
            <a:spAutoFit/>
          </a:bodyPr>
          <a:lstStyle/>
          <a:p>
            <a:pPr algn="ctr"/>
            <a:r>
              <a:rPr lang="en-US" dirty="0" smtClean="0">
                <a:solidFill>
                  <a:srgbClr val="FF0000"/>
                </a:solidFill>
              </a:rPr>
              <a:t>Suspicious</a:t>
            </a:r>
          </a:p>
          <a:p>
            <a:pPr algn="ctr"/>
            <a:endParaRPr lang="en-US" dirty="0" smtClean="0">
              <a:solidFill>
                <a:srgbClr val="FF0000"/>
              </a:solidFill>
            </a:endParaRPr>
          </a:p>
          <a:p>
            <a:pPr algn="ctr"/>
            <a:r>
              <a:rPr lang="en-US" dirty="0" smtClean="0">
                <a:solidFill>
                  <a:srgbClr val="FF0000"/>
                </a:solidFill>
              </a:rPr>
              <a:t>Apps</a:t>
            </a:r>
            <a:endParaRPr lang="en-US" dirty="0">
              <a:solidFill>
                <a:srgbClr val="FF0000"/>
              </a:solidFill>
            </a:endParaRPr>
          </a:p>
        </p:txBody>
      </p:sp>
      <p:sp>
        <p:nvSpPr>
          <p:cNvPr id="20" name="TextBox 19"/>
          <p:cNvSpPr txBox="1"/>
          <p:nvPr/>
        </p:nvSpPr>
        <p:spPr>
          <a:xfrm>
            <a:off x="2882284" y="1283952"/>
            <a:ext cx="1604927" cy="369332"/>
          </a:xfrm>
          <a:prstGeom prst="rect">
            <a:avLst/>
          </a:prstGeom>
          <a:noFill/>
        </p:spPr>
        <p:txBody>
          <a:bodyPr wrap="none" rtlCol="0">
            <a:spAutoFit/>
          </a:bodyPr>
          <a:lstStyle/>
          <a:p>
            <a:r>
              <a:rPr lang="en-US" dirty="0" smtClean="0"/>
              <a:t>Model Building</a:t>
            </a:r>
            <a:endParaRPr lang="en-US" dirty="0"/>
          </a:p>
        </p:txBody>
      </p:sp>
      <p:sp>
        <p:nvSpPr>
          <p:cNvPr id="21" name="TextBox 20"/>
          <p:cNvSpPr txBox="1"/>
          <p:nvPr/>
        </p:nvSpPr>
        <p:spPr>
          <a:xfrm>
            <a:off x="5493463" y="2879649"/>
            <a:ext cx="1383265" cy="369332"/>
          </a:xfrm>
          <a:prstGeom prst="rect">
            <a:avLst/>
          </a:prstGeom>
          <a:noFill/>
        </p:spPr>
        <p:txBody>
          <a:bodyPr wrap="square" rtlCol="0">
            <a:spAutoFit/>
          </a:bodyPr>
          <a:lstStyle/>
          <a:p>
            <a:r>
              <a:rPr lang="en-US" smtClean="0"/>
              <a:t>Evaluation</a:t>
            </a:r>
            <a:endParaRPr lang="en-US"/>
          </a:p>
        </p:txBody>
      </p:sp>
      <p:sp>
        <p:nvSpPr>
          <p:cNvPr id="22" name="TextBox 21"/>
          <p:cNvSpPr txBox="1"/>
          <p:nvPr/>
        </p:nvSpPr>
        <p:spPr>
          <a:xfrm>
            <a:off x="8153719" y="1540394"/>
            <a:ext cx="1111202" cy="369332"/>
          </a:xfrm>
          <a:prstGeom prst="rect">
            <a:avLst/>
          </a:prstGeom>
          <a:noFill/>
        </p:spPr>
        <p:txBody>
          <a:bodyPr wrap="none" rtlCol="0">
            <a:spAutoFit/>
          </a:bodyPr>
          <a:lstStyle/>
          <a:p>
            <a:r>
              <a:rPr lang="en-US" dirty="0" smtClean="0"/>
              <a:t>Similarity </a:t>
            </a:r>
            <a:endParaRPr lang="en-US" dirty="0"/>
          </a:p>
        </p:txBody>
      </p:sp>
      <p:sp>
        <p:nvSpPr>
          <p:cNvPr id="23" name="Right Arrow 22"/>
          <p:cNvSpPr/>
          <p:nvPr/>
        </p:nvSpPr>
        <p:spPr>
          <a:xfrm>
            <a:off x="2153673" y="2117036"/>
            <a:ext cx="569844" cy="21203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92898" y="2468156"/>
            <a:ext cx="1119217" cy="523220"/>
          </a:xfrm>
          <a:prstGeom prst="rect">
            <a:avLst/>
          </a:prstGeom>
          <a:noFill/>
        </p:spPr>
        <p:txBody>
          <a:bodyPr wrap="none" rtlCol="0">
            <a:spAutoFit/>
          </a:bodyPr>
          <a:lstStyle/>
          <a:p>
            <a:r>
              <a:rPr lang="en-US" sz="1400" dirty="0">
                <a:solidFill>
                  <a:srgbClr val="FF0000"/>
                </a:solidFill>
              </a:rPr>
              <a:t>(</a:t>
            </a:r>
            <a:r>
              <a:rPr lang="en-US" sz="1400" dirty="0" smtClean="0">
                <a:solidFill>
                  <a:srgbClr val="FF0000"/>
                </a:solidFill>
              </a:rPr>
              <a:t>Benchmark)</a:t>
            </a:r>
          </a:p>
          <a:p>
            <a:r>
              <a:rPr lang="en-US" sz="1400" dirty="0" smtClean="0">
                <a:solidFill>
                  <a:srgbClr val="FF0000"/>
                </a:solidFill>
              </a:rPr>
              <a:t>(Combine?)</a:t>
            </a:r>
            <a:endParaRPr lang="en-US" sz="1400" dirty="0">
              <a:solidFill>
                <a:srgbClr val="FF0000"/>
              </a:solidFill>
            </a:endParaRPr>
          </a:p>
        </p:txBody>
      </p:sp>
      <p:sp>
        <p:nvSpPr>
          <p:cNvPr id="24" name="Right Arrow 23"/>
          <p:cNvSpPr/>
          <p:nvPr/>
        </p:nvSpPr>
        <p:spPr>
          <a:xfrm>
            <a:off x="4964444" y="2028775"/>
            <a:ext cx="2452796" cy="2222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6900005" y="3553125"/>
            <a:ext cx="569844" cy="21203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a:off x="6310345" y="1468618"/>
            <a:ext cx="204609" cy="3527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5460942" y="709478"/>
            <a:ext cx="1657350" cy="628650"/>
          </a:xfrm>
          <a:prstGeom prst="roundRect">
            <a:avLst/>
          </a:prstGeom>
          <a:solidFill>
            <a:srgbClr val="D75C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Matched apps</a:t>
            </a:r>
            <a:endParaRPr lang="en-US" dirty="0"/>
          </a:p>
        </p:txBody>
      </p:sp>
      <p:sp>
        <p:nvSpPr>
          <p:cNvPr id="28" name="TextBox 27"/>
          <p:cNvSpPr txBox="1"/>
          <p:nvPr/>
        </p:nvSpPr>
        <p:spPr>
          <a:xfrm>
            <a:off x="5812499" y="318048"/>
            <a:ext cx="839845" cy="369332"/>
          </a:xfrm>
          <a:prstGeom prst="rect">
            <a:avLst/>
          </a:prstGeom>
          <a:noFill/>
        </p:spPr>
        <p:txBody>
          <a:bodyPr wrap="none" rtlCol="0">
            <a:spAutoFit/>
          </a:bodyPr>
          <a:lstStyle/>
          <a:p>
            <a:r>
              <a:rPr lang="en-US" smtClean="0"/>
              <a:t>Testing</a:t>
            </a:r>
            <a:endParaRPr lang="en-US"/>
          </a:p>
        </p:txBody>
      </p:sp>
      <p:cxnSp>
        <p:nvCxnSpPr>
          <p:cNvPr id="29" name="Straight Arrow Connector 28"/>
          <p:cNvCxnSpPr/>
          <p:nvPr/>
        </p:nvCxnSpPr>
        <p:spPr>
          <a:xfrm flipV="1">
            <a:off x="7083590" y="4186132"/>
            <a:ext cx="182538" cy="4777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Donut 7"/>
          <p:cNvSpPr/>
          <p:nvPr/>
        </p:nvSpPr>
        <p:spPr>
          <a:xfrm>
            <a:off x="2375375" y="2991629"/>
            <a:ext cx="2709864" cy="1442285"/>
          </a:xfrm>
          <a:prstGeom prst="donut">
            <a:avLst>
              <a:gd name="adj" fmla="val 189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365760" y="340146"/>
            <a:ext cx="3097530" cy="461665"/>
          </a:xfrm>
          <a:prstGeom prst="rect">
            <a:avLst/>
          </a:prstGeom>
          <a:noFill/>
        </p:spPr>
        <p:txBody>
          <a:bodyPr wrap="square" rtlCol="0">
            <a:spAutoFit/>
          </a:bodyPr>
          <a:lstStyle/>
          <a:p>
            <a:r>
              <a:rPr lang="en-US" sz="2400" smtClean="0"/>
              <a:t>Part 2- Project Outline</a:t>
            </a:r>
          </a:p>
        </p:txBody>
      </p:sp>
    </p:spTree>
    <p:extLst>
      <p:ext uri="{BB962C8B-B14F-4D97-AF65-F5344CB8AC3E}">
        <p14:creationId xmlns:p14="http://schemas.microsoft.com/office/powerpoint/2010/main" val="135274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Intensity-score features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219669"/>
              </p:ext>
            </p:extLst>
          </p:nvPr>
        </p:nvGraphicFramePr>
        <p:xfrm>
          <a:off x="838200" y="1447238"/>
          <a:ext cx="11071860" cy="3208582"/>
        </p:xfrm>
        <a:graphic>
          <a:graphicData uri="http://schemas.openxmlformats.org/drawingml/2006/table">
            <a:tbl>
              <a:tblPr firstRow="1" bandRow="1">
                <a:tableStyleId>{5C22544A-7EE6-4342-B048-85BDC9FD1C3A}</a:tableStyleId>
              </a:tblPr>
              <a:tblGrid>
                <a:gridCol w="526079"/>
                <a:gridCol w="1127461"/>
                <a:gridCol w="4857750"/>
                <a:gridCol w="2055918"/>
                <a:gridCol w="2504652"/>
              </a:tblGrid>
              <a:tr h="370840">
                <a:tc>
                  <a:txBody>
                    <a:bodyPr/>
                    <a:lstStyle/>
                    <a:p>
                      <a:r>
                        <a:rPr lang="en-US" dirty="0" smtClean="0"/>
                        <a:t>No.</a:t>
                      </a:r>
                      <a:endParaRPr lang="en-US" dirty="0"/>
                    </a:p>
                  </a:txBody>
                  <a:tcPr/>
                </a:tc>
                <a:tc>
                  <a:txBody>
                    <a:bodyPr/>
                    <a:lstStyle/>
                    <a:p>
                      <a:r>
                        <a:rPr lang="en-US" dirty="0" smtClean="0">
                          <a:solidFill>
                            <a:schemeClr val="tx1"/>
                          </a:solidFill>
                        </a:rPr>
                        <a:t>Features</a:t>
                      </a:r>
                      <a:endParaRPr lang="en-US" dirty="0">
                        <a:solidFill>
                          <a:schemeClr val="tx1"/>
                        </a:solidFill>
                      </a:endParaRPr>
                    </a:p>
                  </a:txBody>
                  <a:tcPr>
                    <a:solidFill>
                      <a:schemeClr val="accent4">
                        <a:lumMod val="40000"/>
                        <a:lumOff val="60000"/>
                      </a:schemeClr>
                    </a:solidFill>
                  </a:tcPr>
                </a:tc>
                <a:tc>
                  <a:txBody>
                    <a:bodyPr/>
                    <a:lstStyle/>
                    <a:p>
                      <a:r>
                        <a:rPr lang="en-US" dirty="0" smtClean="0"/>
                        <a:t>Contents include</a:t>
                      </a:r>
                      <a:endParaRPr lang="en-US" dirty="0"/>
                    </a:p>
                  </a:txBody>
                  <a:tcPr/>
                </a:tc>
                <a:tc>
                  <a:txBody>
                    <a:bodyPr/>
                    <a:lstStyle/>
                    <a:p>
                      <a:r>
                        <a:rPr lang="en-US" dirty="0" smtClean="0"/>
                        <a:t>Tags</a:t>
                      </a:r>
                      <a:r>
                        <a:rPr lang="en-US" baseline="0" dirty="0" smtClean="0"/>
                        <a:t> (weak)</a:t>
                      </a:r>
                      <a:endParaRPr lang="en-US" dirty="0"/>
                    </a:p>
                  </a:txBody>
                  <a:tcPr/>
                </a:tc>
                <a:tc>
                  <a:txBody>
                    <a:bodyPr/>
                    <a:lstStyle/>
                    <a:p>
                      <a:r>
                        <a:rPr lang="en-US" dirty="0" smtClean="0"/>
                        <a:t>Tags</a:t>
                      </a:r>
                      <a:r>
                        <a:rPr lang="en-US" baseline="0" dirty="0" smtClean="0"/>
                        <a:t> (strong)</a:t>
                      </a:r>
                      <a:endParaRPr lang="en-US" dirty="0"/>
                    </a:p>
                  </a:txBody>
                  <a:tcPr/>
                </a:tc>
              </a:tr>
              <a:tr h="370840">
                <a:tc>
                  <a:txBody>
                    <a:bodyPr/>
                    <a:lstStyle/>
                    <a:p>
                      <a:r>
                        <a:rPr lang="en-US" dirty="0" smtClean="0"/>
                        <a:t>F1</a:t>
                      </a:r>
                      <a:endParaRPr lang="en-US" dirty="0"/>
                    </a:p>
                  </a:txBody>
                  <a:tcPr/>
                </a:tc>
                <a:tc>
                  <a:txBody>
                    <a:bodyPr/>
                    <a:lstStyle/>
                    <a:p>
                      <a:r>
                        <a:rPr lang="en-US" dirty="0" smtClean="0"/>
                        <a:t>Violence</a:t>
                      </a:r>
                      <a:endParaRPr lang="en-US" dirty="0"/>
                    </a:p>
                  </a:txBody>
                  <a:tcPr>
                    <a:solidFill>
                      <a:schemeClr val="accent4">
                        <a:lumMod val="40000"/>
                        <a:lumOff val="60000"/>
                      </a:schemeClr>
                    </a:solidFill>
                  </a:tcPr>
                </a:tc>
                <a:tc>
                  <a:txBody>
                    <a:bodyPr/>
                    <a:lstStyle/>
                    <a:p>
                      <a:r>
                        <a:rPr lang="en-US" dirty="0" smtClean="0"/>
                        <a:t>Fantasy</a:t>
                      </a:r>
                      <a:r>
                        <a:rPr lang="en-US" baseline="0" dirty="0" smtClean="0"/>
                        <a:t> Violence, Realistic violence, horror themes, </a:t>
                      </a:r>
                      <a:r>
                        <a:rPr lang="en-US" u="sng" baseline="0" dirty="0" smtClean="0"/>
                        <a:t>comic </a:t>
                      </a:r>
                      <a:r>
                        <a:rPr lang="en-US" u="sng" baseline="0" dirty="0" err="1" smtClean="0"/>
                        <a:t>mischeif</a:t>
                      </a:r>
                      <a:r>
                        <a:rPr lang="en-US" u="sng" baseline="0" dirty="0" smtClean="0"/>
                        <a:t> (new), </a:t>
                      </a:r>
                      <a:r>
                        <a:rPr lang="en-US" u="none" baseline="0" dirty="0" smtClean="0"/>
                        <a:t>blood</a:t>
                      </a:r>
                      <a:endParaRPr lang="en-US" u="none" dirty="0"/>
                    </a:p>
                  </a:txBody>
                  <a:tcPr/>
                </a:tc>
                <a:tc>
                  <a:txBody>
                    <a:bodyPr/>
                    <a:lstStyle/>
                    <a:p>
                      <a:r>
                        <a:rPr lang="en-US" dirty="0" smtClean="0"/>
                        <a:t>A1(5) A2 (5) B1(5) C1(5)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B2(10) C2(10) </a:t>
                      </a:r>
                    </a:p>
                    <a:p>
                      <a:endParaRPr lang="en-US" dirty="0"/>
                    </a:p>
                  </a:txBody>
                  <a:tcPr/>
                </a:tc>
              </a:tr>
              <a:tr h="445062">
                <a:tc>
                  <a:txBody>
                    <a:bodyPr/>
                    <a:lstStyle/>
                    <a:p>
                      <a:r>
                        <a:rPr lang="en-US" dirty="0" smtClean="0"/>
                        <a:t>F2</a:t>
                      </a:r>
                      <a:endParaRPr lang="en-US" dirty="0"/>
                    </a:p>
                  </a:txBody>
                  <a:tcPr/>
                </a:tc>
                <a:tc>
                  <a:txBody>
                    <a:bodyPr/>
                    <a:lstStyle/>
                    <a:p>
                      <a:r>
                        <a:rPr lang="en-US" dirty="0" smtClean="0"/>
                        <a:t>Sex</a:t>
                      </a:r>
                      <a:endParaRPr lang="en-US" dirty="0"/>
                    </a:p>
                  </a:txBody>
                  <a:tcPr>
                    <a:solidFill>
                      <a:schemeClr val="accent4">
                        <a:lumMod val="40000"/>
                        <a:lumOff val="60000"/>
                      </a:schemeClr>
                    </a:solidFill>
                  </a:tcPr>
                </a:tc>
                <a:tc>
                  <a:txBody>
                    <a:bodyPr/>
                    <a:lstStyle/>
                    <a:p>
                      <a:r>
                        <a:rPr lang="en-US" dirty="0" smtClean="0"/>
                        <a:t>Sexual content</a:t>
                      </a:r>
                      <a:r>
                        <a:rPr lang="en-US" baseline="0" dirty="0" smtClean="0"/>
                        <a:t>, Nudity, suggestive themes</a:t>
                      </a:r>
                      <a:endParaRPr lang="en-US" dirty="0"/>
                    </a:p>
                  </a:txBody>
                  <a:tcPr/>
                </a:tc>
                <a:tc>
                  <a:txBody>
                    <a:bodyPr/>
                    <a:lstStyle/>
                    <a:p>
                      <a:r>
                        <a:rPr lang="en-US" dirty="0" smtClean="0"/>
                        <a:t>D1(5)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D2(10) E1,E2(10)</a:t>
                      </a:r>
                    </a:p>
                  </a:txBody>
                  <a:tcPr/>
                </a:tc>
              </a:tr>
              <a:tr h="370840">
                <a:tc>
                  <a:txBody>
                    <a:bodyPr/>
                    <a:lstStyle/>
                    <a:p>
                      <a:r>
                        <a:rPr lang="en-US" dirty="0" smtClean="0"/>
                        <a:t>F3</a:t>
                      </a:r>
                      <a:endParaRPr lang="en-US" dirty="0"/>
                    </a:p>
                  </a:txBody>
                  <a:tcPr/>
                </a:tc>
                <a:tc>
                  <a:txBody>
                    <a:bodyPr/>
                    <a:lstStyle/>
                    <a:p>
                      <a:r>
                        <a:rPr lang="en-US" dirty="0" smtClean="0"/>
                        <a:t>Offensive </a:t>
                      </a:r>
                      <a:endParaRPr lang="en-US" dirty="0"/>
                    </a:p>
                  </a:txBody>
                  <a:tcPr>
                    <a:solidFill>
                      <a:schemeClr val="accent4">
                        <a:lumMod val="40000"/>
                        <a:lumOff val="60000"/>
                      </a:schemeClr>
                    </a:solidFill>
                  </a:tcPr>
                </a:tc>
                <a:tc>
                  <a:txBody>
                    <a:bodyPr/>
                    <a:lstStyle/>
                    <a:p>
                      <a:r>
                        <a:rPr lang="en-US" dirty="0" smtClean="0"/>
                        <a:t>Offensive language,</a:t>
                      </a:r>
                      <a:r>
                        <a:rPr lang="en-US" baseline="0" dirty="0" smtClean="0"/>
                        <a:t> profanity or crude humor</a:t>
                      </a:r>
                      <a:endParaRPr lang="en-US" dirty="0"/>
                    </a:p>
                  </a:txBody>
                  <a:tcPr/>
                </a:tc>
                <a:tc>
                  <a:txBody>
                    <a:bodyPr/>
                    <a:lstStyle/>
                    <a:p>
                      <a:r>
                        <a:rPr lang="en-US" dirty="0" smtClean="0"/>
                        <a:t>F1(5)</a:t>
                      </a:r>
                      <a:endParaRPr lang="en-US" dirty="0"/>
                    </a:p>
                  </a:txBody>
                  <a:tcPr/>
                </a:tc>
                <a:tc>
                  <a:txBody>
                    <a:bodyPr/>
                    <a:lstStyle/>
                    <a:p>
                      <a:r>
                        <a:rPr lang="en-US" dirty="0" smtClean="0"/>
                        <a:t>F2(10)</a:t>
                      </a:r>
                      <a:endParaRPr lang="en-US" dirty="0"/>
                    </a:p>
                  </a:txBody>
                  <a:tcPr/>
                </a:tc>
              </a:tr>
              <a:tr h="370840">
                <a:tc>
                  <a:txBody>
                    <a:bodyPr/>
                    <a:lstStyle/>
                    <a:p>
                      <a:r>
                        <a:rPr lang="en-US" dirty="0" smtClean="0"/>
                        <a:t>F4</a:t>
                      </a:r>
                      <a:endParaRPr lang="en-US" dirty="0"/>
                    </a:p>
                  </a:txBody>
                  <a:tcPr/>
                </a:tc>
                <a:tc>
                  <a:txBody>
                    <a:bodyPr/>
                    <a:lstStyle/>
                    <a:p>
                      <a:r>
                        <a:rPr lang="en-US" dirty="0" smtClean="0"/>
                        <a:t>DAT</a:t>
                      </a:r>
                      <a:endParaRPr lang="en-US" dirty="0"/>
                    </a:p>
                  </a:txBody>
                  <a:tcPr>
                    <a:solidFill>
                      <a:schemeClr val="accent4">
                        <a:lumMod val="40000"/>
                        <a:lumOff val="60000"/>
                      </a:schemeClr>
                    </a:solidFill>
                  </a:tcPr>
                </a:tc>
                <a:tc>
                  <a:txBody>
                    <a:bodyPr/>
                    <a:lstStyle/>
                    <a:p>
                      <a:r>
                        <a:rPr lang="en-US" dirty="0" smtClean="0"/>
                        <a:t>Reference of drug alcohol</a:t>
                      </a:r>
                      <a:r>
                        <a:rPr lang="en-US" baseline="0" dirty="0" smtClean="0"/>
                        <a:t> tobacco</a:t>
                      </a:r>
                      <a:endParaRPr lang="en-US" dirty="0"/>
                    </a:p>
                  </a:txBody>
                  <a:tcPr/>
                </a:tc>
                <a:tc>
                  <a:txBody>
                    <a:bodyPr/>
                    <a:lstStyle/>
                    <a:p>
                      <a:r>
                        <a:rPr lang="en-US" dirty="0" smtClean="0"/>
                        <a:t>G1(5)</a:t>
                      </a:r>
                      <a:endParaRPr lang="en-US" dirty="0"/>
                    </a:p>
                  </a:txBody>
                  <a:tcPr/>
                </a:tc>
                <a:tc>
                  <a:txBody>
                    <a:bodyPr/>
                    <a:lstStyle/>
                    <a:p>
                      <a:r>
                        <a:rPr lang="en-US" dirty="0" smtClean="0"/>
                        <a:t>G2(10)</a:t>
                      </a:r>
                      <a:endParaRPr lang="en-US" dirty="0"/>
                    </a:p>
                  </a:txBody>
                  <a:tcPr/>
                </a:tc>
              </a:tr>
              <a:tr h="370840">
                <a:tc>
                  <a:txBody>
                    <a:bodyPr/>
                    <a:lstStyle/>
                    <a:p>
                      <a:r>
                        <a:rPr lang="en-US" dirty="0" smtClean="0"/>
                        <a:t>F5</a:t>
                      </a:r>
                      <a:endParaRPr lang="en-US" dirty="0"/>
                    </a:p>
                  </a:txBody>
                  <a:tcPr/>
                </a:tc>
                <a:tc>
                  <a:txBody>
                    <a:bodyPr/>
                    <a:lstStyle/>
                    <a:p>
                      <a:r>
                        <a:rPr lang="en-US" dirty="0" smtClean="0"/>
                        <a:t>Gambling</a:t>
                      </a:r>
                      <a:endParaRPr lang="en-US" dirty="0"/>
                    </a:p>
                  </a:txBody>
                  <a:tcPr>
                    <a:solidFill>
                      <a:schemeClr val="accent4">
                        <a:lumMod val="40000"/>
                        <a:lumOff val="60000"/>
                      </a:schemeClr>
                    </a:solidFill>
                  </a:tcPr>
                </a:tc>
                <a:tc>
                  <a:txBody>
                    <a:bodyPr/>
                    <a:lstStyle/>
                    <a:p>
                      <a:r>
                        <a:rPr lang="en-US" dirty="0" smtClean="0"/>
                        <a:t>Simulated</a:t>
                      </a:r>
                      <a:r>
                        <a:rPr lang="en-US" baseline="0" dirty="0" smtClean="0"/>
                        <a:t> gambling</a:t>
                      </a:r>
                      <a:endParaRPr lang="en-US" dirty="0"/>
                    </a:p>
                  </a:txBody>
                  <a:tcPr/>
                </a:tc>
                <a:tc>
                  <a:txBody>
                    <a:bodyPr/>
                    <a:lstStyle/>
                    <a:p>
                      <a:r>
                        <a:rPr lang="en-US" dirty="0" smtClean="0"/>
                        <a:t>H1(5)</a:t>
                      </a:r>
                      <a:endParaRPr lang="en-US" dirty="0"/>
                    </a:p>
                  </a:txBody>
                  <a:tcPr/>
                </a:tc>
                <a:tc>
                  <a:txBody>
                    <a:bodyPr/>
                    <a:lstStyle/>
                    <a:p>
                      <a:r>
                        <a:rPr lang="en-US" dirty="0" smtClean="0"/>
                        <a:t>H2(10)</a:t>
                      </a:r>
                      <a:endParaRPr lang="en-US" dirty="0"/>
                    </a:p>
                  </a:txBody>
                  <a:tcPr/>
                </a:tc>
              </a:tr>
              <a:tr h="370840">
                <a:tc>
                  <a:txBody>
                    <a:bodyPr/>
                    <a:lstStyle/>
                    <a:p>
                      <a:r>
                        <a:rPr lang="en-US" dirty="0" smtClean="0"/>
                        <a:t>F6</a:t>
                      </a:r>
                      <a:endParaRPr lang="en-US" dirty="0"/>
                    </a:p>
                  </a:txBody>
                  <a:tcPr/>
                </a:tc>
                <a:tc>
                  <a:txBody>
                    <a:bodyPr/>
                    <a:lstStyle/>
                    <a:p>
                      <a:r>
                        <a:rPr lang="en-US" dirty="0" smtClean="0"/>
                        <a:t>Direct warning</a:t>
                      </a:r>
                      <a:endParaRPr lang="en-US" dirty="0"/>
                    </a:p>
                  </a:txBody>
                  <a:tcPr>
                    <a:solidFill>
                      <a:schemeClr val="accent4">
                        <a:lumMod val="40000"/>
                        <a:lumOff val="60000"/>
                      </a:schemeClr>
                    </a:solidFill>
                  </a:tcPr>
                </a:tc>
                <a:tc>
                  <a:txBody>
                    <a:bodyPr/>
                    <a:lstStyle/>
                    <a:p>
                      <a:r>
                        <a:rPr lang="en-US" dirty="0" smtClean="0"/>
                        <a:t>21+ years old  only</a:t>
                      </a:r>
                      <a:r>
                        <a:rPr lang="is-IS" dirty="0" smtClean="0"/>
                        <a:t>…</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mention (10) </a:t>
                      </a:r>
                    </a:p>
                  </a:txBody>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1585913" y="4943475"/>
                <a:ext cx="6214778" cy="370551"/>
              </a:xfrm>
              <a:prstGeom prst="rect">
                <a:avLst/>
              </a:prstGeom>
              <a:noFill/>
            </p:spPr>
            <p:txBody>
              <a:bodyPr wrap="none" rtlCol="0">
                <a:spAutoFit/>
              </a:bodyPr>
              <a:lstStyle/>
              <a:p>
                <a:r>
                  <a:rPr lang="en-US" dirty="0" smtClean="0"/>
                  <a:t>F1-intensity score = </a:t>
                </a:r>
                <a14:m>
                  <m:oMath xmlns:m="http://schemas.openxmlformats.org/officeDocument/2006/math">
                    <m:nary>
                      <m:naryPr>
                        <m:chr m:val="∑"/>
                        <m:ctrlPr>
                          <a:rPr lang="en-US" i="1" smtClean="0">
                            <a:latin typeface="Cambria Math" charset="0"/>
                          </a:rPr>
                        </m:ctrlPr>
                      </m:naryPr>
                      <m:sub>
                        <m:r>
                          <a:rPr lang="en-US" i="1" smtClean="0">
                            <a:latin typeface="Cambria Math" charset="0"/>
                          </a:rPr>
                          <m:t>𝑖</m:t>
                        </m:r>
                        <m:r>
                          <a:rPr lang="en-US" i="1" smtClean="0">
                            <a:latin typeface="Cambria Math" charset="0"/>
                          </a:rPr>
                          <m:t>=0</m:t>
                        </m:r>
                      </m:sub>
                      <m:sup>
                        <m:r>
                          <a:rPr lang="en-US" i="1" smtClean="0">
                            <a:latin typeface="Cambria Math" charset="0"/>
                          </a:rPr>
                          <m:t>𝑛</m:t>
                        </m:r>
                      </m:sup>
                      <m:e/>
                    </m:nary>
                    <m:r>
                      <a:rPr lang="en-US" b="0" i="1" smtClean="0">
                        <a:latin typeface="Cambria Math" charset="0"/>
                      </a:rPr>
                      <m:t>𝑑𝑜𝑤𝑛</m:t>
                    </m:r>
                    <m:r>
                      <a:rPr lang="en-US" b="0" i="1" smtClean="0">
                        <a:latin typeface="Cambria Math" charset="0"/>
                      </a:rPr>
                      <m:t>−</m:t>
                    </m:r>
                    <m:r>
                      <a:rPr lang="en-US" b="0" i="1" smtClean="0">
                        <a:latin typeface="Cambria Math" charset="0"/>
                      </a:rPr>
                      <m:t>𝑔𝑟𝑎𝑑𝑒𝑑</m:t>
                    </m:r>
                    <m:r>
                      <a:rPr lang="en-US" b="0" i="1" smtClean="0">
                        <a:latin typeface="Cambria Math" charset="0"/>
                      </a:rPr>
                      <m:t> </m:t>
                    </m:r>
                    <m:r>
                      <a:rPr lang="en-US" b="0" i="1" smtClean="0">
                        <a:latin typeface="Cambria Math" charset="0"/>
                      </a:rPr>
                      <m:t>𝑡𝑓</m:t>
                    </m:r>
                    <m:r>
                      <a:rPr lang="en-US" b="0" i="1" smtClean="0">
                        <a:latin typeface="Cambria Math" charset="0"/>
                      </a:rPr>
                      <m:t>(</m:t>
                    </m:r>
                    <m:r>
                      <a:rPr lang="en-US" b="0" i="1" smtClean="0">
                        <a:latin typeface="Cambria Math" charset="0"/>
                      </a:rPr>
                      <m:t>𝑖</m:t>
                    </m:r>
                    <m:r>
                      <a:rPr lang="en-US" b="0" i="1" smtClean="0">
                        <a:latin typeface="Cambria Math" charset="0"/>
                      </a:rPr>
                      <m:t>) ∗</m:t>
                    </m:r>
                    <m:r>
                      <a:rPr lang="en-US" b="0" i="1" smtClean="0">
                        <a:latin typeface="Cambria Math" charset="0"/>
                      </a:rPr>
                      <m:t>𝑤𝑒𝑖𝑔h𝑡</m:t>
                    </m:r>
                    <m:r>
                      <a:rPr lang="en-US" b="0" i="1" smtClean="0">
                        <a:latin typeface="Cambria Math" charset="0"/>
                      </a:rPr>
                      <m:t>(</m:t>
                    </m:r>
                    <m:r>
                      <a:rPr lang="en-US" b="0" i="1" smtClean="0">
                        <a:latin typeface="Cambria Math" charset="0"/>
                      </a:rPr>
                      <m:t>𝑖</m:t>
                    </m:r>
                    <m:r>
                      <a:rPr lang="en-US" b="0" i="1" smtClean="0">
                        <a:latin typeface="Cambria Math" charset="0"/>
                      </a:rPr>
                      <m:t>)</m:t>
                    </m:r>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585913" y="4943475"/>
                <a:ext cx="6214778" cy="370551"/>
              </a:xfrm>
              <a:prstGeom prst="rect">
                <a:avLst/>
              </a:prstGeom>
              <a:blipFill rotWithShape="0">
                <a:blip r:embed="rId3"/>
                <a:stretch>
                  <a:fillRect l="-784" t="-119672" b="-183607"/>
                </a:stretch>
              </a:blipFill>
            </p:spPr>
            <p:txBody>
              <a:bodyPr/>
              <a:lstStyle/>
              <a:p>
                <a:r>
                  <a:rPr lang="en-US">
                    <a:noFill/>
                  </a:rPr>
                  <a:t> </a:t>
                </a:r>
              </a:p>
            </p:txBody>
          </p:sp>
        </mc:Fallback>
      </mc:AlternateContent>
      <p:sp>
        <p:nvSpPr>
          <p:cNvPr id="6" name="TextBox 5"/>
          <p:cNvSpPr txBox="1"/>
          <p:nvPr/>
        </p:nvSpPr>
        <p:spPr>
          <a:xfrm>
            <a:off x="1585913" y="5332361"/>
            <a:ext cx="2800350" cy="369332"/>
          </a:xfrm>
          <a:prstGeom prst="rect">
            <a:avLst/>
          </a:prstGeom>
          <a:noFill/>
        </p:spPr>
        <p:txBody>
          <a:bodyPr wrap="square" rtlCol="0">
            <a:spAutoFit/>
          </a:bodyPr>
          <a:lstStyle/>
          <a:p>
            <a:r>
              <a:rPr lang="en-US" smtClean="0"/>
              <a:t>F2-intensity score</a:t>
            </a:r>
            <a:endParaRPr lang="en-US"/>
          </a:p>
        </p:txBody>
      </p:sp>
      <p:sp>
        <p:nvSpPr>
          <p:cNvPr id="7" name="Right Brace 6"/>
          <p:cNvSpPr/>
          <p:nvPr/>
        </p:nvSpPr>
        <p:spPr>
          <a:xfrm>
            <a:off x="7800691" y="5128750"/>
            <a:ext cx="357472" cy="12006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585913" y="5815013"/>
            <a:ext cx="407484" cy="646331"/>
          </a:xfrm>
          <a:prstGeom prst="rect">
            <a:avLst/>
          </a:prstGeom>
          <a:noFill/>
        </p:spPr>
        <p:txBody>
          <a:bodyPr wrap="none" rtlCol="0">
            <a:spAutoFit/>
          </a:bodyPr>
          <a:lstStyle/>
          <a:p>
            <a:r>
              <a:rPr lang="is-IS" dirty="0" smtClean="0"/>
              <a:t>…</a:t>
            </a:r>
          </a:p>
          <a:p>
            <a:r>
              <a:rPr lang="is-IS" dirty="0" smtClean="0"/>
              <a:t>F6</a:t>
            </a:r>
            <a:endParaRPr lang="en-US" dirty="0"/>
          </a:p>
        </p:txBody>
      </p:sp>
      <p:sp>
        <p:nvSpPr>
          <p:cNvPr id="9" name="TextBox 8"/>
          <p:cNvSpPr txBox="1"/>
          <p:nvPr/>
        </p:nvSpPr>
        <p:spPr>
          <a:xfrm>
            <a:off x="8362563" y="5539067"/>
            <a:ext cx="3432478" cy="369332"/>
          </a:xfrm>
          <a:prstGeom prst="rect">
            <a:avLst/>
          </a:prstGeom>
          <a:noFill/>
        </p:spPr>
        <p:txBody>
          <a:bodyPr wrap="none" rtlCol="0">
            <a:spAutoFit/>
          </a:bodyPr>
          <a:lstStyle/>
          <a:p>
            <a:r>
              <a:rPr lang="en-US" dirty="0" smtClean="0"/>
              <a:t>Intensity-score matrix for each app</a:t>
            </a:r>
            <a:endParaRPr lang="en-US" dirty="0"/>
          </a:p>
        </p:txBody>
      </p:sp>
      <p:cxnSp>
        <p:nvCxnSpPr>
          <p:cNvPr id="11" name="Straight Arrow Connector 10"/>
          <p:cNvCxnSpPr/>
          <p:nvPr/>
        </p:nvCxnSpPr>
        <p:spPr>
          <a:xfrm>
            <a:off x="9795820" y="5857876"/>
            <a:ext cx="471487" cy="43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031564" y="6335554"/>
            <a:ext cx="1111202" cy="369332"/>
          </a:xfrm>
          <a:prstGeom prst="rect">
            <a:avLst/>
          </a:prstGeom>
          <a:noFill/>
        </p:spPr>
        <p:txBody>
          <a:bodyPr wrap="none" rtlCol="0">
            <a:spAutoFit/>
          </a:bodyPr>
          <a:lstStyle/>
          <a:p>
            <a:r>
              <a:rPr lang="en-US" dirty="0" smtClean="0"/>
              <a:t>Similarity </a:t>
            </a:r>
            <a:endParaRPr lang="en-US" dirty="0"/>
          </a:p>
        </p:txBody>
      </p:sp>
      <p:cxnSp>
        <p:nvCxnSpPr>
          <p:cNvPr id="14" name="Straight Connector 13"/>
          <p:cNvCxnSpPr/>
          <p:nvPr/>
        </p:nvCxnSpPr>
        <p:spPr>
          <a:xfrm>
            <a:off x="4214191" y="5300774"/>
            <a:ext cx="2175389" cy="1325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709581" y="5314026"/>
            <a:ext cx="771110" cy="125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73808" y="5417015"/>
            <a:ext cx="2725361" cy="338554"/>
          </a:xfrm>
          <a:prstGeom prst="rect">
            <a:avLst/>
          </a:prstGeom>
          <a:noFill/>
        </p:spPr>
        <p:txBody>
          <a:bodyPr wrap="none" rtlCol="0">
            <a:spAutoFit/>
          </a:bodyPr>
          <a:lstStyle/>
          <a:p>
            <a:r>
              <a:rPr lang="en-US" sz="1600" i="1" dirty="0" smtClean="0">
                <a:solidFill>
                  <a:srgbClr val="FF0000"/>
                </a:solidFill>
              </a:rPr>
              <a:t>1.Find Lexicon for each feature</a:t>
            </a:r>
            <a:endParaRPr lang="en-US" sz="1600" i="1" dirty="0">
              <a:solidFill>
                <a:srgbClr val="FF0000"/>
              </a:solidFill>
            </a:endParaRPr>
          </a:p>
        </p:txBody>
      </p:sp>
      <p:sp>
        <p:nvSpPr>
          <p:cNvPr id="10" name="TextBox 9"/>
          <p:cNvSpPr txBox="1"/>
          <p:nvPr/>
        </p:nvSpPr>
        <p:spPr>
          <a:xfrm>
            <a:off x="5582830" y="5871001"/>
            <a:ext cx="2697598" cy="338554"/>
          </a:xfrm>
          <a:prstGeom prst="rect">
            <a:avLst/>
          </a:prstGeom>
          <a:noFill/>
        </p:spPr>
        <p:txBody>
          <a:bodyPr wrap="none" rtlCol="0">
            <a:spAutoFit/>
          </a:bodyPr>
          <a:lstStyle/>
          <a:p>
            <a:r>
              <a:rPr lang="en-US" sz="1600" i="1" dirty="0" smtClean="0">
                <a:solidFill>
                  <a:srgbClr val="FF0000"/>
                </a:solidFill>
              </a:rPr>
              <a:t>2. Adjust weight for each term</a:t>
            </a:r>
            <a:endParaRPr lang="en-US" sz="1600" i="1" dirty="0">
              <a:solidFill>
                <a:srgbClr val="FF0000"/>
              </a:solidFill>
            </a:endParaRPr>
          </a:p>
        </p:txBody>
      </p:sp>
      <p:cxnSp>
        <p:nvCxnSpPr>
          <p:cNvPr id="15" name="Straight Arrow Connector 14"/>
          <p:cNvCxnSpPr/>
          <p:nvPr/>
        </p:nvCxnSpPr>
        <p:spPr>
          <a:xfrm flipH="1">
            <a:off x="5195262" y="5307400"/>
            <a:ext cx="137832" cy="231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381204" y="5413368"/>
            <a:ext cx="179341" cy="4702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25828" y="1055077"/>
            <a:ext cx="2427972" cy="369332"/>
          </a:xfrm>
          <a:prstGeom prst="rect">
            <a:avLst/>
          </a:prstGeom>
          <a:noFill/>
        </p:spPr>
        <p:txBody>
          <a:bodyPr wrap="none" rtlCol="0">
            <a:spAutoFit/>
          </a:bodyPr>
          <a:lstStyle/>
          <a:p>
            <a:r>
              <a:rPr lang="en-US" i="1" dirty="0" smtClean="0">
                <a:solidFill>
                  <a:schemeClr val="bg1">
                    <a:lumMod val="50000"/>
                  </a:schemeClr>
                </a:solidFill>
              </a:rPr>
              <a:t>Tags</a:t>
            </a:r>
            <a:r>
              <a:rPr lang="en-US" i="1" smtClean="0">
                <a:solidFill>
                  <a:schemeClr val="bg1">
                    <a:lumMod val="50000"/>
                  </a:schemeClr>
                </a:solidFill>
              </a:rPr>
              <a:t>: from WWW paper</a:t>
            </a:r>
            <a:endParaRPr lang="en-US" i="1">
              <a:solidFill>
                <a:schemeClr val="bg1">
                  <a:lumMod val="50000"/>
                </a:schemeClr>
              </a:solidFill>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6632" y="4849439"/>
            <a:ext cx="2403840" cy="653844"/>
          </a:xfrm>
          <a:prstGeom prst="rect">
            <a:avLst/>
          </a:prstGeom>
        </p:spPr>
      </p:pic>
    </p:spTree>
    <p:extLst>
      <p:ext uri="{BB962C8B-B14F-4D97-AF65-F5344CB8AC3E}">
        <p14:creationId xmlns:p14="http://schemas.microsoft.com/office/powerpoint/2010/main" val="159154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To find seed Lexicon for each Feature</a:t>
            </a:r>
            <a:endParaRPr lang="en-US" dirty="0"/>
          </a:p>
        </p:txBody>
      </p:sp>
      <p:sp>
        <p:nvSpPr>
          <p:cNvPr id="3" name="Content Placeholder 2"/>
          <p:cNvSpPr>
            <a:spLocks noGrp="1"/>
          </p:cNvSpPr>
          <p:nvPr>
            <p:ph idx="1"/>
          </p:nvPr>
        </p:nvSpPr>
        <p:spPr>
          <a:xfrm>
            <a:off x="838200" y="1825625"/>
            <a:ext cx="11071860" cy="4351338"/>
          </a:xfrm>
        </p:spPr>
        <p:txBody>
          <a:bodyPr/>
          <a:lstStyle/>
          <a:p>
            <a:pPr marL="514350" indent="-514350">
              <a:buFont typeface="+mj-lt"/>
              <a:buAutoNum type="arabicPeriod"/>
            </a:pPr>
            <a:r>
              <a:rPr lang="en-US" dirty="0" smtClean="0"/>
              <a:t>Count frequency for each word across each feature</a:t>
            </a:r>
          </a:p>
          <a:p>
            <a:pPr marL="514350" indent="-514350">
              <a:buFont typeface="+mj-lt"/>
              <a:buAutoNum type="arabicPeriod"/>
            </a:pPr>
            <a:r>
              <a:rPr lang="en-US" dirty="0" smtClean="0">
                <a:solidFill>
                  <a:srgbClr val="FF0000"/>
                </a:solidFill>
              </a:rPr>
              <a:t>Tokens_distribution.xlsx</a:t>
            </a:r>
          </a:p>
          <a:p>
            <a:pPr marL="0" indent="0">
              <a:buNone/>
            </a:pPr>
            <a:r>
              <a:rPr lang="en-US" dirty="0">
                <a:solidFill>
                  <a:srgbClr val="FF0000"/>
                </a:solidFill>
              </a:rPr>
              <a:t> </a:t>
            </a:r>
            <a:r>
              <a:rPr lang="en-US" dirty="0" smtClean="0">
                <a:solidFill>
                  <a:srgbClr val="FF0000"/>
                </a:solidFill>
              </a:rPr>
              <a:t>    </a:t>
            </a:r>
            <a:r>
              <a:rPr lang="en-US" sz="2000" dirty="0" smtClean="0"/>
              <a:t>V: Violence, S: Sex, L: Language, A: Alcohol Drug Tobacco, G: Gambling</a:t>
            </a:r>
          </a:p>
          <a:p>
            <a:pPr marL="0" indent="0">
              <a:buNone/>
            </a:pPr>
            <a:r>
              <a:rPr lang="en-US" sz="2000" dirty="0"/>
              <a:t> </a:t>
            </a:r>
            <a:r>
              <a:rPr lang="en-US" sz="2000" dirty="0" smtClean="0"/>
              <a:t>     </a:t>
            </a:r>
            <a:r>
              <a:rPr lang="en-US" sz="2000" u="sng" dirty="0" smtClean="0"/>
              <a:t> V_freq(</a:t>
            </a:r>
            <a:r>
              <a:rPr lang="en-US" sz="2000" u="sng" dirty="0" err="1" smtClean="0"/>
              <a:t>i</a:t>
            </a:r>
            <a:r>
              <a:rPr lang="en-US" sz="2000" u="sng" dirty="0" smtClean="0"/>
              <a:t>)</a:t>
            </a:r>
            <a:r>
              <a:rPr lang="en-US" sz="2000" dirty="0" smtClean="0"/>
              <a:t>: total frequency of the word(</a:t>
            </a:r>
            <a:r>
              <a:rPr lang="en-US" sz="2000" dirty="0" err="1" smtClean="0"/>
              <a:t>i</a:t>
            </a:r>
            <a:r>
              <a:rPr lang="en-US" sz="2000" dirty="0" smtClean="0"/>
              <a:t>), if “rating reason” of the app has tag in  Violence Feature</a:t>
            </a:r>
          </a:p>
          <a:p>
            <a:pPr marL="0" indent="0">
              <a:buNone/>
            </a:pPr>
            <a:r>
              <a:rPr lang="en-US" sz="2000" dirty="0"/>
              <a:t> </a:t>
            </a:r>
            <a:r>
              <a:rPr lang="en-US" sz="2000" dirty="0" smtClean="0"/>
              <a:t>      </a:t>
            </a:r>
            <a:r>
              <a:rPr lang="en-US" sz="2000" u="sng" dirty="0" smtClean="0"/>
              <a:t>V_freq_norm(</a:t>
            </a:r>
            <a:r>
              <a:rPr lang="en-US" sz="2000" u="sng" dirty="0" err="1" smtClean="0"/>
              <a:t>i</a:t>
            </a:r>
            <a:r>
              <a:rPr lang="en-US" sz="2000" u="sng" dirty="0" smtClean="0"/>
              <a:t>)</a:t>
            </a:r>
            <a:r>
              <a:rPr lang="en-US" sz="2000" dirty="0" smtClean="0"/>
              <a:t>: V_freq(</a:t>
            </a:r>
            <a:r>
              <a:rPr lang="en-US" sz="2000" dirty="0" err="1" smtClean="0"/>
              <a:t>i</a:t>
            </a:r>
            <a:r>
              <a:rPr lang="en-US" sz="2000" dirty="0" smtClean="0"/>
              <a:t>)/sum(V_freq) *1000000</a:t>
            </a:r>
          </a:p>
          <a:p>
            <a:pPr marL="0" indent="0">
              <a:buNone/>
            </a:pPr>
            <a:r>
              <a:rPr lang="en-US" sz="2000" dirty="0"/>
              <a:t> </a:t>
            </a:r>
            <a:r>
              <a:rPr lang="en-US" sz="2000" dirty="0" smtClean="0"/>
              <a:t>      </a:t>
            </a:r>
            <a:r>
              <a:rPr lang="en-US" sz="2000" u="sng" dirty="0" smtClean="0"/>
              <a:t>%V(</a:t>
            </a:r>
            <a:r>
              <a:rPr lang="en-US" sz="2000" u="sng" dirty="0" err="1" smtClean="0"/>
              <a:t>i</a:t>
            </a:r>
            <a:r>
              <a:rPr lang="en-US" sz="2000" u="sng" dirty="0" smtClean="0"/>
              <a:t>) </a:t>
            </a:r>
            <a:r>
              <a:rPr lang="en-US" sz="2000" dirty="0" smtClean="0"/>
              <a:t>= V_freq(</a:t>
            </a:r>
            <a:r>
              <a:rPr lang="en-US" sz="2000" dirty="0" err="1" smtClean="0"/>
              <a:t>i</a:t>
            </a:r>
            <a:r>
              <a:rPr lang="en-US" sz="2000" dirty="0" smtClean="0"/>
              <a:t>) / Total_freq(</a:t>
            </a:r>
            <a:r>
              <a:rPr lang="en-US" sz="2000" dirty="0" err="1" smtClean="0"/>
              <a:t>i</a:t>
            </a:r>
            <a:r>
              <a:rPr lang="en-US" sz="2000" dirty="0" smtClean="0"/>
              <a:t>)</a:t>
            </a:r>
          </a:p>
          <a:p>
            <a:pPr marL="0" indent="0">
              <a:buNone/>
            </a:pPr>
            <a:r>
              <a:rPr lang="en-US" sz="2000" dirty="0"/>
              <a:t> </a:t>
            </a:r>
            <a:r>
              <a:rPr lang="en-US" sz="2000" dirty="0" smtClean="0"/>
              <a:t>      </a:t>
            </a:r>
            <a:r>
              <a:rPr lang="en-US" sz="2000" u="sng" dirty="0" smtClean="0"/>
              <a:t>%V_norm(</a:t>
            </a:r>
            <a:r>
              <a:rPr lang="en-US" sz="2000" u="sng" dirty="0" err="1" smtClean="0"/>
              <a:t>i</a:t>
            </a:r>
            <a:r>
              <a:rPr lang="en-US" sz="2000" u="sng" dirty="0" smtClean="0"/>
              <a:t>)</a:t>
            </a:r>
            <a:r>
              <a:rPr lang="en-US" sz="2000" dirty="0" smtClean="0"/>
              <a:t> = V_freq_norm(</a:t>
            </a:r>
            <a:r>
              <a:rPr lang="en-US" sz="2000" dirty="0" err="1" smtClean="0"/>
              <a:t>i</a:t>
            </a:r>
            <a:r>
              <a:rPr lang="en-US" sz="2000" dirty="0" smtClean="0"/>
              <a:t>) / Total_freq_norm(</a:t>
            </a:r>
            <a:r>
              <a:rPr lang="en-US" sz="2000" dirty="0" err="1" smtClean="0"/>
              <a:t>i</a:t>
            </a:r>
            <a:r>
              <a:rPr lang="en-US" sz="2000" dirty="0" smtClean="0"/>
              <a:t>)</a:t>
            </a:r>
          </a:p>
          <a:p>
            <a:pPr marL="0" indent="0">
              <a:buNone/>
            </a:pPr>
            <a:endParaRPr lang="en-US" sz="2000" dirty="0"/>
          </a:p>
          <a:p>
            <a:pPr marL="0" indent="0">
              <a:buNone/>
            </a:pPr>
            <a:r>
              <a:rPr lang="en-US" sz="2000" dirty="0" smtClean="0"/>
              <a:t>3. Sort by each feature</a:t>
            </a:r>
          </a:p>
          <a:p>
            <a:pPr marL="0" indent="0">
              <a:buNone/>
            </a:pPr>
            <a:r>
              <a:rPr lang="en-US" sz="2000" dirty="0" smtClean="0"/>
              <a:t>4. Pick seed lexicon by human expert</a:t>
            </a:r>
            <a:endParaRPr lang="en-US" sz="2000" dirty="0"/>
          </a:p>
        </p:txBody>
      </p:sp>
      <p:sp>
        <p:nvSpPr>
          <p:cNvPr id="4" name="TextBox 3"/>
          <p:cNvSpPr txBox="1"/>
          <p:nvPr/>
        </p:nvSpPr>
        <p:spPr>
          <a:xfrm>
            <a:off x="719367" y="6168073"/>
            <a:ext cx="10587257" cy="338554"/>
          </a:xfrm>
          <a:prstGeom prst="rect">
            <a:avLst/>
          </a:prstGeom>
          <a:noFill/>
        </p:spPr>
        <p:txBody>
          <a:bodyPr wrap="none" rtlCol="0">
            <a:spAutoFit/>
          </a:bodyPr>
          <a:lstStyle/>
          <a:p>
            <a:r>
              <a:rPr lang="en-US" sz="1600" i="1" dirty="0" smtClean="0">
                <a:solidFill>
                  <a:srgbClr val="FF0000"/>
                </a:solidFill>
              </a:rPr>
              <a:t>If a word has a very high frequency in feature V, and has low frequency in other features, the word should be put into lexicon V.</a:t>
            </a:r>
          </a:p>
        </p:txBody>
      </p:sp>
      <p:sp>
        <p:nvSpPr>
          <p:cNvPr id="5" name="Frame 4"/>
          <p:cNvSpPr/>
          <p:nvPr/>
        </p:nvSpPr>
        <p:spPr>
          <a:xfrm>
            <a:off x="1200150" y="2331720"/>
            <a:ext cx="10252710" cy="2800350"/>
          </a:xfrm>
          <a:prstGeom prst="frame">
            <a:avLst>
              <a:gd name="adj1" fmla="val 6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963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80" y="891118"/>
            <a:ext cx="9018270" cy="4115222"/>
          </a:xfrm>
        </p:spPr>
      </p:pic>
      <p:sp>
        <p:nvSpPr>
          <p:cNvPr id="6" name="TextBox 5"/>
          <p:cNvSpPr txBox="1"/>
          <p:nvPr/>
        </p:nvSpPr>
        <p:spPr>
          <a:xfrm>
            <a:off x="1005840" y="377190"/>
            <a:ext cx="2321726" cy="369332"/>
          </a:xfrm>
          <a:prstGeom prst="rect">
            <a:avLst/>
          </a:prstGeom>
          <a:noFill/>
        </p:spPr>
        <p:txBody>
          <a:bodyPr wrap="none" rtlCol="0">
            <a:spAutoFit/>
          </a:bodyPr>
          <a:lstStyle/>
          <a:p>
            <a:r>
              <a:rPr lang="en-US" dirty="0" smtClean="0"/>
              <a:t>Sort by: Total_freq, %V</a:t>
            </a:r>
            <a:endParaRPr lang="en-US" dirty="0"/>
          </a:p>
        </p:txBody>
      </p:sp>
      <p:sp>
        <p:nvSpPr>
          <p:cNvPr id="7" name="TextBox 6"/>
          <p:cNvSpPr txBox="1"/>
          <p:nvPr/>
        </p:nvSpPr>
        <p:spPr>
          <a:xfrm>
            <a:off x="1851660" y="5303520"/>
            <a:ext cx="4448782" cy="646331"/>
          </a:xfrm>
          <a:prstGeom prst="rect">
            <a:avLst/>
          </a:prstGeom>
          <a:noFill/>
        </p:spPr>
        <p:txBody>
          <a:bodyPr wrap="none" rtlCol="0">
            <a:spAutoFit/>
          </a:bodyPr>
          <a:lstStyle/>
          <a:p>
            <a:r>
              <a:rPr lang="en-US" dirty="0" smtClean="0"/>
              <a:t>Words only appear in “Violence” : %V = %100</a:t>
            </a:r>
          </a:p>
          <a:p>
            <a:r>
              <a:rPr lang="en-US" dirty="0" smtClean="0"/>
              <a:t>Should put into “Violence” Lexicon </a:t>
            </a:r>
            <a:endParaRPr lang="en-US" dirty="0"/>
          </a:p>
        </p:txBody>
      </p:sp>
      <p:sp>
        <p:nvSpPr>
          <p:cNvPr id="8" name="Frame 7"/>
          <p:cNvSpPr/>
          <p:nvPr/>
        </p:nvSpPr>
        <p:spPr>
          <a:xfrm>
            <a:off x="6492240" y="848970"/>
            <a:ext cx="514350" cy="4404414"/>
          </a:xfrm>
          <a:prstGeom prst="frame">
            <a:avLst>
              <a:gd name="adj1" fmla="val 58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8039100" y="848970"/>
            <a:ext cx="514350" cy="4404414"/>
          </a:xfrm>
          <a:prstGeom prst="frame">
            <a:avLst>
              <a:gd name="adj1" fmla="val 58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1339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10" y="296545"/>
            <a:ext cx="10515600" cy="1325563"/>
          </a:xfrm>
        </p:spPr>
        <p:txBody>
          <a:bodyPr/>
          <a:lstStyle/>
          <a:p>
            <a:r>
              <a:rPr lang="en-US" dirty="0" smtClean="0"/>
              <a:t>2. To find the weight of each term in Lexicon</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137910" y="1752332"/>
                <a:ext cx="4219810" cy="2585323"/>
              </a:xfrm>
              <a:prstGeom prst="rect">
                <a:avLst/>
              </a:prstGeom>
              <a:noFill/>
              <a:ln>
                <a:solidFill>
                  <a:srgbClr val="FFFF00"/>
                </a:solidFill>
              </a:ln>
            </p:spPr>
            <p:txBody>
              <a:bodyPr wrap="none" rtlCol="0">
                <a:spAutoFit/>
              </a:bodyPr>
              <a:lstStyle/>
              <a:p>
                <a:r>
                  <a:rPr lang="en-US" dirty="0" err="1" smtClean="0"/>
                  <a:t>i</a:t>
                </a:r>
                <a:r>
                  <a:rPr lang="en-US" dirty="0" smtClean="0"/>
                  <a:t>: term </a:t>
                </a:r>
                <a:r>
                  <a:rPr lang="en-US" dirty="0" err="1" smtClean="0"/>
                  <a:t>i</a:t>
                </a:r>
                <a:endParaRPr lang="en-US" dirty="0" smtClean="0"/>
              </a:p>
              <a:p>
                <a:r>
                  <a:rPr lang="en-US" dirty="0" smtClean="0"/>
                  <a:t>d: document(app) that contains term </a:t>
                </a:r>
                <a:r>
                  <a:rPr lang="en-US" dirty="0" err="1" smtClean="0"/>
                  <a:t>i</a:t>
                </a:r>
                <a:endParaRPr lang="en-US" dirty="0" smtClean="0"/>
              </a:p>
              <a:p>
                <a:r>
                  <a:rPr lang="en-US" dirty="0" err="1" smtClean="0"/>
                  <a:t>Tf</a:t>
                </a:r>
                <a:r>
                  <a:rPr lang="en-US" dirty="0" smtClean="0"/>
                  <a:t>(</a:t>
                </a:r>
                <a:r>
                  <a:rPr lang="en-US" dirty="0" err="1" smtClean="0"/>
                  <a:t>i</a:t>
                </a:r>
                <a:r>
                  <a:rPr lang="en-US" dirty="0" smtClean="0"/>
                  <a:t>)(d): term frequency of term(</a:t>
                </a:r>
                <a:r>
                  <a:rPr lang="en-US" dirty="0" err="1" smtClean="0"/>
                  <a:t>i</a:t>
                </a:r>
                <a:r>
                  <a:rPr lang="en-US" dirty="0" smtClean="0"/>
                  <a:t>) in app(d)</a:t>
                </a:r>
                <a:endParaRPr lang="en-US" dirty="0"/>
              </a:p>
              <a:p>
                <a14:m>
                  <m:oMath xmlns:m="http://schemas.openxmlformats.org/officeDocument/2006/math">
                    <m:r>
                      <a:rPr lang="is-IS" i="1">
                        <a:latin typeface="Cambria Math" charset="0"/>
                        <a:ea typeface="Cambria Math" charset="0"/>
                        <a:cs typeface="Cambria Math" charset="0"/>
                      </a:rPr>
                      <m:t>𝛼</m:t>
                    </m:r>
                  </m:oMath>
                </a14:m>
                <a:r>
                  <a:rPr lang="en-US" dirty="0" smtClean="0"/>
                  <a:t>: level coefficient </a:t>
                </a:r>
              </a:p>
              <a:p>
                <a:r>
                  <a:rPr lang="en-US" dirty="0" smtClean="0"/>
                  <a:t>     =1, if the app is  “Everyone”</a:t>
                </a:r>
              </a:p>
              <a:p>
                <a:r>
                  <a:rPr lang="en-US" dirty="0"/>
                  <a:t> </a:t>
                </a:r>
                <a:r>
                  <a:rPr lang="en-US" dirty="0" smtClean="0"/>
                  <a:t>    =2, </a:t>
                </a:r>
                <a:r>
                  <a:rPr lang="en-US" dirty="0"/>
                  <a:t>if the app is  “</a:t>
                </a:r>
                <a:r>
                  <a:rPr lang="en-US" dirty="0" smtClean="0"/>
                  <a:t>Everyone 10+”</a:t>
                </a:r>
                <a:endParaRPr lang="en-US" dirty="0"/>
              </a:p>
              <a:p>
                <a:r>
                  <a:rPr lang="en-US" dirty="0" smtClean="0"/>
                  <a:t>     =3, </a:t>
                </a:r>
                <a:r>
                  <a:rPr lang="en-US" dirty="0"/>
                  <a:t>if the app is  </a:t>
                </a:r>
                <a:r>
                  <a:rPr lang="en-US" dirty="0" smtClean="0"/>
                  <a:t>“Teen”</a:t>
                </a:r>
                <a:endParaRPr lang="en-US" dirty="0"/>
              </a:p>
              <a:p>
                <a:r>
                  <a:rPr lang="en-US" dirty="0"/>
                  <a:t> </a:t>
                </a:r>
                <a:r>
                  <a:rPr lang="en-US" dirty="0" smtClean="0"/>
                  <a:t>    =4, </a:t>
                </a:r>
                <a:r>
                  <a:rPr lang="en-US" dirty="0"/>
                  <a:t>if the app is  </a:t>
                </a:r>
                <a:r>
                  <a:rPr lang="en-US" dirty="0" smtClean="0"/>
                  <a:t>“Mutual 17+”</a:t>
                </a:r>
                <a:endParaRPr lang="en-US" dirty="0"/>
              </a:p>
              <a:p>
                <a:endParaRPr lang="en-US" dirty="0" smtClean="0"/>
              </a:p>
            </p:txBody>
          </p:sp>
        </mc:Choice>
        <mc:Fallback xmlns="">
          <p:sp>
            <p:nvSpPr>
              <p:cNvPr id="5" name="TextBox 4"/>
              <p:cNvSpPr txBox="1">
                <a:spLocks noRot="1" noChangeAspect="1" noMove="1" noResize="1" noEditPoints="1" noAdjustHandles="1" noChangeArrowheads="1" noChangeShapeType="1" noTextEdit="1"/>
              </p:cNvSpPr>
              <p:nvPr/>
            </p:nvSpPr>
            <p:spPr>
              <a:xfrm>
                <a:off x="6137910" y="1752332"/>
                <a:ext cx="4219810" cy="2585323"/>
              </a:xfrm>
              <a:prstGeom prst="rect">
                <a:avLst/>
              </a:prstGeom>
              <a:blipFill rotWithShape="0">
                <a:blip r:embed="rId3"/>
                <a:stretch>
                  <a:fillRect l="-1153" t="-937" r="-720"/>
                </a:stretch>
              </a:blipFill>
              <a:ln>
                <a:solidFill>
                  <a:srgbClr val="FFFF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22300" y="1877571"/>
                <a:ext cx="4601965" cy="523220"/>
              </a:xfrm>
              <a:prstGeom prst="rect">
                <a:avLst/>
              </a:prstGeom>
              <a:solidFill>
                <a:schemeClr val="accent1">
                  <a:lumMod val="20000"/>
                  <a:lumOff val="80000"/>
                </a:schemeClr>
              </a:solidFill>
            </p:spPr>
            <p:txBody>
              <a:bodyPr wrap="none" rtlCol="0">
                <a:spAutoFit/>
              </a:bodyPr>
              <a:lstStyle/>
              <a:p>
                <a:r>
                  <a:rPr lang="en-US" sz="2800" dirty="0" smtClean="0">
                    <a:ea typeface="Cambria Math" charset="0"/>
                    <a:cs typeface="Cambria Math" charset="0"/>
                  </a:rPr>
                  <a:t>W</a:t>
                </a:r>
                <a:r>
                  <a:rPr lang="is-IS" sz="2800" dirty="0" smtClean="0">
                    <a:ea typeface="Cambria Math" charset="0"/>
                    <a:cs typeface="Cambria Math" charset="0"/>
                  </a:rPr>
                  <a:t>eight(i) = </a:t>
                </a:r>
                <a14:m>
                  <m:oMath xmlns:m="http://schemas.openxmlformats.org/officeDocument/2006/math">
                    <m:nary>
                      <m:naryPr>
                        <m:chr m:val="∑"/>
                        <m:ctrlPr>
                          <a:rPr lang="is-IS" sz="2800" i="1" smtClean="0">
                            <a:latin typeface="Cambria Math" charset="0"/>
                            <a:ea typeface="Cambria Math" charset="0"/>
                            <a:cs typeface="Cambria Math" charset="0"/>
                          </a:rPr>
                        </m:ctrlPr>
                      </m:naryPr>
                      <m:sub>
                        <m:r>
                          <m:rPr>
                            <m:brk m:alnAt="23"/>
                          </m:rPr>
                          <a:rPr lang="en-US" sz="2800" b="0" i="1" smtClean="0">
                            <a:latin typeface="Cambria Math" charset="0"/>
                            <a:ea typeface="Cambria Math" charset="0"/>
                            <a:cs typeface="Cambria Math" charset="0"/>
                          </a:rPr>
                          <m:t>𝑑</m:t>
                        </m:r>
                        <m:r>
                          <a:rPr lang="en-US" sz="2800" b="0" i="1" smtClean="0">
                            <a:latin typeface="Cambria Math" charset="0"/>
                            <a:ea typeface="Cambria Math" charset="0"/>
                            <a:cs typeface="Cambria Math" charset="0"/>
                          </a:rPr>
                          <m:t>=1</m:t>
                        </m:r>
                      </m:sub>
                      <m:sup>
                        <m:r>
                          <a:rPr lang="en-US" sz="2800" b="0" i="1" smtClean="0">
                            <a:latin typeface="Cambria Math" charset="0"/>
                            <a:ea typeface="Cambria Math" charset="0"/>
                            <a:cs typeface="Cambria Math" charset="0"/>
                          </a:rPr>
                          <m:t>𝑛</m:t>
                        </m:r>
                      </m:sup>
                      <m:e>
                        <m:r>
                          <a:rPr lang="en-US" sz="2800" b="0" i="1" smtClean="0">
                            <a:latin typeface="Cambria Math" charset="0"/>
                            <a:ea typeface="Cambria Math" charset="0"/>
                            <a:cs typeface="Cambria Math" charset="0"/>
                          </a:rPr>
                          <m:t>𝑇𝑓</m:t>
                        </m:r>
                        <m:d>
                          <m:dPr>
                            <m:ctrlPr>
                              <a:rPr lang="en-US" sz="2800" b="0" i="1" smtClean="0">
                                <a:latin typeface="Cambria Math" charset="0"/>
                                <a:ea typeface="Cambria Math" charset="0"/>
                                <a:cs typeface="Cambria Math" charset="0"/>
                              </a:rPr>
                            </m:ctrlPr>
                          </m:dPr>
                          <m:e>
                            <m:r>
                              <a:rPr lang="en-US" sz="2800" b="0" i="1" smtClean="0">
                                <a:latin typeface="Cambria Math" charset="0"/>
                                <a:ea typeface="Cambria Math" charset="0"/>
                                <a:cs typeface="Cambria Math" charset="0"/>
                              </a:rPr>
                              <m:t>𝑖</m:t>
                            </m:r>
                          </m:e>
                        </m:d>
                        <m:d>
                          <m:dPr>
                            <m:ctrlPr>
                              <a:rPr lang="en-US" sz="2800" b="0" i="1" smtClean="0">
                                <a:latin typeface="Cambria Math" charset="0"/>
                                <a:ea typeface="Cambria Math" charset="0"/>
                                <a:cs typeface="Cambria Math" charset="0"/>
                              </a:rPr>
                            </m:ctrlPr>
                          </m:dPr>
                          <m:e>
                            <m:r>
                              <a:rPr lang="en-US" sz="2800" b="0" i="1" smtClean="0">
                                <a:latin typeface="Cambria Math" charset="0"/>
                                <a:ea typeface="Cambria Math" charset="0"/>
                                <a:cs typeface="Cambria Math" charset="0"/>
                              </a:rPr>
                              <m:t>𝑑</m:t>
                            </m:r>
                          </m:e>
                        </m:d>
                        <m:r>
                          <a:rPr lang="en-US" sz="2800" b="0" i="1" smtClean="0">
                            <a:latin typeface="Cambria Math" charset="0"/>
                            <a:ea typeface="Cambria Math" charset="0"/>
                            <a:cs typeface="Cambria Math" charset="0"/>
                          </a:rPr>
                          <m:t>∗</m:t>
                        </m:r>
                      </m:e>
                    </m:nary>
                    <m:r>
                      <a:rPr lang="is-IS" sz="2800" i="1" smtClean="0">
                        <a:latin typeface="Cambria Math" charset="0"/>
                        <a:ea typeface="Cambria Math" charset="0"/>
                        <a:cs typeface="Cambria Math" charset="0"/>
                      </a:rPr>
                      <m:t>𝛼</m:t>
                    </m:r>
                  </m:oMath>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1022300" y="1877571"/>
                <a:ext cx="4601965" cy="523220"/>
              </a:xfrm>
              <a:prstGeom prst="rect">
                <a:avLst/>
              </a:prstGeom>
              <a:blipFill rotWithShape="0">
                <a:blip r:embed="rId4"/>
                <a:stretch>
                  <a:fillRect l="-2781" t="-10465" b="-32558"/>
                </a:stretch>
              </a:blipFill>
            </p:spPr>
            <p:txBody>
              <a:bodyPr/>
              <a:lstStyle/>
              <a:p>
                <a:r>
                  <a:rPr lang="en-US">
                    <a:noFill/>
                  </a:rPr>
                  <a:t> </a:t>
                </a:r>
              </a:p>
            </p:txBody>
          </p:sp>
        </mc:Fallback>
      </mc:AlternateContent>
      <p:sp>
        <p:nvSpPr>
          <p:cNvPr id="3" name="TextBox 2"/>
          <p:cNvSpPr txBox="1"/>
          <p:nvPr/>
        </p:nvSpPr>
        <p:spPr>
          <a:xfrm>
            <a:off x="2293257" y="5341257"/>
            <a:ext cx="5239511" cy="646331"/>
          </a:xfrm>
          <a:prstGeom prst="rect">
            <a:avLst/>
          </a:prstGeom>
          <a:noFill/>
        </p:spPr>
        <p:txBody>
          <a:bodyPr wrap="none" rtlCol="0">
            <a:spAutoFit/>
          </a:bodyPr>
          <a:lstStyle/>
          <a:p>
            <a:r>
              <a:rPr lang="en-US" dirty="0" smtClean="0">
                <a:solidFill>
                  <a:srgbClr val="FF0000"/>
                </a:solidFill>
              </a:rPr>
              <a:t>Weight don’t need to be to detail, overfitting problem</a:t>
            </a:r>
          </a:p>
          <a:p>
            <a:r>
              <a:rPr lang="en-US" dirty="0" smtClean="0">
                <a:solidFill>
                  <a:srgbClr val="FF0000"/>
                </a:solidFill>
              </a:rPr>
              <a:t>Every feature 2 parts.   </a:t>
            </a:r>
            <a:endParaRPr lang="en-US" dirty="0">
              <a:solidFill>
                <a:srgbClr val="FF0000"/>
              </a:solidFill>
            </a:endParaRPr>
          </a:p>
        </p:txBody>
      </p:sp>
    </p:spTree>
    <p:extLst>
      <p:ext uri="{BB962C8B-B14F-4D97-AF65-F5344CB8AC3E}">
        <p14:creationId xmlns:p14="http://schemas.microsoft.com/office/powerpoint/2010/main" val="108962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 </a:t>
            </a:r>
            <a:endParaRPr lang="en-US" dirty="0"/>
          </a:p>
        </p:txBody>
      </p:sp>
      <p:sp>
        <p:nvSpPr>
          <p:cNvPr id="3" name="Content Placeholder 2"/>
          <p:cNvSpPr>
            <a:spLocks noGrp="1"/>
          </p:cNvSpPr>
          <p:nvPr>
            <p:ph idx="1"/>
          </p:nvPr>
        </p:nvSpPr>
        <p:spPr>
          <a:xfrm>
            <a:off x="838200" y="1825625"/>
            <a:ext cx="10515600" cy="1245899"/>
          </a:xfrm>
        </p:spPr>
        <p:txBody>
          <a:bodyPr>
            <a:normAutofit fontScale="92500"/>
          </a:bodyPr>
          <a:lstStyle/>
          <a:p>
            <a:r>
              <a:rPr lang="en-US" dirty="0" smtClean="0"/>
              <a:t>1. One app has multiple tags, but one word only has relationship to one tag. Using the method above, frequency of such word will be counted in multiple tags, even though it has no relationship with the tag. </a:t>
            </a:r>
          </a:p>
          <a:p>
            <a:endParaRPr lang="en-US" dirty="0" smtClean="0"/>
          </a:p>
        </p:txBody>
      </p:sp>
      <p:sp>
        <p:nvSpPr>
          <p:cNvPr id="5" name="Rectangle 4"/>
          <p:cNvSpPr/>
          <p:nvPr/>
        </p:nvSpPr>
        <p:spPr>
          <a:xfrm>
            <a:off x="514350" y="5174752"/>
            <a:ext cx="6096000" cy="584775"/>
          </a:xfrm>
          <a:prstGeom prst="rect">
            <a:avLst/>
          </a:prstGeom>
        </p:spPr>
        <p:txBody>
          <a:bodyPr>
            <a:spAutoFit/>
          </a:bodyPr>
          <a:lstStyle/>
          <a:p>
            <a:r>
              <a:rPr lang="en-US" sz="1600" i="1" dirty="0"/>
              <a:t>https://</a:t>
            </a:r>
            <a:r>
              <a:rPr lang="en-US" sz="1600" i="1" dirty="0" err="1"/>
              <a:t>play.google.com</a:t>
            </a:r>
            <a:r>
              <a:rPr lang="en-US" sz="1600" i="1" dirty="0"/>
              <a:t>/store/apps/</a:t>
            </a:r>
            <a:r>
              <a:rPr lang="en-US" sz="1600" i="1" dirty="0" err="1"/>
              <a:t>details?id</a:t>
            </a:r>
            <a:r>
              <a:rPr lang="en-US" sz="1600" i="1" dirty="0"/>
              <a:t>=</a:t>
            </a:r>
            <a:r>
              <a:rPr lang="en-US" sz="1600" i="1" dirty="0" err="1"/>
              <a:t>com.gamevilusa.dungeonlink.android.google.global.normal</a:t>
            </a:r>
            <a:endParaRPr lang="en-US" sz="1600" i="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170" y="3422707"/>
            <a:ext cx="3268980" cy="144810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565" y="3492707"/>
            <a:ext cx="1854200" cy="1308100"/>
          </a:xfrm>
          <a:prstGeom prst="rect">
            <a:avLst/>
          </a:prstGeom>
        </p:spPr>
      </p:pic>
      <p:sp>
        <p:nvSpPr>
          <p:cNvPr id="9" name="TextBox 8"/>
          <p:cNvSpPr txBox="1"/>
          <p:nvPr/>
        </p:nvSpPr>
        <p:spPr>
          <a:xfrm>
            <a:off x="8745895" y="3892525"/>
            <a:ext cx="708848" cy="369332"/>
          </a:xfrm>
          <a:prstGeom prst="rect">
            <a:avLst/>
          </a:prstGeom>
          <a:noFill/>
        </p:spPr>
        <p:txBody>
          <a:bodyPr wrap="none" rtlCol="0">
            <a:spAutoFit/>
          </a:bodyPr>
          <a:lstStyle/>
          <a:p>
            <a:r>
              <a:rPr lang="en-US" dirty="0" smtClean="0"/>
              <a:t>“Kill” </a:t>
            </a:r>
            <a:endParaRPr lang="en-US" dirty="0"/>
          </a:p>
        </p:txBody>
      </p:sp>
      <p:sp>
        <p:nvSpPr>
          <p:cNvPr id="10" name="TextBox 9"/>
          <p:cNvSpPr txBox="1"/>
          <p:nvPr/>
        </p:nvSpPr>
        <p:spPr>
          <a:xfrm>
            <a:off x="8745895" y="4433778"/>
            <a:ext cx="1622966" cy="646331"/>
          </a:xfrm>
          <a:prstGeom prst="rect">
            <a:avLst/>
          </a:prstGeom>
          <a:noFill/>
        </p:spPr>
        <p:txBody>
          <a:bodyPr wrap="square" rtlCol="0">
            <a:spAutoFit/>
          </a:bodyPr>
          <a:lstStyle/>
          <a:p>
            <a:r>
              <a:rPr lang="en-US" dirty="0" smtClean="0"/>
              <a:t>[‘Violence’] +1</a:t>
            </a:r>
          </a:p>
          <a:p>
            <a:r>
              <a:rPr lang="en-US" dirty="0" smtClean="0"/>
              <a:t>[‘Sex’]          +1</a:t>
            </a:r>
            <a:endParaRPr lang="en-US" dirty="0"/>
          </a:p>
        </p:txBody>
      </p:sp>
      <p:sp>
        <p:nvSpPr>
          <p:cNvPr id="11" name="TextBox 10"/>
          <p:cNvSpPr txBox="1"/>
          <p:nvPr/>
        </p:nvSpPr>
        <p:spPr>
          <a:xfrm>
            <a:off x="7612380" y="3877477"/>
            <a:ext cx="1228413" cy="923330"/>
          </a:xfrm>
          <a:prstGeom prst="rect">
            <a:avLst/>
          </a:prstGeom>
          <a:noFill/>
        </p:spPr>
        <p:txBody>
          <a:bodyPr wrap="none" rtlCol="0">
            <a:spAutoFit/>
          </a:bodyPr>
          <a:lstStyle/>
          <a:p>
            <a:pPr algn="r"/>
            <a:r>
              <a:rPr lang="en-US" dirty="0" smtClean="0"/>
              <a:t>Word:</a:t>
            </a:r>
          </a:p>
          <a:p>
            <a:pPr algn="r"/>
            <a:endParaRPr lang="en-US" dirty="0"/>
          </a:p>
          <a:p>
            <a:pPr algn="r"/>
            <a:r>
              <a:rPr lang="en-US" dirty="0" smtClean="0"/>
              <a:t>Frequency:</a:t>
            </a:r>
            <a:endParaRPr lang="en-US" dirty="0"/>
          </a:p>
        </p:txBody>
      </p:sp>
      <p:cxnSp>
        <p:nvCxnSpPr>
          <p:cNvPr id="13" name="Straight Arrow Connector 12"/>
          <p:cNvCxnSpPr/>
          <p:nvPr/>
        </p:nvCxnSpPr>
        <p:spPr>
          <a:xfrm flipH="1">
            <a:off x="10481310" y="4870808"/>
            <a:ext cx="5029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104897" y="5212416"/>
            <a:ext cx="3248903" cy="369332"/>
          </a:xfrm>
          <a:prstGeom prst="rect">
            <a:avLst/>
          </a:prstGeom>
          <a:noFill/>
          <a:ln>
            <a:noFill/>
          </a:ln>
        </p:spPr>
        <p:txBody>
          <a:bodyPr wrap="none" rtlCol="0">
            <a:spAutoFit/>
          </a:bodyPr>
          <a:lstStyle/>
          <a:p>
            <a:r>
              <a:rPr lang="en-US" smtClean="0">
                <a:solidFill>
                  <a:srgbClr val="FF0000"/>
                </a:solidFill>
              </a:rPr>
              <a:t>“Kill” has nothing to do with Sex </a:t>
            </a:r>
            <a:endParaRPr lang="en-US">
              <a:solidFill>
                <a:srgbClr val="FF0000"/>
              </a:solidFill>
            </a:endParaRPr>
          </a:p>
        </p:txBody>
      </p:sp>
    </p:spTree>
    <p:extLst>
      <p:ext uri="{BB962C8B-B14F-4D97-AF65-F5344CB8AC3E}">
        <p14:creationId xmlns:p14="http://schemas.microsoft.com/office/powerpoint/2010/main" val="471720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2030</TotalTime>
  <Words>628</Words>
  <Application>Microsoft Macintosh PowerPoint</Application>
  <PresentationFormat>Widescreen</PresentationFormat>
  <Paragraphs>134</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Cambria Math</vt:lpstr>
      <vt:lpstr>Arial</vt:lpstr>
      <vt:lpstr>Office Theme</vt:lpstr>
      <vt:lpstr>Mobile Safety Project</vt:lpstr>
      <vt:lpstr>Part 1- Literature review </vt:lpstr>
      <vt:lpstr>Take away:</vt:lpstr>
      <vt:lpstr>PowerPoint Presentation</vt:lpstr>
      <vt:lpstr>Intensity-score features</vt:lpstr>
      <vt:lpstr>1. To find seed Lexicon for each Feature</vt:lpstr>
      <vt:lpstr>PowerPoint Presentation</vt:lpstr>
      <vt:lpstr>2. To find the weight of each term in Lexicon</vt:lpstr>
      <vt:lpstr>Question 1: </vt:lpstr>
      <vt:lpstr>Question 2:</vt:lpstr>
      <vt:lpstr>To-dos:</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Zeyang GONG</dc:creator>
  <cp:lastModifiedBy>Zeyang GONG</cp:lastModifiedBy>
  <cp:revision>32</cp:revision>
  <dcterms:created xsi:type="dcterms:W3CDTF">2017-03-01T00:53:24Z</dcterms:created>
  <dcterms:modified xsi:type="dcterms:W3CDTF">2017-03-02T21:30:27Z</dcterms:modified>
</cp:coreProperties>
</file>