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3" r:id="rId4"/>
    <p:sldId id="260" r:id="rId5"/>
    <p:sldId id="259" r:id="rId6"/>
    <p:sldId id="261" r:id="rId7"/>
    <p:sldId id="257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0"/>
    <p:restoredTop sz="84954"/>
  </p:normalViewPr>
  <p:slideViewPr>
    <p:cSldViewPr snapToGrid="0" snapToObjects="1">
      <p:cViewPr varScale="1">
        <p:scale>
          <a:sx n="94" d="100"/>
          <a:sy n="94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5F2A4-1F44-2F45-B0A0-829A22C51147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441B2-EF22-6A41-8701-20FCF6F70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6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-No ‘user review’ input text for now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-Need to generate</a:t>
            </a:r>
            <a:r>
              <a:rPr lang="en-US" baseline="0" dirty="0" smtClean="0">
                <a:solidFill>
                  <a:srgbClr val="FF0000"/>
                </a:solidFill>
              </a:rPr>
              <a:t> 2 ALM model for iOS, Android???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441B2-EF22-6A41-8701-20FCF6F70A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4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B8E4-2C55-B644-A479-D3BBFD3BFE6C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E8DB-C8D4-1A49-9264-409E1819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6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B8E4-2C55-B644-A479-D3BBFD3BFE6C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E8DB-C8D4-1A49-9264-409E1819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0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B8E4-2C55-B644-A479-D3BBFD3BFE6C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E8DB-C8D4-1A49-9264-409E1819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9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B8E4-2C55-B644-A479-D3BBFD3BFE6C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E8DB-C8D4-1A49-9264-409E1819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8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B8E4-2C55-B644-A479-D3BBFD3BFE6C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E8DB-C8D4-1A49-9264-409E1819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1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B8E4-2C55-B644-A479-D3BBFD3BFE6C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E8DB-C8D4-1A49-9264-409E1819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5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B8E4-2C55-B644-A479-D3BBFD3BFE6C}" type="datetimeFigureOut">
              <a:rPr lang="en-US" smtClean="0"/>
              <a:t>2/16/17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E8DB-C8D4-1A49-9264-409E1819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2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B8E4-2C55-B644-A479-D3BBFD3BFE6C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E8DB-C8D4-1A49-9264-409E1819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B8E4-2C55-B644-A479-D3BBFD3BFE6C}" type="datetimeFigureOut">
              <a:rPr lang="en-US" smtClean="0"/>
              <a:t>2/16/17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E8DB-C8D4-1A49-9264-409E1819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B8E4-2C55-B644-A479-D3BBFD3BFE6C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E8DB-C8D4-1A49-9264-409E1819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4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B8E4-2C55-B644-A479-D3BBFD3BFE6C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E8DB-C8D4-1A49-9264-409E1819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EB8E4-2C55-B644-A479-D3BBFD3BFE6C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FE8DB-C8D4-1A49-9264-409E1819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5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Safety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 16</a:t>
            </a:r>
            <a:r>
              <a:rPr lang="en-US" baseline="30000" dirty="0" smtClean="0"/>
              <a:t>th</a:t>
            </a:r>
            <a:r>
              <a:rPr lang="en-US" dirty="0" smtClean="0"/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1" y="2286829"/>
            <a:ext cx="1754529" cy="10185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“Description”</a:t>
            </a:r>
          </a:p>
          <a:p>
            <a:pPr algn="ctr"/>
            <a:r>
              <a:rPr lang="en-US" dirty="0" smtClean="0"/>
              <a:t>“user reviews”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981" y="3296820"/>
            <a:ext cx="1261641" cy="3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24465" y="2286829"/>
            <a:ext cx="2458656" cy="1282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smtClean="0"/>
              <a:t>ALM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Our own model     (Similarity, KNN, Naive Bayes</a:t>
            </a:r>
            <a:r>
              <a:rPr lang="is-IS" dirty="0" smtClean="0"/>
              <a:t>….</a:t>
            </a:r>
            <a:r>
              <a:rPr lang="en-US" dirty="0" smtClean="0"/>
              <a:t>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4570" y="3665625"/>
            <a:ext cx="1996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Text Classification Model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73696" y="2776107"/>
            <a:ext cx="1516283" cy="792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Rating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659935" y="4231374"/>
            <a:ext cx="1669906" cy="8275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err="1" smtClean="0"/>
              <a:t>Mturk</a:t>
            </a:r>
            <a:r>
              <a:rPr lang="en-US" dirty="0" smtClean="0"/>
              <a:t> Rating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32579" y="3676038"/>
            <a:ext cx="0" cy="509286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112659" y="3413375"/>
            <a:ext cx="1796005" cy="927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 Positive </a:t>
            </a:r>
          </a:p>
          <a:p>
            <a:pPr algn="ctr"/>
            <a:r>
              <a:rPr lang="en-US" dirty="0" smtClean="0"/>
              <a:t>False Negative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21412" y="3600931"/>
            <a:ext cx="1604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Non-consistent</a:t>
            </a:r>
          </a:p>
          <a:p>
            <a:pPr algn="ctr"/>
            <a:r>
              <a:rPr lang="en-US" dirty="0" smtClean="0"/>
              <a:t> apps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849965" y="5390628"/>
            <a:ext cx="2401920" cy="117339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Numeric Variable</a:t>
            </a:r>
          </a:p>
          <a:p>
            <a:pPr algn="ctr"/>
            <a:r>
              <a:rPr lang="en-US" dirty="0" smtClean="0"/>
              <a:t>(Version, Popularity, developer</a:t>
            </a:r>
            <a:r>
              <a:rPr lang="is-IS" dirty="0" smtClean="0"/>
              <a:t>…)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48491" y="4978319"/>
            <a:ext cx="1261641" cy="3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597283" y="1140118"/>
            <a:ext cx="2228286" cy="79021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Ontology </a:t>
            </a:r>
          </a:p>
          <a:p>
            <a:pPr algn="ctr"/>
            <a:r>
              <a:rPr lang="en-US" dirty="0" smtClean="0"/>
              <a:t>(Terms + Weights)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9829800" y="3781648"/>
            <a:ext cx="1877786" cy="8073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Gap Analysis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734569" y="5123122"/>
            <a:ext cx="2122714" cy="109806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 Model (Text input </a:t>
            </a:r>
            <a:r>
              <a:rPr lang="en-US" smtClean="0"/>
              <a:t>+ numeric input)</a:t>
            </a:r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6658671" y="3188963"/>
            <a:ext cx="353523" cy="1122993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9214586" y="3935971"/>
            <a:ext cx="353523" cy="1454657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114800" y="1806975"/>
            <a:ext cx="368321" cy="41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763072" y="2944900"/>
            <a:ext cx="4732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46495" y="3305401"/>
            <a:ext cx="4732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318428" y="4702378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27809" y="1896170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Output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340530" y="3277765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Output</a:t>
            </a:r>
          </a:p>
          <a:p>
            <a:endParaRPr lang="en-US"/>
          </a:p>
        </p:txBody>
      </p:sp>
      <p:sp>
        <p:nvSpPr>
          <p:cNvPr id="50" name="U-Turn Arrow 49"/>
          <p:cNvSpPr/>
          <p:nvPr/>
        </p:nvSpPr>
        <p:spPr>
          <a:xfrm flipH="1">
            <a:off x="3436576" y="588866"/>
            <a:ext cx="4676643" cy="2778459"/>
          </a:xfrm>
          <a:prstGeom prst="uturnArrow">
            <a:avLst>
              <a:gd name="adj1" fmla="val 1518"/>
              <a:gd name="adj2" fmla="val 5225"/>
              <a:gd name="adj3" fmla="val 15731"/>
              <a:gd name="adj4" fmla="val 43750"/>
              <a:gd name="adj5" fmla="val 546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2579" y="306731"/>
            <a:ext cx="1995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Add seed terms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Adjust weights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79311" y="1711504"/>
            <a:ext cx="188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Reinforcement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1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553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Description </a:t>
            </a:r>
          </a:p>
          <a:p>
            <a:r>
              <a:rPr lang="en-US" dirty="0" smtClean="0"/>
              <a:t>Review text</a:t>
            </a:r>
          </a:p>
          <a:p>
            <a:r>
              <a:rPr lang="en-US" dirty="0" smtClean="0"/>
              <a:t>Developer</a:t>
            </a:r>
          </a:p>
          <a:p>
            <a:endParaRPr lang="en-US" dirty="0"/>
          </a:p>
          <a:p>
            <a:r>
              <a:rPr lang="en-US" dirty="0" smtClean="0"/>
              <a:t>Similarity algorithm: </a:t>
            </a:r>
          </a:p>
          <a:p>
            <a:r>
              <a:rPr lang="en-US" dirty="0" smtClean="0"/>
              <a:t>1.</a:t>
            </a:r>
          </a:p>
          <a:p>
            <a:r>
              <a:rPr lang="en-US" dirty="0" smtClean="0"/>
              <a:t>Term not equally important – weight </a:t>
            </a:r>
          </a:p>
          <a:p>
            <a:r>
              <a:rPr lang="en-US" dirty="0" err="1"/>
              <a:t>Tfidf</a:t>
            </a:r>
            <a:r>
              <a:rPr lang="en-US" dirty="0"/>
              <a:t> </a:t>
            </a:r>
          </a:p>
          <a:p>
            <a:r>
              <a:rPr lang="en-US" dirty="0" smtClean="0"/>
              <a:t>Feature </a:t>
            </a:r>
          </a:p>
          <a:p>
            <a:r>
              <a:rPr lang="en-US" dirty="0" smtClean="0"/>
              <a:t>Inside Policy, what is this feature’s position </a:t>
            </a:r>
          </a:p>
          <a:p>
            <a:r>
              <a:rPr lang="en-US" dirty="0" smtClean="0"/>
              <a:t>2.</a:t>
            </a:r>
          </a:p>
          <a:p>
            <a:r>
              <a:rPr lang="en-US" dirty="0" smtClean="0"/>
              <a:t>100 apps KNN test -&gt;  analysis -&gt; reinforce algorithm (chi-square, find which word is important)</a:t>
            </a:r>
          </a:p>
          <a:p>
            <a:r>
              <a:rPr lang="en-US" dirty="0" smtClean="0"/>
              <a:t>3.</a:t>
            </a:r>
          </a:p>
          <a:p>
            <a:r>
              <a:rPr lang="en-US" dirty="0" smtClean="0"/>
              <a:t>Network distance</a:t>
            </a:r>
          </a:p>
        </p:txBody>
      </p:sp>
    </p:spTree>
    <p:extLst>
      <p:ext uri="{BB962C8B-B14F-4D97-AF65-F5344CB8AC3E}">
        <p14:creationId xmlns:p14="http://schemas.microsoft.com/office/powerpoint/2010/main" val="80845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so far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18110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Platform:</a:t>
            </a:r>
            <a:r>
              <a:rPr lang="en-US" dirty="0" smtClean="0"/>
              <a:t> iOS tend to overate, while Android tend to underrate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Customer rating:</a:t>
            </a:r>
            <a:r>
              <a:rPr lang="en-US" dirty="0" smtClean="0"/>
              <a:t> Android tend to underrate low customer rating apps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Popularity:</a:t>
            </a:r>
            <a:r>
              <a:rPr lang="en-US" dirty="0" smtClean="0"/>
              <a:t> Popular apps get overate, unpopular apps get underrate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Version: </a:t>
            </a:r>
            <a:r>
              <a:rPr lang="en-US" dirty="0" smtClean="0"/>
              <a:t>High version gets overate, low version get underrate </a:t>
            </a:r>
            <a:endParaRPr lang="en-US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6367726"/>
              </p:ext>
            </p:extLst>
          </p:nvPr>
        </p:nvGraphicFramePr>
        <p:xfrm>
          <a:off x="9019308" y="0"/>
          <a:ext cx="302721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072"/>
                <a:gridCol w="1009072"/>
                <a:gridCol w="1009072"/>
              </a:tblGrid>
              <a:tr h="323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diff_level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Google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Apple </a:t>
                      </a:r>
                    </a:p>
                  </a:txBody>
                  <a:tcPr marL="0" marR="0" marT="0" marB="0" anchor="b"/>
                </a:tc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</a:t>
                      </a:r>
                    </a:p>
                  </a:txBody>
                  <a:tcPr marL="0" marR="0" marT="0" marB="0" anchor="b"/>
                </a:tc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</a:tr>
              <a:tr h="323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7" name="Donut 6"/>
          <p:cNvSpPr/>
          <p:nvPr/>
        </p:nvSpPr>
        <p:spPr>
          <a:xfrm>
            <a:off x="10360717" y="281859"/>
            <a:ext cx="344398" cy="1013541"/>
          </a:xfrm>
          <a:prstGeom prst="donut">
            <a:avLst>
              <a:gd name="adj" fmla="val 34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11334982" y="1579418"/>
            <a:ext cx="344398" cy="1011382"/>
          </a:xfrm>
          <a:prstGeom prst="donut">
            <a:avLst>
              <a:gd name="adj" fmla="val 34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1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iOS apps and Android apps crawl (current one has metadata missing)</a:t>
            </a:r>
          </a:p>
          <a:p>
            <a:r>
              <a:rPr lang="en-US" dirty="0" smtClean="0"/>
              <a:t>ALM realize using Python </a:t>
            </a:r>
          </a:p>
          <a:p>
            <a:r>
              <a:rPr lang="en-US" dirty="0" smtClean="0"/>
              <a:t>Apply other classification model (KNN, Naïve Bayes</a:t>
            </a:r>
            <a:r>
              <a:rPr lang="is-IS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iOS-Android apps matching algorithm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596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860" y="119065"/>
            <a:ext cx="10515600" cy="1325563"/>
          </a:xfrm>
        </p:spPr>
        <p:txBody>
          <a:bodyPr/>
          <a:lstStyle/>
          <a:p>
            <a:r>
              <a:rPr lang="en-US" b="1" dirty="0" smtClean="0"/>
              <a:t>ALM for Android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772" y="1009088"/>
            <a:ext cx="10515600" cy="87108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Seed Lexicon 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1772" y="3822324"/>
            <a:ext cx="10515600" cy="656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2. Assign initial weights to seed terms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6031"/>
              </p:ext>
            </p:extLst>
          </p:nvPr>
        </p:nvGraphicFramePr>
        <p:xfrm>
          <a:off x="528664" y="1573374"/>
          <a:ext cx="10158708" cy="18517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39677"/>
                <a:gridCol w="2539677"/>
                <a:gridCol w="2773982"/>
                <a:gridCol w="2305372"/>
              </a:tblGrid>
              <a:tr h="3703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Android 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Seed Lexicon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Positive Set (Pi)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</a:t>
                      </a:r>
                      <a:r>
                        <a:rPr lang="en-US" baseline="0" dirty="0" smtClean="0"/>
                        <a:t> Set(Ni)</a:t>
                      </a:r>
                      <a:endParaRPr lang="en-US" dirty="0"/>
                    </a:p>
                  </a:txBody>
                  <a:tcPr/>
                </a:tc>
              </a:tr>
              <a:tr h="3703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1.“Everyone”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 1{term1,</a:t>
                      </a:r>
                      <a:r>
                        <a:rPr lang="en-US" baseline="0" dirty="0" smtClean="0"/>
                        <a:t> term2..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 = Set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3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2.“ Everyone 10+”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 2{term1,</a:t>
                      </a:r>
                      <a:r>
                        <a:rPr lang="en-US" baseline="0" dirty="0" smtClean="0"/>
                        <a:t> term2..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 = Set 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N2 = Set</a:t>
                      </a:r>
                      <a:r>
                        <a:rPr lang="en-US" baseline="0" dirty="0" smtClean="0"/>
                        <a:t> 1 </a:t>
                      </a:r>
                      <a:endParaRPr lang="en-US" dirty="0"/>
                    </a:p>
                  </a:txBody>
                  <a:tcPr/>
                </a:tc>
              </a:tr>
              <a:tr h="3703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3.“Teen”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 3{term1,</a:t>
                      </a:r>
                      <a:r>
                        <a:rPr lang="en-US" baseline="0" dirty="0" smtClean="0"/>
                        <a:t> term2..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r>
                        <a:rPr lang="en-US" baseline="0" dirty="0" smtClean="0"/>
                        <a:t> = Set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N3 = Set</a:t>
                      </a:r>
                      <a:r>
                        <a:rPr lang="en-US" baseline="0" dirty="0" smtClean="0"/>
                        <a:t> 1 + Set 2</a:t>
                      </a:r>
                      <a:endParaRPr lang="en-US" dirty="0"/>
                    </a:p>
                  </a:txBody>
                  <a:tcPr/>
                </a:tc>
              </a:tr>
              <a:tr h="3703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4.“Mature</a:t>
                      </a:r>
                      <a:r>
                        <a:rPr lang="en-US" baseline="0" dirty="0" smtClean="0"/>
                        <a:t> 17+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</a:t>
                      </a:r>
                      <a:r>
                        <a:rPr lang="en-US" baseline="0" dirty="0" smtClean="0"/>
                        <a:t> 4{</a:t>
                      </a:r>
                      <a:r>
                        <a:rPr lang="en-US" dirty="0" smtClean="0"/>
                        <a:t>term1,</a:t>
                      </a:r>
                      <a:r>
                        <a:rPr lang="en-US" baseline="0" dirty="0" smtClean="0"/>
                        <a:t> term2..}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 = Set 4 +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Offensive list?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N4 = Set1 +Set2+Set3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8664" y="5001629"/>
            <a:ext cx="2372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t: Term frequency </a:t>
            </a:r>
          </a:p>
          <a:p>
            <a:r>
              <a:rPr lang="en-US" dirty="0" err="1" smtClean="0"/>
              <a:t>Wt</a:t>
            </a:r>
            <a:r>
              <a:rPr lang="en-US" dirty="0" smtClean="0"/>
              <a:t>: Weight of the term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558" y="4565778"/>
            <a:ext cx="3150246" cy="1603001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642555"/>
              </p:ext>
            </p:extLst>
          </p:nvPr>
        </p:nvGraphicFramePr>
        <p:xfrm>
          <a:off x="6615662" y="4397694"/>
          <a:ext cx="4582724" cy="1854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291362"/>
                <a:gridCol w="22913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Seed Lexicon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</a:t>
                      </a:r>
                      <a:r>
                        <a:rPr lang="en-US" baseline="0" dirty="0" smtClean="0"/>
                        <a:t> List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 1{term1,</a:t>
                      </a:r>
                      <a:r>
                        <a:rPr lang="en-US" baseline="0" dirty="0" smtClean="0"/>
                        <a:t> term2..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</a:t>
                      </a:r>
                      <a:r>
                        <a:rPr lang="en-US" baseline="0" dirty="0" smtClean="0"/>
                        <a:t>1{w1,w2..}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 2{term1,</a:t>
                      </a:r>
                      <a:r>
                        <a:rPr lang="en-US" baseline="0" dirty="0" smtClean="0"/>
                        <a:t> term2..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</a:t>
                      </a:r>
                      <a:r>
                        <a:rPr lang="en-US" baseline="0" dirty="0" smtClean="0"/>
                        <a:t>2{w1,w2..}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 3{term1,</a:t>
                      </a:r>
                      <a:r>
                        <a:rPr lang="en-US" baseline="0" dirty="0" smtClean="0"/>
                        <a:t> term2..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</a:t>
                      </a:r>
                      <a:r>
                        <a:rPr lang="en-US" baseline="0" dirty="0" smtClean="0"/>
                        <a:t>3{w1,w2..}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</a:t>
                      </a:r>
                      <a:r>
                        <a:rPr lang="en-US" baseline="0" dirty="0" smtClean="0"/>
                        <a:t> 4{</a:t>
                      </a:r>
                      <a:r>
                        <a:rPr lang="en-US" dirty="0" smtClean="0"/>
                        <a:t>term1,</a:t>
                      </a:r>
                      <a:r>
                        <a:rPr lang="en-US" baseline="0" dirty="0" smtClean="0"/>
                        <a:t> term2..}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</a:t>
                      </a:r>
                      <a:r>
                        <a:rPr lang="en-US" baseline="0" dirty="0" smtClean="0"/>
                        <a:t>4{w1,w2..}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6051804" y="5324794"/>
            <a:ext cx="395491" cy="3231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1019" y="3452992"/>
            <a:ext cx="403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(Set 4 too small, limited unique words in description)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389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234" y="607311"/>
            <a:ext cx="3160363" cy="6386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Classification 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120" y="2131812"/>
            <a:ext cx="4406900" cy="2120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9906" y="2453598"/>
            <a:ext cx="3239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tj</a:t>
            </a:r>
            <a:r>
              <a:rPr lang="en-US" dirty="0" smtClean="0"/>
              <a:t>: term frequency of term j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Wtj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weight of term j 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ma</a:t>
            </a:r>
            <a:r>
              <a:rPr lang="en-US" dirty="0" smtClean="0"/>
              <a:t>: Maturity Rating Level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⍺</a:t>
            </a:r>
            <a:r>
              <a:rPr lang="en-US" dirty="0" smtClean="0"/>
              <a:t>: threshold (will be adjust later) 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8508569" y="3005028"/>
            <a:ext cx="588936" cy="3768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261313" y="2897723"/>
            <a:ext cx="2315921" cy="618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Model Rating</a:t>
            </a:r>
            <a:endParaRPr lang="en-US"/>
          </a:p>
          <a:p>
            <a:pPr algn="ctr"/>
            <a:r>
              <a:rPr lang="en-US" dirty="0" smtClean="0"/>
              <a:t> for each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5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380" y="907354"/>
            <a:ext cx="6741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4. Expanding </a:t>
            </a:r>
            <a:r>
              <a:rPr lang="en-US" sz="2400" dirty="0"/>
              <a:t>seed-lexicons and adjusting </a:t>
            </a:r>
            <a:r>
              <a:rPr lang="en-US" sz="2400" dirty="0" smtClean="0"/>
              <a:t>weights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26195" y="1708267"/>
            <a:ext cx="2227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</a:t>
            </a:r>
          </a:p>
          <a:p>
            <a:endParaRPr lang="en-US" dirty="0"/>
          </a:p>
          <a:p>
            <a:r>
              <a:rPr lang="en-US" dirty="0" smtClean="0"/>
              <a:t>Actual Android Rating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3156260" y="1859509"/>
            <a:ext cx="294468" cy="650929"/>
          </a:xfrm>
          <a:prstGeom prst="rightBrace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47729" y="1852751"/>
            <a:ext cx="2309247" cy="6509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 Positive Set</a:t>
            </a:r>
          </a:p>
          <a:p>
            <a:pPr algn="ctr"/>
            <a:r>
              <a:rPr lang="en-US" dirty="0"/>
              <a:t>False </a:t>
            </a:r>
            <a:r>
              <a:rPr lang="en-US" dirty="0" smtClean="0"/>
              <a:t>Negative Set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138973" y="2178215"/>
            <a:ext cx="1782305" cy="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8160426" y="1708267"/>
            <a:ext cx="2845015" cy="11053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New Seed-Lexicon sets</a:t>
            </a:r>
          </a:p>
          <a:p>
            <a:pPr algn="ctr"/>
            <a:r>
              <a:rPr lang="en-US" dirty="0" smtClean="0"/>
              <a:t>4 New Weight sets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82870" y="1859509"/>
            <a:ext cx="1757982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Expand_Adjust</a:t>
            </a:r>
            <a:endParaRPr lang="en-US" dirty="0"/>
          </a:p>
          <a:p>
            <a:r>
              <a:rPr lang="en-US" dirty="0" smtClean="0"/>
              <a:t>Algorithm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318" y="3132352"/>
            <a:ext cx="2395613" cy="3612554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6871855" y="2631597"/>
            <a:ext cx="290006" cy="33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4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478</Words>
  <Application>Microsoft Macintosh PowerPoint</Application>
  <PresentationFormat>Widescreen</PresentationFormat>
  <Paragraphs>133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Mobile Safety Project</vt:lpstr>
      <vt:lpstr>PowerPoint Presentation</vt:lpstr>
      <vt:lpstr>PowerPoint Presentation</vt:lpstr>
      <vt:lpstr>Findings so far </vt:lpstr>
      <vt:lpstr>To-dos: </vt:lpstr>
      <vt:lpstr>ALM for Android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Zeyang GONG</dc:creator>
  <cp:lastModifiedBy>Zeyang GONG</cp:lastModifiedBy>
  <cp:revision>16</cp:revision>
  <dcterms:created xsi:type="dcterms:W3CDTF">2017-02-13T22:58:07Z</dcterms:created>
  <dcterms:modified xsi:type="dcterms:W3CDTF">2017-02-17T03:46:47Z</dcterms:modified>
</cp:coreProperties>
</file>