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1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88F9-C051-2B45-AAC0-377E357190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0586-59C2-2248-8003-506B3172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</a:p>
          <a:p>
            <a:r>
              <a:rPr lang="en-US" dirty="0" smtClean="0"/>
              <a:t>April 6</a:t>
            </a:r>
            <a:r>
              <a:rPr lang="en-US" baseline="30000" dirty="0" smtClean="0"/>
              <a:t>th</a:t>
            </a:r>
            <a:r>
              <a:rPr lang="en-US" dirty="0" smtClean="0"/>
              <a:t>,2017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Matching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525789"/>
              </p:ext>
            </p:extLst>
          </p:nvPr>
        </p:nvGraphicFramePr>
        <p:xfrm>
          <a:off x="1993231" y="2066257"/>
          <a:ext cx="46722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1"/>
                <a:gridCol w="1557421"/>
                <a:gridCol w="1557421"/>
              </a:tblGrid>
              <a:tr h="3409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40939">
                <a:tc>
                  <a:txBody>
                    <a:bodyPr/>
                    <a:lstStyle/>
                    <a:p>
                      <a:r>
                        <a:rPr lang="en-US" dirty="0" smtClean="0"/>
                        <a:t>“Everyone”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28974</a:t>
                      </a:r>
                      <a:endParaRPr lang="en-US" dirty="0"/>
                    </a:p>
                  </a:txBody>
                  <a:tcPr/>
                </a:tc>
              </a:tr>
              <a:tr h="59664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3826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36927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nut 4"/>
          <p:cNvSpPr/>
          <p:nvPr/>
        </p:nvSpPr>
        <p:spPr>
          <a:xfrm>
            <a:off x="3477126" y="2382253"/>
            <a:ext cx="1130969" cy="457200"/>
          </a:xfrm>
          <a:prstGeom prst="donut">
            <a:avLst>
              <a:gd name="adj" fmla="val 6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6148" y="2382253"/>
            <a:ext cx="2187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“12+”, “17+”: </a:t>
            </a:r>
            <a:r>
              <a:rPr lang="en-US" dirty="0" smtClean="0">
                <a:solidFill>
                  <a:srgbClr val="FF0000"/>
                </a:solidFill>
              </a:rPr>
              <a:t>280</a:t>
            </a:r>
          </a:p>
          <a:p>
            <a:r>
              <a:rPr lang="en-US" dirty="0" smtClean="0"/>
              <a:t>iOS “9+”:  </a:t>
            </a:r>
            <a:r>
              <a:rPr lang="en-US" dirty="0" smtClean="0">
                <a:solidFill>
                  <a:srgbClr val="FF0000"/>
                </a:solidFill>
              </a:rPr>
              <a:t>160</a:t>
            </a:r>
          </a:p>
          <a:p>
            <a:r>
              <a:rPr lang="en-US" dirty="0" smtClean="0"/>
              <a:t>iOS “4+”: 2656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8411" y="2610853"/>
            <a:ext cx="2779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II. Similarity Algorithm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– number of suspicious app under different threshold 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439644"/>
              </p:ext>
            </p:extLst>
          </p:nvPr>
        </p:nvGraphicFramePr>
        <p:xfrm>
          <a:off x="2261936" y="1888956"/>
          <a:ext cx="7483642" cy="224990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936801"/>
                <a:gridCol w="1152158"/>
                <a:gridCol w="1378282"/>
                <a:gridCol w="1205998"/>
                <a:gridCol w="936801"/>
                <a:gridCol w="936801"/>
                <a:gridCol w="936801"/>
              </a:tblGrid>
              <a:tr h="37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Threshold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Freq</a:t>
                      </a:r>
                      <a:r>
                        <a:rPr lang="en-US" sz="1400" u="none" strike="noStrike" dirty="0">
                          <a:effectLst/>
                        </a:rPr>
                        <a:t> + 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Occur + 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Tfidf</a:t>
                      </a:r>
                      <a:r>
                        <a:rPr lang="en-US" sz="1400" u="none" strike="noStrike" dirty="0">
                          <a:effectLst/>
                        </a:rPr>
                        <a:t> + Control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Freq</a:t>
                      </a:r>
                      <a:r>
                        <a:rPr lang="en-US" sz="1400" u="none" strike="noStrike" dirty="0">
                          <a:effectLst/>
                        </a:rPr>
                        <a:t> + 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Occur + 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Tfidf + 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7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21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36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7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>
                          <a:effectLst/>
                        </a:rPr>
                        <a:t>51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165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111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7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>
                          <a:effectLst/>
                        </a:rPr>
                        <a:t>182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116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323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270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321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7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370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243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392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576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497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594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7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701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484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>
                          <a:effectLst/>
                        </a:rPr>
                        <a:t>751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992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1028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9901989" y="2382253"/>
            <a:ext cx="192506" cy="9504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9901989" y="3549065"/>
            <a:ext cx="192506" cy="589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19347" y="26728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19347" y="3633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72" y="290454"/>
            <a:ext cx="10533101" cy="51449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III. Ensemble 3 Algorithms 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975766" y="750195"/>
            <a:ext cx="1970762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Matching (a) 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3646078" y="761547"/>
            <a:ext cx="1970762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Similarity (b) 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251067" y="750195"/>
            <a:ext cx="1970762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Strong Vocabulary (c)</a:t>
            </a:r>
            <a:endParaRPr lang="en-US" sz="2000" dirty="0"/>
          </a:p>
        </p:txBody>
      </p:sp>
      <p:sp>
        <p:nvSpPr>
          <p:cNvPr id="7" name="Cross 6"/>
          <p:cNvSpPr/>
          <p:nvPr/>
        </p:nvSpPr>
        <p:spPr>
          <a:xfrm>
            <a:off x="3009762" y="1006841"/>
            <a:ext cx="537480" cy="481541"/>
          </a:xfrm>
          <a:prstGeom prst="plus">
            <a:avLst>
              <a:gd name="adj" fmla="val 49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8" name="Cross 7"/>
          <p:cNvSpPr/>
          <p:nvPr/>
        </p:nvSpPr>
        <p:spPr>
          <a:xfrm>
            <a:off x="5647454" y="1006841"/>
            <a:ext cx="537480" cy="481541"/>
          </a:xfrm>
          <a:prstGeom prst="plus">
            <a:avLst>
              <a:gd name="adj" fmla="val 49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281330" y="1006841"/>
            <a:ext cx="583121" cy="260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8959471" y="750195"/>
            <a:ext cx="167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Suspicious </a:t>
            </a:r>
          </a:p>
          <a:p>
            <a:r>
              <a:rPr lang="en-US" sz="2000" dirty="0" smtClean="0"/>
              <a:t>Probability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0742" y="842923"/>
            <a:ext cx="94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%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3790" y="4981645"/>
            <a:ext cx="3136215" cy="3883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20005" y="4981645"/>
            <a:ext cx="1007067" cy="3883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27072" y="4981645"/>
            <a:ext cx="2021583" cy="3883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548655" y="4981645"/>
            <a:ext cx="288099" cy="388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51897" y="461231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24367" y="461231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(1-a)*b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51242" y="4111531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{1-[a+(1-a)*b]}*c</a:t>
            </a:r>
            <a:endParaRPr lang="en-US"/>
          </a:p>
        </p:txBody>
      </p:sp>
      <p:sp>
        <p:nvSpPr>
          <p:cNvPr id="20" name="Left Brace 19"/>
          <p:cNvSpPr/>
          <p:nvPr/>
        </p:nvSpPr>
        <p:spPr>
          <a:xfrm rot="5400000">
            <a:off x="6442539" y="2642161"/>
            <a:ext cx="218653" cy="3950410"/>
          </a:xfrm>
          <a:prstGeom prst="leftBrace">
            <a:avLst>
              <a:gd name="adj1" fmla="val 11460"/>
              <a:gd name="adj2" fmla="val 47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9407531" y="3600403"/>
            <a:ext cx="260664" cy="2021584"/>
          </a:xfrm>
          <a:prstGeom prst="leftBrace">
            <a:avLst>
              <a:gd name="adj1" fmla="val 11460"/>
              <a:gd name="adj2" fmla="val 47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9534" y="415436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a+(1-a)*b</a:t>
            </a:r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7619995" y="981504"/>
            <a:ext cx="150862" cy="6282656"/>
          </a:xfrm>
          <a:prstGeom prst="leftBrace">
            <a:avLst>
              <a:gd name="adj1" fmla="val 11460"/>
              <a:gd name="adj2" fmla="val 47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20005" y="37504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4036" y="2823869"/>
            <a:ext cx="72072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a+(1-a)*b+{1-[a+(1-a)*b]}*c = </a:t>
            </a:r>
            <a:r>
              <a:rPr lang="en-US" sz="2400" dirty="0" smtClean="0">
                <a:solidFill>
                  <a:srgbClr val="FF0000"/>
                </a:solidFill>
              </a:rPr>
              <a:t>Suspicious Probability (%)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73213" y="5392989"/>
            <a:ext cx="138709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example: </a:t>
            </a:r>
          </a:p>
          <a:p>
            <a:r>
              <a:rPr lang="en-US" dirty="0" smtClean="0"/>
              <a:t>a= 0.5</a:t>
            </a:r>
          </a:p>
          <a:p>
            <a:r>
              <a:rPr lang="en-US" dirty="0" smtClean="0"/>
              <a:t>b=0.2</a:t>
            </a:r>
          </a:p>
          <a:p>
            <a:r>
              <a:rPr lang="en-US" dirty="0" smtClean="0"/>
              <a:t>c=0.8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5630" y="55379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0.5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7236" y="557745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(1-0.5)*0.2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F0"/>
                </a:solidFill>
              </a:rPr>
              <a:t>0.1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20914" y="5537940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(1-0.6)*0.8= </a:t>
            </a:r>
            <a:r>
              <a:rPr lang="en-US" dirty="0" smtClean="0">
                <a:solidFill>
                  <a:srgbClr val="00B0F0"/>
                </a:solidFill>
              </a:rPr>
              <a:t>0.32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836754" y="5907272"/>
            <a:ext cx="1019132" cy="55114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B0F0"/>
                </a:solidFill>
              </a:rPr>
              <a:t>92%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929867" y="3285534"/>
            <a:ext cx="276727" cy="28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0162" y="3594842"/>
            <a:ext cx="142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of a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024741" y="3275699"/>
            <a:ext cx="79160" cy="39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21551" y="3594842"/>
            <a:ext cx="128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</a:t>
            </a:r>
            <a:r>
              <a:rPr lang="en-US" smtClean="0"/>
              <a:t>of b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681614" y="3296371"/>
            <a:ext cx="79160" cy="39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0371" y="3565480"/>
            <a:ext cx="128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</a:t>
            </a:r>
            <a:r>
              <a:rPr lang="en-US" smtClean="0"/>
              <a:t>of 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8202" y="1741455"/>
            <a:ext cx="18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Match with 3,4 : 0.5</a:t>
            </a:r>
          </a:p>
          <a:p>
            <a:r>
              <a:rPr lang="en-US" sz="1600" dirty="0" smtClean="0"/>
              <a:t>Match with 2    : 0.3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56809" y="170845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9-7 : 0.5</a:t>
            </a:r>
          </a:p>
          <a:p>
            <a:r>
              <a:rPr lang="en-US" dirty="0" smtClean="0"/>
              <a:t>6-5 : 0.3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19870" y="1656481"/>
            <a:ext cx="101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16-8: 0.8</a:t>
            </a:r>
          </a:p>
          <a:p>
            <a:r>
              <a:rPr lang="en-US" dirty="0" smtClean="0"/>
              <a:t>7-5  : 0.5</a:t>
            </a:r>
          </a:p>
          <a:p>
            <a:r>
              <a:rPr lang="en-US" dirty="0" smtClean="0"/>
              <a:t>4-1  :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9" y="0"/>
            <a:ext cx="10515600" cy="1325563"/>
          </a:xfrm>
        </p:spPr>
        <p:txBody>
          <a:bodyPr/>
          <a:lstStyle/>
          <a:p>
            <a:r>
              <a:rPr lang="en-US" dirty="0" smtClean="0"/>
              <a:t>Compared with an Average approach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3337" y="1508097"/>
            <a:ext cx="180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(</a:t>
            </a:r>
            <a:r>
              <a:rPr lang="en-US" dirty="0" err="1" smtClean="0"/>
              <a:t>a+b+c</a:t>
            </a:r>
            <a:r>
              <a:rPr lang="en-US" dirty="0" smtClean="0"/>
              <a:t>)/3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822" y="1508097"/>
            <a:ext cx="35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(</a:t>
            </a:r>
            <a:r>
              <a:rPr lang="en-US" dirty="0" err="1" smtClean="0"/>
              <a:t>a+b+c</a:t>
            </a:r>
            <a:r>
              <a:rPr lang="en-US" dirty="0" smtClean="0"/>
              <a:t>)/(number of non-zeros)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15673"/>
              </p:ext>
            </p:extLst>
          </p:nvPr>
        </p:nvGraphicFramePr>
        <p:xfrm>
          <a:off x="1551405" y="2059963"/>
          <a:ext cx="3056688" cy="1163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2"/>
                <a:gridCol w="764172"/>
                <a:gridCol w="764172"/>
                <a:gridCol w="764172"/>
              </a:tblGrid>
              <a:tr h="387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87767">
                <a:tc>
                  <a:txBody>
                    <a:bodyPr/>
                    <a:lstStyle/>
                    <a:p>
                      <a:r>
                        <a:rPr lang="en-US" dirty="0" smtClean="0"/>
                        <a:t>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767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1524" y="24569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1524" y="28539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0.3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43167" y="4324205"/>
            <a:ext cx="468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not show the strong suspicious probability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87680"/>
              </p:ext>
            </p:extLst>
          </p:nvPr>
        </p:nvGraphicFramePr>
        <p:xfrm>
          <a:off x="7170822" y="2029520"/>
          <a:ext cx="3056688" cy="1163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2"/>
                <a:gridCol w="764172"/>
                <a:gridCol w="764172"/>
                <a:gridCol w="764172"/>
              </a:tblGrid>
              <a:tr h="387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87767">
                <a:tc>
                  <a:txBody>
                    <a:bodyPr/>
                    <a:lstStyle/>
                    <a:p>
                      <a:r>
                        <a:rPr lang="en-US" dirty="0" smtClean="0"/>
                        <a:t>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767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433805" y="24265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3805" y="27958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Apps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01" y="1187951"/>
            <a:ext cx="8551057" cy="4871968"/>
          </a:xfrm>
        </p:spPr>
      </p:pic>
    </p:spTree>
    <p:extLst>
      <p:ext uri="{BB962C8B-B14F-4D97-AF65-F5344CB8AC3E}">
        <p14:creationId xmlns:p14="http://schemas.microsoft.com/office/powerpoint/2010/main" val="4966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Probability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5154"/>
              </p:ext>
            </p:extLst>
          </p:nvPr>
        </p:nvGraphicFramePr>
        <p:xfrm>
          <a:off x="1783347" y="1588166"/>
          <a:ext cx="6566568" cy="661738"/>
        </p:xfrm>
        <a:graphic>
          <a:graphicData uri="http://schemas.openxmlformats.org/drawingml/2006/table">
            <a:tbl>
              <a:tblPr firstRow="1" lastCol="1">
                <a:tableStyleId>{10A1B5D5-9B99-4C35-A422-299274C87663}</a:tableStyleId>
              </a:tblPr>
              <a:tblGrid>
                <a:gridCol w="820821"/>
                <a:gridCol w="820821"/>
                <a:gridCol w="820821"/>
                <a:gridCol w="820821"/>
                <a:gridCol w="820821"/>
                <a:gridCol w="820821"/>
                <a:gridCol w="820821"/>
                <a:gridCol w="820821"/>
              </a:tblGrid>
              <a:tr h="330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1%-49%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50%-59%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60%-69%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>
                          <a:effectLst/>
                        </a:rPr>
                        <a:t>70%-79%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80%-89%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90%-100%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3086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20105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7804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697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246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51</a:t>
                      </a:r>
                      <a:endParaRPr lang="uk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11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28974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66" y="2616612"/>
            <a:ext cx="6909530" cy="42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CACM magazine (3000 words)</a:t>
            </a:r>
          </a:p>
          <a:p>
            <a:r>
              <a:rPr lang="en-US" dirty="0" smtClean="0"/>
              <a:t>-download papers </a:t>
            </a:r>
          </a:p>
          <a:p>
            <a:r>
              <a:rPr lang="en-US" dirty="0" smtClean="0"/>
              <a:t>2. data list (each algorithm 200)  ensemble: voting, </a:t>
            </a:r>
            <a:r>
              <a:rPr lang="en-US" dirty="0" err="1" smtClean="0"/>
              <a:t>avg</a:t>
            </a:r>
            <a:r>
              <a:rPr lang="en-US" dirty="0" smtClean="0"/>
              <a:t>, my ensemble</a:t>
            </a:r>
          </a:p>
          <a:p>
            <a:r>
              <a:rPr lang="en-US" dirty="0" smtClean="0"/>
              <a:t>3. </a:t>
            </a:r>
            <a:r>
              <a:rPr lang="en-US" dirty="0" err="1"/>
              <a:t>M</a:t>
            </a:r>
            <a:r>
              <a:rPr lang="en-US" dirty="0" err="1" smtClean="0"/>
              <a:t>Turk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14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343</Words>
  <Application>Microsoft Macintosh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DengXian</vt:lpstr>
      <vt:lpstr>Arial</vt:lpstr>
      <vt:lpstr>Office Theme</vt:lpstr>
      <vt:lpstr>Mobile Safety</vt:lpstr>
      <vt:lpstr>I. Matching Algorithm</vt:lpstr>
      <vt:lpstr>II. Similarity Algorithm   – number of suspicious app under different threshold </vt:lpstr>
      <vt:lpstr>III. Ensemble 3 Algorithms  </vt:lpstr>
      <vt:lpstr>Compared with an Average approach </vt:lpstr>
      <vt:lpstr>Suspicious Apps  </vt:lpstr>
      <vt:lpstr>Suspicious Probability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Safety</dc:title>
  <dc:creator>Zeyang GONG</dc:creator>
  <cp:lastModifiedBy>Zeyang GONG</cp:lastModifiedBy>
  <cp:revision>22</cp:revision>
  <dcterms:created xsi:type="dcterms:W3CDTF">2017-04-05T03:34:39Z</dcterms:created>
  <dcterms:modified xsi:type="dcterms:W3CDTF">2017-04-06T20:47:14Z</dcterms:modified>
</cp:coreProperties>
</file>