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9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733" y="2404531"/>
            <a:ext cx="8527270" cy="1646302"/>
          </a:xfrm>
        </p:spPr>
        <p:txBody>
          <a:bodyPr/>
          <a:lstStyle/>
          <a:p>
            <a:r>
              <a:rPr lang="en-US" sz="4400" b="1" dirty="0"/>
              <a:t>Rapid Assessment of national planning documents using machine-based text </a:t>
            </a:r>
            <a:r>
              <a:rPr lang="en-US" sz="4400" b="1" dirty="0" smtClean="0"/>
              <a:t>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-United Nation &amp; Fordham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977264"/>
            <a:ext cx="7766936" cy="1096899"/>
          </a:xfrm>
        </p:spPr>
        <p:txBody>
          <a:bodyPr/>
          <a:lstStyle/>
          <a:p>
            <a:r>
              <a:rPr lang="en-US" dirty="0" smtClean="0"/>
              <a:t>Zeyang (Jenny) Gong, </a:t>
            </a:r>
            <a:r>
              <a:rPr lang="en-US" dirty="0" err="1" smtClean="0"/>
              <a:t>Yanzhe</a:t>
            </a:r>
            <a:r>
              <a:rPr lang="en-US" dirty="0" smtClean="0"/>
              <a:t> (Maxwell) Li</a:t>
            </a:r>
          </a:p>
          <a:p>
            <a:r>
              <a:rPr lang="en-US" dirty="0" err="1" smtClean="0"/>
              <a:t>Yongdong</a:t>
            </a:r>
            <a:r>
              <a:rPr lang="en-US" dirty="0" smtClean="0"/>
              <a:t> Zhang, Di Zhu, </a:t>
            </a:r>
            <a:r>
              <a:rPr lang="en-US" dirty="0" err="1" smtClean="0"/>
              <a:t>Jinchen</a:t>
            </a:r>
            <a:r>
              <a:rPr lang="en-US" dirty="0" smtClean="0"/>
              <a:t> </a:t>
            </a:r>
            <a:r>
              <a:rPr lang="en-US" dirty="0" err="1" smtClean="0"/>
              <a:t>Hou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02" y="4370549"/>
            <a:ext cx="1757697" cy="17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9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25" y="54352"/>
            <a:ext cx="8596668" cy="648006"/>
          </a:xfrm>
        </p:spPr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66" y="1986187"/>
            <a:ext cx="4632535" cy="465753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18" y="2166502"/>
            <a:ext cx="1367737" cy="1006923"/>
          </a:xfrm>
        </p:spPr>
      </p:pic>
      <p:sp>
        <p:nvSpPr>
          <p:cNvPr id="5" name="TextBox 4"/>
          <p:cNvSpPr txBox="1"/>
          <p:nvPr/>
        </p:nvSpPr>
        <p:spPr>
          <a:xfrm>
            <a:off x="2275039" y="1467542"/>
            <a:ext cx="140064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SDG Targets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34883" y="1386775"/>
            <a:ext cx="15632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National Plan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78" y="1738573"/>
            <a:ext cx="4973711" cy="5152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094" y="3321273"/>
            <a:ext cx="3393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1.1</a:t>
            </a:r>
            <a:r>
              <a:rPr lang="en-US" sz="1400" dirty="0" smtClean="0"/>
              <a:t> </a:t>
            </a:r>
            <a:r>
              <a:rPr lang="en-US" sz="1400" dirty="0"/>
              <a:t>By 2030, eradicate </a:t>
            </a:r>
            <a:r>
              <a:rPr lang="en-US" sz="1400" dirty="0" smtClean="0"/>
              <a:t>extreme poverty</a:t>
            </a:r>
          </a:p>
          <a:p>
            <a:r>
              <a:rPr lang="en-US" sz="1400" dirty="0" smtClean="0"/>
              <a:t>for </a:t>
            </a:r>
            <a:r>
              <a:rPr lang="en-US" sz="1400" dirty="0"/>
              <a:t>all people </a:t>
            </a:r>
            <a:r>
              <a:rPr lang="en-US" sz="1400" dirty="0" smtClean="0"/>
              <a:t>everywhere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623094" y="3866494"/>
            <a:ext cx="4011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1.2</a:t>
            </a:r>
            <a:r>
              <a:rPr lang="en-US" sz="1400" dirty="0"/>
              <a:t> By 2030, reduce at least by half the </a:t>
            </a:r>
            <a:endParaRPr lang="en-US" sz="1400" dirty="0" smtClean="0"/>
          </a:p>
          <a:p>
            <a:r>
              <a:rPr lang="en-US" sz="1400" dirty="0" smtClean="0"/>
              <a:t>proportion </a:t>
            </a:r>
            <a:r>
              <a:rPr lang="en-US" sz="1400" dirty="0"/>
              <a:t>of men, women and children </a:t>
            </a:r>
            <a:endParaRPr lang="en-US" sz="1400" dirty="0" smtClean="0"/>
          </a:p>
          <a:p>
            <a:r>
              <a:rPr lang="en-US" sz="1400" dirty="0" smtClean="0"/>
              <a:t>of </a:t>
            </a:r>
            <a:r>
              <a:rPr lang="en-US" sz="1400" dirty="0"/>
              <a:t>all ages living in poverty in all its </a:t>
            </a:r>
            <a:r>
              <a:rPr lang="en-US" sz="1400" dirty="0" smtClean="0"/>
              <a:t>dimensions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23094" y="475300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.....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05750" y="6100726"/>
            <a:ext cx="20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 </a:t>
            </a:r>
            <a:r>
              <a:rPr lang="en-US" dirty="0" smtClean="0">
                <a:solidFill>
                  <a:srgbClr val="0070C0"/>
                </a:solidFill>
              </a:rPr>
              <a:t>117</a:t>
            </a:r>
            <a:r>
              <a:rPr lang="en-US" dirty="0" smtClean="0"/>
              <a:t> Targets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30055" y="2825758"/>
            <a:ext cx="123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1. </a:t>
            </a:r>
            <a:r>
              <a:rPr lang="en-US" dirty="0" smtClean="0"/>
              <a:t>Poverty</a:t>
            </a:r>
            <a:endParaRPr lang="en-US" dirty="0"/>
          </a:p>
        </p:txBody>
      </p:sp>
      <p:sp>
        <p:nvSpPr>
          <p:cNvPr id="14" name="Frame 13"/>
          <p:cNvSpPr/>
          <p:nvPr/>
        </p:nvSpPr>
        <p:spPr>
          <a:xfrm>
            <a:off x="7375161" y="3321273"/>
            <a:ext cx="2533337" cy="523220"/>
          </a:xfrm>
          <a:prstGeom prst="frame">
            <a:avLst>
              <a:gd name="adj1" fmla="val 67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7368215" y="5122338"/>
            <a:ext cx="2533337" cy="304855"/>
          </a:xfrm>
          <a:prstGeom prst="frame">
            <a:avLst>
              <a:gd name="adj1" fmla="val 67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>
            <a:off x="5016972" y="3582883"/>
            <a:ext cx="2358189" cy="659333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482059" y="3766240"/>
            <a:ext cx="2893102" cy="1561097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6435" y="578072"/>
            <a:ext cx="8332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time consuming for human analyst to go through National Plan documents</a:t>
            </a:r>
          </a:p>
          <a:p>
            <a:r>
              <a:rPr lang="en-US" dirty="0" smtClean="0"/>
              <a:t> for each country,</a:t>
            </a:r>
            <a:r>
              <a:rPr lang="en-US" dirty="0"/>
              <a:t> </a:t>
            </a:r>
            <a:r>
              <a:rPr lang="en-US" dirty="0" smtClean="0"/>
              <a:t>in order to find matches in 117 SDG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143511" y="1848129"/>
            <a:ext cx="5380003" cy="3453213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56" y="612916"/>
            <a:ext cx="8596668" cy="1320800"/>
          </a:xfrm>
        </p:spPr>
        <p:txBody>
          <a:bodyPr/>
          <a:lstStyle/>
          <a:p>
            <a:r>
              <a:rPr lang="en-US" dirty="0" smtClean="0"/>
              <a:t>System Design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1741" y="2775857"/>
            <a:ext cx="2688771" cy="16655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Tokenization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Stemming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Remove stop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 to 4-grams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11148" y="2743199"/>
            <a:ext cx="2354295" cy="165462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Define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Build Feature Lexicon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38158" y="2743199"/>
            <a:ext cx="2412915" cy="165462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Similarity Scoring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Top 5 as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Spark to speed up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9008024" y="3107514"/>
            <a:ext cx="1556657" cy="77991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614" y="2318656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Preprocessing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53005" y="255853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83847" y="2024741"/>
            <a:ext cx="96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Model</a:t>
            </a:r>
            <a:endParaRPr lang="en-US"/>
          </a:p>
        </p:txBody>
      </p:sp>
      <p:sp>
        <p:nvSpPr>
          <p:cNvPr id="14" name="Striped Right Arrow 13"/>
          <p:cNvSpPr/>
          <p:nvPr/>
        </p:nvSpPr>
        <p:spPr>
          <a:xfrm>
            <a:off x="2768112" y="3426950"/>
            <a:ext cx="633675" cy="3447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/>
          <p:cNvSpPr/>
          <p:nvPr/>
        </p:nvSpPr>
        <p:spPr>
          <a:xfrm>
            <a:off x="8306950" y="3325084"/>
            <a:ext cx="633675" cy="3447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53903" y="2760689"/>
            <a:ext cx="7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46621" y="2765472"/>
            <a:ext cx="7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18" name="Striped Right Arrow 17"/>
          <p:cNvSpPr/>
          <p:nvPr/>
        </p:nvSpPr>
        <p:spPr>
          <a:xfrm rot="5400000">
            <a:off x="9541997" y="4173630"/>
            <a:ext cx="488708" cy="3447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008022" y="5257167"/>
            <a:ext cx="1556657" cy="779913"/>
          </a:xfrm>
          <a:prstGeom prst="roundRect">
            <a:avLst>
              <a:gd name="adj" fmla="val 306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Interface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79401" y="4876559"/>
            <a:ext cx="14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06" y="280386"/>
            <a:ext cx="8596668" cy="1320800"/>
          </a:xfrm>
        </p:spPr>
        <p:txBody>
          <a:bodyPr/>
          <a:lstStyle/>
          <a:p>
            <a:r>
              <a:rPr lang="en-US" dirty="0" smtClean="0"/>
              <a:t>Model – Part 1- Feature Lexicon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5" y="2561772"/>
            <a:ext cx="3211286" cy="21735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3.3 </a:t>
            </a:r>
            <a:r>
              <a:rPr lang="en-US" dirty="0"/>
              <a:t>By 2030, end the </a:t>
            </a:r>
            <a:r>
              <a:rPr lang="en-US" dirty="0">
                <a:solidFill>
                  <a:srgbClr val="00B050"/>
                </a:solidFill>
              </a:rPr>
              <a:t>epidemics</a:t>
            </a:r>
            <a:r>
              <a:rPr lang="en-US" dirty="0"/>
              <a:t> of AIDS, tuberculosis, malaria and neglected tropical </a:t>
            </a:r>
            <a:r>
              <a:rPr lang="en-US" dirty="0">
                <a:solidFill>
                  <a:srgbClr val="FF0000"/>
                </a:solidFill>
              </a:rPr>
              <a:t>diseases</a:t>
            </a:r>
            <a:r>
              <a:rPr lang="en-US" dirty="0"/>
              <a:t> and combat hepatitis, water-borne </a:t>
            </a:r>
            <a:r>
              <a:rPr lang="en-US" dirty="0">
                <a:solidFill>
                  <a:srgbClr val="FF0000"/>
                </a:solidFill>
              </a:rPr>
              <a:t>diseases</a:t>
            </a:r>
            <a:r>
              <a:rPr lang="en-US" dirty="0"/>
              <a:t> and other </a:t>
            </a:r>
            <a:r>
              <a:rPr lang="en-US" dirty="0">
                <a:solidFill>
                  <a:srgbClr val="00B050"/>
                </a:solidFill>
              </a:rPr>
              <a:t>communicable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diseases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238" y="1958789"/>
            <a:ext cx="140064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SDG Targets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41829" y="2027932"/>
            <a:ext cx="15632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National Plan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47857" y="2561772"/>
            <a:ext cx="4844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2030 outlines a vision for a healthy, </a:t>
            </a:r>
            <a:endParaRPr lang="en-US" dirty="0" smtClean="0"/>
          </a:p>
          <a:p>
            <a:r>
              <a:rPr lang="en-US" dirty="0" smtClean="0"/>
              <a:t>food-secure </a:t>
            </a:r>
            <a:r>
              <a:rPr lang="en-US" dirty="0"/>
              <a:t>and breastfeeding nation, </a:t>
            </a:r>
            <a:r>
              <a:rPr lang="en-US" dirty="0" smtClean="0"/>
              <a:t>in </a:t>
            </a:r>
          </a:p>
          <a:p>
            <a:r>
              <a:rPr lang="en-US" dirty="0" smtClean="0"/>
              <a:t>which </a:t>
            </a:r>
            <a:r>
              <a:rPr lang="en-US" dirty="0"/>
              <a:t>all </a:t>
            </a:r>
            <a:r>
              <a:rPr lang="en-US" u="sng" dirty="0">
                <a:solidFill>
                  <a:srgbClr val="00B050"/>
                </a:solidFill>
              </a:rPr>
              <a:t>preventable, infectious and </a:t>
            </a:r>
            <a:r>
              <a:rPr lang="en-US" u="sng" dirty="0" smtClean="0">
                <a:solidFill>
                  <a:srgbClr val="00B050"/>
                </a:solidFill>
              </a:rPr>
              <a:t>parasitic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FF0000"/>
                </a:solidFill>
              </a:rPr>
              <a:t>diseases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are under secure </a:t>
            </a:r>
            <a:r>
              <a:rPr lang="en-US" dirty="0" smtClean="0"/>
              <a:t>control </a:t>
            </a:r>
            <a:r>
              <a:rPr lang="en-US" dirty="0"/>
              <a:t>and in which </a:t>
            </a:r>
            <a:r>
              <a:rPr lang="en-US" dirty="0" smtClean="0"/>
              <a:t>people </a:t>
            </a:r>
            <a:r>
              <a:rPr lang="en-US" dirty="0"/>
              <a:t>enjoy a high standard of living, </a:t>
            </a:r>
            <a:r>
              <a:rPr lang="en-US" dirty="0" smtClean="0"/>
              <a:t>with </a:t>
            </a:r>
            <a:r>
              <a:rPr lang="en-US" dirty="0"/>
              <a:t>access to quality health services.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1104" y="1611821"/>
            <a:ext cx="217239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Features &amp; Lexicon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59437" y="2261583"/>
            <a:ext cx="32816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Strong Feature (must include)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2723" y="2769582"/>
            <a:ext cx="29241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u="sng" dirty="0" smtClean="0">
                <a:solidFill>
                  <a:srgbClr val="00B050"/>
                </a:solidFill>
              </a:rPr>
              <a:t>epidemics</a:t>
            </a:r>
            <a:r>
              <a:rPr lang="en-US" dirty="0" smtClean="0">
                <a:solidFill>
                  <a:srgbClr val="00B050"/>
                </a:solidFill>
              </a:rPr>
              <a:t>: epidemics,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communicable, infectious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2. </a:t>
            </a:r>
            <a:r>
              <a:rPr lang="en-US" u="sng" dirty="0" smtClean="0">
                <a:solidFill>
                  <a:srgbClr val="FF0000"/>
                </a:solidFill>
              </a:rPr>
              <a:t>disease</a:t>
            </a:r>
            <a:r>
              <a:rPr lang="en-US" dirty="0" smtClean="0">
                <a:solidFill>
                  <a:srgbClr val="FF0000"/>
                </a:solidFill>
              </a:rPr>
              <a:t>: disease, illness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1919" y="3799311"/>
            <a:ext cx="323280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Weak Feature (could include)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0952" y="4315354"/>
            <a:ext cx="1776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AIDS</a:t>
            </a:r>
          </a:p>
          <a:p>
            <a:pPr marL="342900" indent="-342900">
              <a:buAutoNum type="arabicPeriod"/>
            </a:pPr>
            <a:r>
              <a:rPr lang="en-US" dirty="0" smtClean="0"/>
              <a:t>tuberculosis</a:t>
            </a:r>
          </a:p>
          <a:p>
            <a:pPr marL="342900" indent="-342900">
              <a:buAutoNum type="arabicPeriod"/>
            </a:pPr>
            <a:r>
              <a:rPr lang="en-US" dirty="0" smtClean="0"/>
              <a:t>malaria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09800" y="2982686"/>
            <a:ext cx="1512923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40283" y="2993571"/>
            <a:ext cx="2077095" cy="23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04553" y="3570514"/>
            <a:ext cx="618170" cy="20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583290" y="3473867"/>
            <a:ext cx="1791079" cy="2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77" y="511629"/>
            <a:ext cx="8596668" cy="1320800"/>
          </a:xfrm>
        </p:spPr>
        <p:txBody>
          <a:bodyPr/>
          <a:lstStyle/>
          <a:p>
            <a:r>
              <a:rPr lang="en-US" dirty="0" smtClean="0"/>
              <a:t>Model - Part 2- Similarity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2" y="1652660"/>
            <a:ext cx="4021744" cy="5022179"/>
          </a:xfrm>
        </p:spPr>
      </p:pic>
      <p:sp>
        <p:nvSpPr>
          <p:cNvPr id="8" name="Frame 7"/>
          <p:cNvSpPr/>
          <p:nvPr/>
        </p:nvSpPr>
        <p:spPr>
          <a:xfrm>
            <a:off x="3933829" y="1652660"/>
            <a:ext cx="703357" cy="5205340"/>
          </a:xfrm>
          <a:prstGeom prst="frame">
            <a:avLst>
              <a:gd name="adj1" fmla="val 21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4459" y="117202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imilarity Score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9168" y="2654194"/>
            <a:ext cx="5812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000" dirty="0" smtClean="0"/>
              <a:t>Rank sentence using similarity 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2000" dirty="0" smtClean="0"/>
              <a:t>Similarity Algorithm: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Tf-idf</a:t>
            </a:r>
            <a:r>
              <a:rPr lang="en-US" altLang="zh-CN" sz="2000" dirty="0" smtClean="0">
                <a:solidFill>
                  <a:srgbClr val="FF0000"/>
                </a:solidFill>
              </a:rPr>
              <a:t> matrix  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+ CWSS (concept weighted sentence similarity)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   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2000" dirty="0" smtClean="0"/>
              <a:t>Use </a:t>
            </a:r>
            <a:r>
              <a:rPr lang="en-US" sz="2000" dirty="0" smtClean="0">
                <a:solidFill>
                  <a:schemeClr val="accent3"/>
                </a:solidFill>
              </a:rPr>
              <a:t>Spark</a:t>
            </a:r>
            <a:r>
              <a:rPr lang="en-US" sz="2000" dirty="0" smtClean="0"/>
              <a:t> to speed up: 0.1s/target</a:t>
            </a:r>
          </a:p>
        </p:txBody>
      </p:sp>
    </p:spTree>
    <p:extLst>
      <p:ext uri="{BB962C8B-B14F-4D97-AF65-F5344CB8AC3E}">
        <p14:creationId xmlns:p14="http://schemas.microsoft.com/office/powerpoint/2010/main" val="159625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05" y="468085"/>
            <a:ext cx="8596668" cy="1320800"/>
          </a:xfrm>
        </p:spPr>
        <p:txBody>
          <a:bodyPr/>
          <a:lstStyle/>
          <a:p>
            <a:r>
              <a:rPr lang="en-US" dirty="0" smtClean="0"/>
              <a:t>Result &amp; Evaluation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9456" y="1312143"/>
            <a:ext cx="140480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Template 1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5898" y="4410179"/>
            <a:ext cx="133562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Evaluation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10803" y="4934022"/>
            <a:ext cx="4022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Target </a:t>
            </a:r>
            <a:r>
              <a:rPr lang="en-US" dirty="0" smtClean="0">
                <a:solidFill>
                  <a:srgbClr val="0070C0"/>
                </a:solidFill>
              </a:rPr>
              <a:t>3.1-3.9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Testing set: Namibia National Plan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Threshold: Top5 sentence </a:t>
            </a:r>
          </a:p>
          <a:p>
            <a:endParaRPr lang="en-US" dirty="0"/>
          </a:p>
          <a:p>
            <a:r>
              <a:rPr lang="en-US" dirty="0" smtClean="0"/>
              <a:t>Accuracy Rate: </a:t>
            </a:r>
            <a:r>
              <a:rPr lang="en-US" dirty="0" smtClean="0">
                <a:solidFill>
                  <a:srgbClr val="FF0000"/>
                </a:solidFill>
              </a:rPr>
              <a:t>26/45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58%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13" y="1777671"/>
            <a:ext cx="6425043" cy="18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Interface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06" y="1573697"/>
            <a:ext cx="6345124" cy="4742981"/>
          </a:xfrm>
        </p:spPr>
      </p:pic>
    </p:spTree>
    <p:extLst>
      <p:ext uri="{BB962C8B-B14F-4D97-AF65-F5344CB8AC3E}">
        <p14:creationId xmlns:p14="http://schemas.microsoft.com/office/powerpoint/2010/main" val="134061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220" y="2383971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756345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3791</TotalTime>
  <Words>321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Courier New</vt:lpstr>
      <vt:lpstr>Trebuchet MS</vt:lpstr>
      <vt:lpstr>Wingdings 3</vt:lpstr>
      <vt:lpstr>华文新魏</vt:lpstr>
      <vt:lpstr>Arial</vt:lpstr>
      <vt:lpstr>Facet</vt:lpstr>
      <vt:lpstr>Rapid Assessment of national planning documents using machine-based text analysis -United Nation &amp; Fordham</vt:lpstr>
      <vt:lpstr>Problem Statement </vt:lpstr>
      <vt:lpstr>System Design </vt:lpstr>
      <vt:lpstr>Model – Part 1- Feature Lexicon </vt:lpstr>
      <vt:lpstr>Model - Part 2- Similarity Ranking</vt:lpstr>
      <vt:lpstr>Result &amp; Evaluation </vt:lpstr>
      <vt:lpstr>UI Interface </vt:lpstr>
      <vt:lpstr>Thank you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Assessment of national planning documents using machine-based text analysis -United Nation &amp; Fordham</dc:title>
  <dc:creator>Zeyang GONG</dc:creator>
  <cp:lastModifiedBy>Zeyang GONG</cp:lastModifiedBy>
  <cp:revision>18</cp:revision>
  <dcterms:created xsi:type="dcterms:W3CDTF">2017-04-22T01:52:54Z</dcterms:created>
  <dcterms:modified xsi:type="dcterms:W3CDTF">2017-04-26T01:40:42Z</dcterms:modified>
</cp:coreProperties>
</file>