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48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28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9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13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7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5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5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3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566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53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F91-721B-4CA0-B2F4-C954D1676990}" type="datetimeFigureOut">
              <a:rPr lang="en-NZ" smtClean="0"/>
              <a:t>15/05/2014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B64E-B11C-46F4-9574-6F93169CA2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94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7596336" cy="4965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116365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Showing all channels of data. </a:t>
            </a:r>
            <a:endParaRPr lang="en-NZ" sz="1400" dirty="0"/>
          </a:p>
        </p:txBody>
      </p:sp>
      <p:sp>
        <p:nvSpPr>
          <p:cNvPr id="7" name="Oval 6"/>
          <p:cNvSpPr/>
          <p:nvPr/>
        </p:nvSpPr>
        <p:spPr>
          <a:xfrm>
            <a:off x="2627784" y="4005064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5930280" y="2132856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2602043" y="2132856"/>
            <a:ext cx="3150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5930280" y="1772815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LV Pressure trace (kPa) </a:t>
            </a:r>
            <a:endParaRPr lang="en-N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6" y="2132856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LV Pressure trace (mmHg) </a:t>
            </a:r>
            <a:endParaRPr lang="en-NZ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96" y="389926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Potential image trigger signal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2600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St. Francis Studies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4 New studies from St. Francis have come in. </a:t>
            </a:r>
          </a:p>
          <a:p>
            <a:r>
              <a:rPr lang="en-NZ" dirty="0" smtClean="0"/>
              <a:t>Jane says: </a:t>
            </a:r>
            <a:endParaRPr lang="en-NZ" dirty="0"/>
          </a:p>
          <a:p>
            <a:r>
              <a:rPr lang="en-US" dirty="0" smtClean="0"/>
              <a:t>‘Of </a:t>
            </a:r>
            <a:r>
              <a:rPr lang="en-US" dirty="0"/>
              <a:t>note all </a:t>
            </a:r>
            <a:r>
              <a:rPr lang="en-US" dirty="0" smtClean="0"/>
              <a:t>these are </a:t>
            </a:r>
            <a:r>
              <a:rPr lang="en-US" dirty="0"/>
              <a:t>clinical cases. Few are normal in a strict sense. I selected them because they do not have cardiovascular history, </a:t>
            </a:r>
            <a:r>
              <a:rPr lang="en-US" dirty="0" smtClean="0"/>
              <a:t>no gross abnormalities </a:t>
            </a:r>
            <a:r>
              <a:rPr lang="en-US" dirty="0"/>
              <a:t>on cardiac MRI or on cath</a:t>
            </a:r>
            <a:r>
              <a:rPr lang="en-US" dirty="0" smtClean="0"/>
              <a:t>. And </a:t>
            </a:r>
            <a:r>
              <a:rPr lang="en-US" dirty="0"/>
              <a:t>they have decent tracings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Currently processing CIM models.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29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4644"/>
            <a:ext cx="3600400" cy="269548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85368"/>
            <a:ext cx="3816424" cy="269548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54" y="4102522"/>
            <a:ext cx="4037722" cy="260821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419154" y="249289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ight Arrow 14"/>
          <p:cNvSpPr/>
          <p:nvPr/>
        </p:nvSpPr>
        <p:spPr>
          <a:xfrm rot="7920695">
            <a:off x="7981790" y="403051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1043244" y="109075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Overlay trigger signal with trace </a:t>
            </a:r>
            <a:endParaRPr lang="en-NZ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" y="4157949"/>
            <a:ext cx="3778975" cy="249735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76056" y="4311223"/>
            <a:ext cx="576064" cy="2070105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39952" y="4311223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4139952" y="638132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844824"/>
            <a:ext cx="9649072" cy="41044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9672" y="2276872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915816" y="2266716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4211960" y="2266716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5508104" y="2250987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6732240" y="2250987"/>
            <a:ext cx="432048" cy="3240360"/>
          </a:xfrm>
          <a:prstGeom prst="rect">
            <a:avLst/>
          </a:prstGeom>
          <a:solidFill>
            <a:srgbClr val="4F81BD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0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3326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Haemodynamic Data Processing</a:t>
            </a:r>
          </a:p>
          <a:p>
            <a:pPr algn="ctr"/>
            <a:r>
              <a:rPr lang="en-NZ" sz="2400" dirty="0" smtClean="0"/>
              <a:t>ET7 Myocardial Infarct Study</a:t>
            </a:r>
            <a:endParaRPr lang="en-NZ" sz="2400" dirty="0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60" y="1612193"/>
            <a:ext cx="5434479" cy="410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94" y="231666"/>
            <a:ext cx="8229600" cy="778098"/>
          </a:xfrm>
        </p:spPr>
        <p:txBody>
          <a:bodyPr/>
          <a:lstStyle/>
          <a:p>
            <a:r>
              <a:rPr lang="en-NZ" dirty="0" smtClean="0"/>
              <a:t>MICCAI Challenge</a:t>
            </a:r>
            <a:endParaRPr lang="en-NZ" dirty="0"/>
          </a:p>
        </p:txBody>
      </p:sp>
      <p:pic>
        <p:nvPicPr>
          <p:cNvPr id="1030" name="Picture 6" descr="RegularSurfacePon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68582"/>
            <a:ext cx="3816424" cy="25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10097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Geometric Fitting</a:t>
            </a:r>
            <a:endParaRPr lang="en-NZ" sz="1400" dirty="0"/>
          </a:p>
        </p:txBody>
      </p:sp>
      <p:pic>
        <p:nvPicPr>
          <p:cNvPr id="1028" name="Picture 4" descr="Transl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17" y="1331584"/>
            <a:ext cx="3528392" cy="23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late_sphero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4" y="1317541"/>
            <a:ext cx="2543506" cy="25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8610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Prolate spheroid regular model in rectangular Cartesian coordinate system.</a:t>
            </a:r>
            <a:endParaRPr lang="en-NZ" sz="1200" dirty="0"/>
          </a:p>
        </p:txBody>
      </p:sp>
      <p:pic>
        <p:nvPicPr>
          <p:cNvPr id="1032" name="Picture 8" descr="https://lh4.googleusercontent.com/6STqeK8hSzSDDW4QPw2ju8uO5F7fUrcvXBq6vvKPiGCLr_KUB7YByPOzM2AL2jFXH3xIV0inIuikT888QmDdLGpyxX7HKgT4vfj31WhV1g-zqOAaPrNcs9s-ahUwL382T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35" y="4095010"/>
            <a:ext cx="3398155" cy="22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2963" y="3752344"/>
            <a:ext cx="254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Register to challenge surface data</a:t>
            </a:r>
            <a:endParaRPr lang="en-NZ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861048"/>
            <a:ext cx="285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Generate regular model surface points</a:t>
            </a:r>
            <a:endParaRPr lang="en-NZ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6393752"/>
            <a:ext cx="283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Scale to match general dimensions of data</a:t>
            </a:r>
            <a:endParaRPr lang="en-NZ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5856" y="249655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6136" y="249655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84523" y="4023718"/>
            <a:ext cx="1" cy="1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s://lh4.googleusercontent.com/6STqeK8hSzSDDW4QPw2ju8uO5F7fUrcvXBq6vvKPiGCLr_KUB7YByPOzM2AL2jFXH3xIV0inIuikT888QmDdLGpyxX7HKgT4vfj31WhV1g-zqOAaPrNcs9s-ahUwL382T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" y="1234471"/>
            <a:ext cx="3398155" cy="22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doFi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25421"/>
          <a:stretch/>
        </p:blipFill>
        <p:spPr bwMode="auto">
          <a:xfrm>
            <a:off x="2987824" y="1143377"/>
            <a:ext cx="2360353" cy="253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194" y="231666"/>
            <a:ext cx="8229600" cy="778098"/>
          </a:xfrm>
        </p:spPr>
        <p:txBody>
          <a:bodyPr/>
          <a:lstStyle/>
          <a:p>
            <a:r>
              <a:rPr lang="en-NZ" dirty="0" smtClean="0"/>
              <a:t>MICCAI Challenge</a:t>
            </a:r>
            <a:endParaRPr lang="en-NZ" dirty="0"/>
          </a:p>
        </p:txBody>
      </p:sp>
      <p:pic>
        <p:nvPicPr>
          <p:cNvPr id="2054" name="Picture 6" descr="FinalFitErr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3" y="3478403"/>
            <a:ext cx="4808117" cy="31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0097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Geometric Fitting</a:t>
            </a:r>
            <a:endParaRPr lang="en-NZ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478405"/>
            <a:ext cx="283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Registered and scaled regular model </a:t>
            </a:r>
            <a:endParaRPr lang="en-NZ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479962"/>
            <a:ext cx="283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Fit to endocardial data</a:t>
            </a:r>
            <a:endParaRPr lang="en-NZ" sz="1200" dirty="0"/>
          </a:p>
        </p:txBody>
      </p:sp>
      <p:pic>
        <p:nvPicPr>
          <p:cNvPr id="2052" name="Picture 4" descr="EpiFi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t="4871" r="21866" b="7546"/>
          <a:stretch/>
        </p:blipFill>
        <p:spPr bwMode="auto">
          <a:xfrm>
            <a:off x="5602694" y="1249736"/>
            <a:ext cx="2486521" cy="222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08104" y="3478403"/>
            <a:ext cx="283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 smtClean="0"/>
              <a:t>Fit to epicardial data</a:t>
            </a:r>
            <a:endParaRPr lang="en-NZ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509120"/>
            <a:ext cx="28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RMSE = 0.23 mm (2 </a:t>
            </a:r>
            <a:r>
              <a:rPr lang="en-NZ" dirty="0" err="1" smtClean="0"/>
              <a:t>d.p.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2578795" y="6345614"/>
            <a:ext cx="429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b="1" dirty="0" smtClean="0"/>
              <a:t>Geometrically Fitted Model + fitting errors (in red)</a:t>
            </a:r>
            <a:endParaRPr lang="en-NZ" sz="1400" b="1" dirty="0"/>
          </a:p>
        </p:txBody>
      </p:sp>
    </p:spTree>
    <p:extLst>
      <p:ext uri="{BB962C8B-B14F-4D97-AF65-F5344CB8AC3E}">
        <p14:creationId xmlns:p14="http://schemas.microsoft.com/office/powerpoint/2010/main" val="35759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194" y="231666"/>
            <a:ext cx="8229600" cy="778098"/>
          </a:xfrm>
        </p:spPr>
        <p:txBody>
          <a:bodyPr/>
          <a:lstStyle/>
          <a:p>
            <a:r>
              <a:rPr lang="en-NZ" dirty="0" smtClean="0"/>
              <a:t>MICCAI Challenge</a:t>
            </a:r>
            <a:endParaRPr lang="en-NZ" dirty="0"/>
          </a:p>
        </p:txBody>
      </p:sp>
      <p:pic>
        <p:nvPicPr>
          <p:cNvPr id="4098" name="Picture 2" descr="FibreData_0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64" y="939241"/>
            <a:ext cx="2779348" cy="27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10097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Fibre Fitting</a:t>
            </a:r>
            <a:endParaRPr lang="en-NZ" sz="1400" dirty="0"/>
          </a:p>
        </p:txBody>
      </p:sp>
      <p:pic>
        <p:nvPicPr>
          <p:cNvPr id="4100" name="Picture 4" descr="FibreFitted_09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7884"/>
            <a:ext cx="3300102" cy="33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nalFitErr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" y="1317541"/>
            <a:ext cx="3269568" cy="21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9550" y="3398801"/>
            <a:ext cx="283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Geometrically Fitted Model</a:t>
            </a:r>
            <a:endParaRPr lang="en-NZ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3291079"/>
            <a:ext cx="336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 smtClean="0"/>
              <a:t>Fibre angles calculated through vector-wall projection</a:t>
            </a:r>
            <a:endParaRPr lang="en-N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6342475"/>
            <a:ext cx="3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b="1" dirty="0" smtClean="0"/>
              <a:t>Fibre Fitted Model</a:t>
            </a:r>
            <a:endParaRPr lang="en-NZ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536" y="4509120"/>
                <a:ext cx="28315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RMSE = 0.1789 radians</a:t>
                </a:r>
              </a:p>
              <a:p>
                <a:r>
                  <a:rPr lang="en-NZ" dirty="0" smtClean="0"/>
                  <a:t>= 10.25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°</m:t>
                    </m:r>
                  </m:oMath>
                </a14:m>
                <a:r>
                  <a:rPr lang="en-NZ" dirty="0" smtClean="0"/>
                  <a:t> (2 </a:t>
                </a:r>
                <a:r>
                  <a:rPr lang="en-NZ" dirty="0" err="1" smtClean="0"/>
                  <a:t>d.p.</a:t>
                </a:r>
                <a:r>
                  <a:rPr lang="en-NZ" dirty="0" smtClean="0"/>
                  <a:t>)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509120"/>
                <a:ext cx="283153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940" t="-4717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7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Benchmark Problem</a:t>
            </a:r>
            <a:endParaRPr lang="en-NZ" dirty="0"/>
          </a:p>
        </p:txBody>
      </p:sp>
      <p:pic>
        <p:nvPicPr>
          <p:cNvPr id="4" name="Picture 2" descr="C:\Users\Jenny\Desktop\TrilinearBenchmar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6" t="25158" r="8055" b="24653"/>
          <a:stretch/>
        </p:blipFill>
        <p:spPr bwMode="auto">
          <a:xfrm>
            <a:off x="467544" y="1124744"/>
            <a:ext cx="8761353" cy="41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34907" y="4149080"/>
            <a:ext cx="5194920" cy="2337123"/>
          </a:xfrm>
        </p:spPr>
        <p:txBody>
          <a:bodyPr>
            <a:normAutofit fontScale="47500" lnSpcReduction="20000"/>
          </a:bodyPr>
          <a:lstStyle/>
          <a:p>
            <a:r>
              <a:rPr lang="en-NZ" dirty="0" err="1">
                <a:solidFill>
                  <a:schemeClr val="tx1"/>
                </a:solidFill>
              </a:rPr>
              <a:t>Dirichlet</a:t>
            </a:r>
            <a:r>
              <a:rPr lang="en-NZ" dirty="0">
                <a:solidFill>
                  <a:schemeClr val="tx1"/>
                </a:solidFill>
              </a:rPr>
              <a:t> boundary conditions: the left face (x=0) is fixed</a:t>
            </a:r>
            <a:r>
              <a:rPr lang="en-NZ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NZ" dirty="0">
                <a:solidFill>
                  <a:schemeClr val="tx1"/>
                </a:solidFill>
              </a:rPr>
              <a:t>Pressure boundary condition: </a:t>
            </a:r>
            <a:r>
              <a:rPr lang="en-NZ" b="1" dirty="0">
                <a:solidFill>
                  <a:schemeClr val="tx1"/>
                </a:solidFill>
              </a:rPr>
              <a:t>0.004 kPa </a:t>
            </a:r>
            <a:r>
              <a:rPr lang="en-NZ" dirty="0">
                <a:solidFill>
                  <a:schemeClr val="tx1"/>
                </a:solidFill>
              </a:rPr>
              <a:t>pressure is applied to the bottom (z=0) face</a:t>
            </a:r>
            <a:r>
              <a:rPr lang="en-NZ" dirty="0" smtClean="0">
                <a:solidFill>
                  <a:schemeClr val="tx1"/>
                </a:solidFill>
              </a:rPr>
              <a:t>. Please </a:t>
            </a:r>
            <a:r>
              <a:rPr lang="en-NZ" dirty="0">
                <a:solidFill>
                  <a:schemeClr val="tx1"/>
                </a:solidFill>
              </a:rPr>
              <a:t>note that the direction of the pressure boundary condition scales with the deformed normal, and its magnitude with deformed area</a:t>
            </a:r>
            <a:r>
              <a:rPr lang="en-NZ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Using Guccione’s transversely isotropic constitutive law</a:t>
            </a:r>
          </a:p>
          <a:p>
            <a:r>
              <a:rPr lang="en-NZ" dirty="0">
                <a:solidFill>
                  <a:schemeClr val="tx1"/>
                </a:solidFill>
              </a:rPr>
              <a:t>W = C/2 (</a:t>
            </a:r>
            <a:r>
              <a:rPr lang="en-NZ" dirty="0" err="1">
                <a:solidFill>
                  <a:schemeClr val="tx1"/>
                </a:solidFill>
              </a:rPr>
              <a:t>e^Q</a:t>
            </a:r>
            <a:r>
              <a:rPr lang="en-NZ" dirty="0">
                <a:solidFill>
                  <a:schemeClr val="tx1"/>
                </a:solidFill>
              </a:rPr>
              <a:t> - 1</a:t>
            </a:r>
            <a:r>
              <a:rPr lang="en-NZ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Q </a:t>
            </a:r>
            <a:r>
              <a:rPr lang="en-NZ" dirty="0">
                <a:solidFill>
                  <a:schemeClr val="tx1"/>
                </a:solidFill>
              </a:rPr>
              <a:t>= </a:t>
            </a:r>
            <a:r>
              <a:rPr lang="en-NZ" dirty="0" err="1">
                <a:solidFill>
                  <a:schemeClr val="tx1"/>
                </a:solidFill>
              </a:rPr>
              <a:t>b_f</a:t>
            </a:r>
            <a:r>
              <a:rPr lang="en-NZ" dirty="0">
                <a:solidFill>
                  <a:schemeClr val="tx1"/>
                </a:solidFill>
              </a:rPr>
              <a:t> E11^2 + </a:t>
            </a:r>
            <a:r>
              <a:rPr lang="en-NZ" dirty="0" err="1">
                <a:solidFill>
                  <a:schemeClr val="tx1"/>
                </a:solidFill>
              </a:rPr>
              <a:t>b_t</a:t>
            </a:r>
            <a:r>
              <a:rPr lang="en-NZ" dirty="0">
                <a:solidFill>
                  <a:schemeClr val="tx1"/>
                </a:solidFill>
              </a:rPr>
              <a:t> (E_22^2 + E33^3 + E23^2+ E32^2) + </a:t>
            </a:r>
            <a:r>
              <a:rPr lang="en-NZ" dirty="0" err="1">
                <a:solidFill>
                  <a:schemeClr val="tx1"/>
                </a:solidFill>
              </a:rPr>
              <a:t>b_fs</a:t>
            </a:r>
            <a:r>
              <a:rPr lang="en-NZ" dirty="0">
                <a:solidFill>
                  <a:schemeClr val="tx1"/>
                </a:solidFill>
              </a:rPr>
              <a:t> (E_12^2 + E_21^2</a:t>
            </a:r>
            <a:endParaRPr lang="en-NZ" dirty="0" smtClean="0">
              <a:solidFill>
                <a:schemeClr val="tx1"/>
              </a:solidFill>
            </a:endParaRPr>
          </a:p>
          <a:p>
            <a:r>
              <a:rPr lang="en-NZ" dirty="0" smtClean="0">
                <a:solidFill>
                  <a:schemeClr val="tx1"/>
                </a:solidFill>
              </a:rPr>
              <a:t> where </a:t>
            </a:r>
            <a:r>
              <a:rPr lang="en-NZ" b="1" dirty="0" smtClean="0">
                <a:solidFill>
                  <a:schemeClr val="tx1"/>
                </a:solidFill>
              </a:rPr>
              <a:t>C    </a:t>
            </a:r>
            <a:r>
              <a:rPr lang="en-NZ" b="1" dirty="0">
                <a:solidFill>
                  <a:schemeClr val="tx1"/>
                </a:solidFill>
              </a:rPr>
              <a:t>= 0.876 </a:t>
            </a:r>
            <a:r>
              <a:rPr lang="en-NZ" b="1" dirty="0" smtClean="0">
                <a:solidFill>
                  <a:schemeClr val="tx1"/>
                </a:solidFill>
              </a:rPr>
              <a:t>kPa, </a:t>
            </a:r>
            <a:r>
              <a:rPr lang="en-NZ" b="1" dirty="0" err="1" smtClean="0">
                <a:solidFill>
                  <a:schemeClr val="tx1"/>
                </a:solidFill>
              </a:rPr>
              <a:t>b_f</a:t>
            </a:r>
            <a:r>
              <a:rPr lang="en-NZ" b="1" dirty="0" smtClean="0">
                <a:solidFill>
                  <a:schemeClr val="tx1"/>
                </a:solidFill>
              </a:rPr>
              <a:t>  </a:t>
            </a:r>
            <a:r>
              <a:rPr lang="en-NZ" b="1" dirty="0">
                <a:solidFill>
                  <a:schemeClr val="tx1"/>
                </a:solidFill>
              </a:rPr>
              <a:t>= </a:t>
            </a:r>
            <a:r>
              <a:rPr lang="en-NZ" b="1" dirty="0" smtClean="0">
                <a:solidFill>
                  <a:schemeClr val="tx1"/>
                </a:solidFill>
              </a:rPr>
              <a:t>18.48, </a:t>
            </a:r>
            <a:r>
              <a:rPr lang="en-NZ" b="1" dirty="0" err="1" smtClean="0">
                <a:solidFill>
                  <a:schemeClr val="tx1"/>
                </a:solidFill>
              </a:rPr>
              <a:t>b_t</a:t>
            </a:r>
            <a:r>
              <a:rPr lang="en-NZ" b="1" dirty="0" smtClean="0">
                <a:solidFill>
                  <a:schemeClr val="tx1"/>
                </a:solidFill>
              </a:rPr>
              <a:t>  </a:t>
            </a:r>
            <a:r>
              <a:rPr lang="en-NZ" b="1" dirty="0">
                <a:solidFill>
                  <a:schemeClr val="tx1"/>
                </a:solidFill>
              </a:rPr>
              <a:t>= </a:t>
            </a:r>
            <a:r>
              <a:rPr lang="en-NZ" b="1" dirty="0" smtClean="0">
                <a:solidFill>
                  <a:schemeClr val="tx1"/>
                </a:solidFill>
              </a:rPr>
              <a:t>3.58, </a:t>
            </a:r>
            <a:r>
              <a:rPr lang="en-NZ" b="1" dirty="0" err="1" smtClean="0">
                <a:solidFill>
                  <a:schemeClr val="tx1"/>
                </a:solidFill>
              </a:rPr>
              <a:t>b_fs</a:t>
            </a:r>
            <a:r>
              <a:rPr lang="en-NZ" b="1" dirty="0" smtClean="0">
                <a:solidFill>
                  <a:schemeClr val="tx1"/>
                </a:solidFill>
              </a:rPr>
              <a:t> </a:t>
            </a:r>
            <a:r>
              <a:rPr lang="en-NZ" b="1" dirty="0">
                <a:solidFill>
                  <a:schemeClr val="tx1"/>
                </a:solidFill>
              </a:rPr>
              <a:t>= </a:t>
            </a:r>
            <a:r>
              <a:rPr lang="en-NZ" b="1" dirty="0" smtClean="0">
                <a:solidFill>
                  <a:schemeClr val="tx1"/>
                </a:solidFill>
              </a:rPr>
              <a:t>1.627</a:t>
            </a:r>
          </a:p>
        </p:txBody>
      </p:sp>
    </p:spTree>
    <p:extLst>
      <p:ext uri="{BB962C8B-B14F-4D97-AF65-F5344CB8AC3E}">
        <p14:creationId xmlns:p14="http://schemas.microsoft.com/office/powerpoint/2010/main" val="38782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OpenCMISS CellML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OpenCMISS specifies that there must be 2 components for the material field when the constitutive law is defined in CellML. </a:t>
            </a:r>
          </a:p>
          <a:p>
            <a:r>
              <a:rPr lang="en-NZ" dirty="0" smtClean="0"/>
              <a:t>A fix was made by modifying the source code. </a:t>
            </a:r>
          </a:p>
          <a:p>
            <a:r>
              <a:rPr lang="en-NZ" dirty="0" smtClean="0"/>
              <a:t>However, due to a unknown problem, the modified code is not being executed. Memory leakage problems are suspected. </a:t>
            </a:r>
          </a:p>
          <a:p>
            <a:pPr marL="0" indent="0"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235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MICCAI Challenge</vt:lpstr>
      <vt:lpstr>MICCAI Challenge</vt:lpstr>
      <vt:lpstr>MICCAI Challenge</vt:lpstr>
      <vt:lpstr>Benchmark Problem</vt:lpstr>
      <vt:lpstr>OpenCMISS CellML</vt:lpstr>
      <vt:lpstr>St. Francis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</dc:creator>
  <cp:lastModifiedBy>aguser</cp:lastModifiedBy>
  <cp:revision>19</cp:revision>
  <dcterms:created xsi:type="dcterms:W3CDTF">2014-05-14T21:44:19Z</dcterms:created>
  <dcterms:modified xsi:type="dcterms:W3CDTF">2014-05-15T00:59:49Z</dcterms:modified>
</cp:coreProperties>
</file>