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2070" y="-5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3EDB-FD99-47AF-BB13-F7BBFDC700A0}" type="datetimeFigureOut">
              <a:rPr lang="en-NZ" smtClean="0"/>
              <a:t>8/05/2014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3804-13F3-4ECF-BA17-BD3BAE3A4FF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689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3EDB-FD99-47AF-BB13-F7BBFDC700A0}" type="datetimeFigureOut">
              <a:rPr lang="en-NZ" smtClean="0"/>
              <a:t>8/05/2014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3804-13F3-4ECF-BA17-BD3BAE3A4FF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160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3EDB-FD99-47AF-BB13-F7BBFDC700A0}" type="datetimeFigureOut">
              <a:rPr lang="en-NZ" smtClean="0"/>
              <a:t>8/05/2014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3804-13F3-4ECF-BA17-BD3BAE3A4FF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5659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3EDB-FD99-47AF-BB13-F7BBFDC700A0}" type="datetimeFigureOut">
              <a:rPr lang="en-NZ" smtClean="0"/>
              <a:t>8/05/2014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3804-13F3-4ECF-BA17-BD3BAE3A4FF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489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3EDB-FD99-47AF-BB13-F7BBFDC700A0}" type="datetimeFigureOut">
              <a:rPr lang="en-NZ" smtClean="0"/>
              <a:t>8/05/2014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3804-13F3-4ECF-BA17-BD3BAE3A4FF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367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3EDB-FD99-47AF-BB13-F7BBFDC700A0}" type="datetimeFigureOut">
              <a:rPr lang="en-NZ" smtClean="0"/>
              <a:t>8/05/2014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3804-13F3-4ECF-BA17-BD3BAE3A4FF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9649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3EDB-FD99-47AF-BB13-F7BBFDC700A0}" type="datetimeFigureOut">
              <a:rPr lang="en-NZ" smtClean="0"/>
              <a:t>8/05/2014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3804-13F3-4ECF-BA17-BD3BAE3A4FF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115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3EDB-FD99-47AF-BB13-F7BBFDC700A0}" type="datetimeFigureOut">
              <a:rPr lang="en-NZ" smtClean="0"/>
              <a:t>8/05/2014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3804-13F3-4ECF-BA17-BD3BAE3A4FF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603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3EDB-FD99-47AF-BB13-F7BBFDC700A0}" type="datetimeFigureOut">
              <a:rPr lang="en-NZ" smtClean="0"/>
              <a:t>8/05/2014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3804-13F3-4ECF-BA17-BD3BAE3A4FF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935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3EDB-FD99-47AF-BB13-F7BBFDC700A0}" type="datetimeFigureOut">
              <a:rPr lang="en-NZ" smtClean="0"/>
              <a:t>8/05/2014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3804-13F3-4ECF-BA17-BD3BAE3A4FF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113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3EDB-FD99-47AF-BB13-F7BBFDC700A0}" type="datetimeFigureOut">
              <a:rPr lang="en-NZ" smtClean="0"/>
              <a:t>8/05/2014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3804-13F3-4ECF-BA17-BD3BAE3A4FF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223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33EDB-FD99-47AF-BB13-F7BBFDC700A0}" type="datetimeFigureOut">
              <a:rPr lang="en-NZ" smtClean="0"/>
              <a:t>8/05/2014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43804-13F3-4ECF-BA17-BD3BAE3A4FF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4555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-74951"/>
            <a:ext cx="7772400" cy="1470025"/>
          </a:xfrm>
        </p:spPr>
        <p:txBody>
          <a:bodyPr/>
          <a:lstStyle/>
          <a:p>
            <a:r>
              <a:rPr lang="en-NZ" dirty="0" smtClean="0"/>
              <a:t>Benchmark problem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417468"/>
            <a:ext cx="8568952" cy="3406251"/>
          </a:xfrm>
        </p:spPr>
        <p:txBody>
          <a:bodyPr>
            <a:normAutofit fontScale="62500" lnSpcReduction="20000"/>
          </a:bodyPr>
          <a:lstStyle/>
          <a:p>
            <a:r>
              <a:rPr lang="en-NZ" dirty="0" err="1">
                <a:solidFill>
                  <a:schemeClr val="tx1"/>
                </a:solidFill>
              </a:rPr>
              <a:t>Dirichlet</a:t>
            </a:r>
            <a:r>
              <a:rPr lang="en-NZ" dirty="0">
                <a:solidFill>
                  <a:schemeClr val="tx1"/>
                </a:solidFill>
              </a:rPr>
              <a:t> boundary conditions: the left face (x=0) is fixed</a:t>
            </a:r>
            <a:r>
              <a:rPr lang="en-NZ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NZ" dirty="0">
                <a:solidFill>
                  <a:schemeClr val="tx1"/>
                </a:solidFill>
              </a:rPr>
              <a:t>Pressure boundary condition: 0.004 kPa pressure is applied to the bottom (z=0) </a:t>
            </a:r>
            <a:r>
              <a:rPr lang="en-NZ" dirty="0" err="1">
                <a:solidFill>
                  <a:schemeClr val="tx1"/>
                </a:solidFill>
              </a:rPr>
              <a:t>face.Please</a:t>
            </a:r>
            <a:r>
              <a:rPr lang="en-NZ" dirty="0">
                <a:solidFill>
                  <a:schemeClr val="tx1"/>
                </a:solidFill>
              </a:rPr>
              <a:t> note that the direction of the pressure boundary condition scales with the deformed normal, and its magnitude with deformed area</a:t>
            </a:r>
            <a:r>
              <a:rPr lang="en-NZ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NZ" dirty="0" smtClean="0">
                <a:solidFill>
                  <a:schemeClr val="tx1"/>
                </a:solidFill>
              </a:rPr>
              <a:t>Using Guccione’s transversely isotropic constitutive law</a:t>
            </a:r>
          </a:p>
          <a:p>
            <a:r>
              <a:rPr lang="en-NZ" dirty="0">
                <a:solidFill>
                  <a:schemeClr val="tx1"/>
                </a:solidFill>
              </a:rPr>
              <a:t>W = C/2 (</a:t>
            </a:r>
            <a:r>
              <a:rPr lang="en-NZ" dirty="0" err="1">
                <a:solidFill>
                  <a:schemeClr val="tx1"/>
                </a:solidFill>
              </a:rPr>
              <a:t>e^Q</a:t>
            </a:r>
            <a:r>
              <a:rPr lang="en-NZ" dirty="0">
                <a:solidFill>
                  <a:schemeClr val="tx1"/>
                </a:solidFill>
              </a:rPr>
              <a:t> - 1</a:t>
            </a:r>
            <a:r>
              <a:rPr lang="en-NZ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NZ" dirty="0" smtClean="0">
                <a:solidFill>
                  <a:schemeClr val="tx1"/>
                </a:solidFill>
              </a:rPr>
              <a:t>Q </a:t>
            </a:r>
            <a:r>
              <a:rPr lang="en-NZ" dirty="0">
                <a:solidFill>
                  <a:schemeClr val="tx1"/>
                </a:solidFill>
              </a:rPr>
              <a:t>= </a:t>
            </a:r>
            <a:r>
              <a:rPr lang="en-NZ" dirty="0" err="1">
                <a:solidFill>
                  <a:schemeClr val="tx1"/>
                </a:solidFill>
              </a:rPr>
              <a:t>b_f</a:t>
            </a:r>
            <a:r>
              <a:rPr lang="en-NZ" dirty="0">
                <a:solidFill>
                  <a:schemeClr val="tx1"/>
                </a:solidFill>
              </a:rPr>
              <a:t> E11^2 + </a:t>
            </a:r>
            <a:r>
              <a:rPr lang="en-NZ" dirty="0" err="1">
                <a:solidFill>
                  <a:schemeClr val="tx1"/>
                </a:solidFill>
              </a:rPr>
              <a:t>b_t</a:t>
            </a:r>
            <a:r>
              <a:rPr lang="en-NZ" dirty="0">
                <a:solidFill>
                  <a:schemeClr val="tx1"/>
                </a:solidFill>
              </a:rPr>
              <a:t> (E_22^2 + E33^3 + E23^2+ E32^2) + </a:t>
            </a:r>
            <a:r>
              <a:rPr lang="en-NZ" dirty="0" err="1">
                <a:solidFill>
                  <a:schemeClr val="tx1"/>
                </a:solidFill>
              </a:rPr>
              <a:t>b_fs</a:t>
            </a:r>
            <a:r>
              <a:rPr lang="en-NZ" dirty="0">
                <a:solidFill>
                  <a:schemeClr val="tx1"/>
                </a:solidFill>
              </a:rPr>
              <a:t> (E_12^2 + E_21^2</a:t>
            </a:r>
            <a:endParaRPr lang="en-NZ" dirty="0" smtClean="0">
              <a:solidFill>
                <a:schemeClr val="tx1"/>
              </a:solidFill>
            </a:endParaRPr>
          </a:p>
          <a:p>
            <a:r>
              <a:rPr lang="en-NZ" dirty="0" smtClean="0">
                <a:solidFill>
                  <a:schemeClr val="tx1"/>
                </a:solidFill>
              </a:rPr>
              <a:t> where C    </a:t>
            </a:r>
            <a:r>
              <a:rPr lang="en-NZ" dirty="0">
                <a:solidFill>
                  <a:schemeClr val="tx1"/>
                </a:solidFill>
              </a:rPr>
              <a:t>= 0.876 </a:t>
            </a:r>
            <a:r>
              <a:rPr lang="en-NZ" dirty="0" smtClean="0">
                <a:solidFill>
                  <a:schemeClr val="tx1"/>
                </a:solidFill>
              </a:rPr>
              <a:t>kPa, </a:t>
            </a:r>
            <a:r>
              <a:rPr lang="en-NZ" dirty="0" err="1" smtClean="0">
                <a:solidFill>
                  <a:schemeClr val="tx1"/>
                </a:solidFill>
              </a:rPr>
              <a:t>b_f</a:t>
            </a:r>
            <a:r>
              <a:rPr lang="en-NZ" dirty="0" smtClean="0">
                <a:solidFill>
                  <a:schemeClr val="tx1"/>
                </a:solidFill>
              </a:rPr>
              <a:t>  </a:t>
            </a:r>
            <a:r>
              <a:rPr lang="en-NZ" dirty="0">
                <a:solidFill>
                  <a:schemeClr val="tx1"/>
                </a:solidFill>
              </a:rPr>
              <a:t>= </a:t>
            </a:r>
            <a:r>
              <a:rPr lang="en-NZ" dirty="0" smtClean="0">
                <a:solidFill>
                  <a:schemeClr val="tx1"/>
                </a:solidFill>
              </a:rPr>
              <a:t>18.48, </a:t>
            </a:r>
            <a:r>
              <a:rPr lang="en-NZ" dirty="0" err="1" smtClean="0">
                <a:solidFill>
                  <a:schemeClr val="tx1"/>
                </a:solidFill>
              </a:rPr>
              <a:t>b_t</a:t>
            </a:r>
            <a:r>
              <a:rPr lang="en-NZ" dirty="0" smtClean="0">
                <a:solidFill>
                  <a:schemeClr val="tx1"/>
                </a:solidFill>
              </a:rPr>
              <a:t>  </a:t>
            </a:r>
            <a:r>
              <a:rPr lang="en-NZ" dirty="0">
                <a:solidFill>
                  <a:schemeClr val="tx1"/>
                </a:solidFill>
              </a:rPr>
              <a:t>= </a:t>
            </a:r>
            <a:r>
              <a:rPr lang="en-NZ" dirty="0" smtClean="0">
                <a:solidFill>
                  <a:schemeClr val="tx1"/>
                </a:solidFill>
              </a:rPr>
              <a:t>3.58, </a:t>
            </a:r>
            <a:r>
              <a:rPr lang="en-NZ" dirty="0" err="1" smtClean="0">
                <a:solidFill>
                  <a:schemeClr val="tx1"/>
                </a:solidFill>
              </a:rPr>
              <a:t>b_fs</a:t>
            </a:r>
            <a:r>
              <a:rPr lang="en-NZ" dirty="0" smtClean="0">
                <a:solidFill>
                  <a:schemeClr val="tx1"/>
                </a:solidFill>
              </a:rPr>
              <a:t> </a:t>
            </a:r>
            <a:r>
              <a:rPr lang="en-NZ" dirty="0">
                <a:solidFill>
                  <a:schemeClr val="tx1"/>
                </a:solidFill>
              </a:rPr>
              <a:t>= </a:t>
            </a:r>
            <a:r>
              <a:rPr lang="en-NZ" dirty="0" smtClean="0">
                <a:solidFill>
                  <a:schemeClr val="tx1"/>
                </a:solidFill>
              </a:rPr>
              <a:t>1.627</a:t>
            </a:r>
          </a:p>
          <a:p>
            <a:r>
              <a:rPr lang="en-NZ" dirty="0" smtClean="0">
                <a:solidFill>
                  <a:schemeClr val="tx1"/>
                </a:solidFill>
              </a:rPr>
              <a:t>Fully incompressible.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5736" y="2033261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y</a:t>
            </a:r>
            <a:endParaRPr lang="en-NZ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2033261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x</a:t>
            </a:r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2627784" y="134076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z</a:t>
            </a:r>
          </a:p>
        </p:txBody>
      </p:sp>
      <p:pic>
        <p:nvPicPr>
          <p:cNvPr id="2050" name="Picture 2" descr="C:\Users\Jenny\Desktop\faf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3" b="28783"/>
          <a:stretch/>
        </p:blipFill>
        <p:spPr bwMode="auto">
          <a:xfrm>
            <a:off x="1475656" y="1018385"/>
            <a:ext cx="5912892" cy="239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21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Using </a:t>
            </a:r>
            <a:r>
              <a:rPr lang="en-NZ" dirty="0" err="1" smtClean="0"/>
              <a:t>trilinear</a:t>
            </a:r>
            <a:r>
              <a:rPr lang="en-NZ" dirty="0"/>
              <a:t> </a:t>
            </a:r>
            <a:r>
              <a:rPr lang="en-NZ" dirty="0" smtClean="0"/>
              <a:t>mesh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1026" name="Picture 2" descr="C:\Users\Jenny\Desktop\TrilinearBenchmar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6" t="25158" r="8055" b="24653"/>
          <a:stretch/>
        </p:blipFill>
        <p:spPr bwMode="auto">
          <a:xfrm>
            <a:off x="162407" y="1988840"/>
            <a:ext cx="8761353" cy="411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96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OpenCMISS CellML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Transversely isotropic uniaxial load problem in CellML.</a:t>
            </a:r>
          </a:p>
          <a:p>
            <a:r>
              <a:rPr lang="en-NZ" dirty="0" smtClean="0"/>
              <a:t>Problems with compiler/</a:t>
            </a:r>
            <a:r>
              <a:rPr lang="en-NZ" dirty="0" err="1" smtClean="0"/>
              <a:t>totalview</a:t>
            </a:r>
            <a:r>
              <a:rPr lang="en-NZ" dirty="0" smtClean="0"/>
              <a:t> – unable to run modified source code properly. 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6365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MICCAI Challenge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/>
          </a:bodyPr>
          <a:lstStyle/>
          <a:p>
            <a:r>
              <a:rPr lang="en-NZ" sz="1400" dirty="0" smtClean="0"/>
              <a:t>Geometric fitting done. </a:t>
            </a:r>
            <a:endParaRPr lang="en-NZ" sz="1400" dirty="0"/>
          </a:p>
          <a:p>
            <a:r>
              <a:rPr lang="en-NZ" sz="1400" dirty="0" smtClean="0"/>
              <a:t>Fibre fitting – how to correlate data cloud with nodal fibre values?</a:t>
            </a:r>
            <a:br>
              <a:rPr lang="en-NZ" sz="1400" dirty="0" smtClean="0"/>
            </a:br>
            <a:r>
              <a:rPr lang="en-NZ" sz="1400" dirty="0" smtClean="0"/>
              <a:t>- how to convert vector into angles with respect to circumferential axis. </a:t>
            </a:r>
          </a:p>
        </p:txBody>
      </p:sp>
      <p:pic>
        <p:nvPicPr>
          <p:cNvPr id="2050" name="Picture 2" descr="https://lh5.googleusercontent.com/zUCZsOsmg94_e6ylY0l7qSQSO8-ROHD6_FOTngklB_bbDq8JuMx7JY2zybmDx3aMMHeY2yLYe4FwOfyDYPRpGUeIQem02nbvrXIXzAFsdtmhektktLGCLkxKo5T6cHWoR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876" y="2492896"/>
            <a:ext cx="4084712" cy="408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nalFitErro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8" t="9402" r="22941" b="3081"/>
          <a:stretch/>
        </p:blipFill>
        <p:spPr bwMode="auto">
          <a:xfrm>
            <a:off x="0" y="2462428"/>
            <a:ext cx="4946848" cy="423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050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Pressure Registration</a:t>
            </a:r>
            <a:endParaRPr lang="en-NZ" dirty="0"/>
          </a:p>
        </p:txBody>
      </p:sp>
      <p:pic>
        <p:nvPicPr>
          <p:cNvPr id="3074" name="Picture 2" descr="F:\PhD\Haemodynamic_Renee\ET7_MIModel_Fina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26"/>
          <a:stretch/>
        </p:blipFill>
        <p:spPr bwMode="auto">
          <a:xfrm>
            <a:off x="-14461" y="1441881"/>
            <a:ext cx="4608512" cy="525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PhD\Haemodynamic_Renee\ET7_PostMI_Fina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71"/>
          <a:stretch/>
        </p:blipFill>
        <p:spPr bwMode="auto">
          <a:xfrm>
            <a:off x="4319463" y="1556790"/>
            <a:ext cx="4824537" cy="502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546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158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Benchmark problem</vt:lpstr>
      <vt:lpstr>Using trilinear mesh</vt:lpstr>
      <vt:lpstr>OpenCMISS CellML</vt:lpstr>
      <vt:lpstr>MICCAI Challenge</vt:lpstr>
      <vt:lpstr>Pressure Registration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</dc:creator>
  <cp:lastModifiedBy>Jenny</cp:lastModifiedBy>
  <cp:revision>8</cp:revision>
  <dcterms:created xsi:type="dcterms:W3CDTF">2014-05-07T22:08:20Z</dcterms:created>
  <dcterms:modified xsi:type="dcterms:W3CDTF">2014-05-07T23:32:26Z</dcterms:modified>
</cp:coreProperties>
</file>