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Oswald Regular"/>
      <p:regular r:id="rId17"/>
      <p:bold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622AC8F-8C82-4C04-9528-2747409649E6}">
  <a:tblStyle styleId="{3622AC8F-8C82-4C04-9528-2747409649E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OswaldRegular-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Oswald-regular.fntdata"/><Relationship Id="rId6" Type="http://schemas.openxmlformats.org/officeDocument/2006/relationships/notesMaster" Target="notesMasters/notesMaster1.xml"/><Relationship Id="rId18" Type="http://schemas.openxmlformats.org/officeDocument/2006/relationships/font" Target="fonts/OswaldRegular-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e71c3ee96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e71c3ee96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e71c3ee96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e71c3ee96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e71c3ee96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e71c3ee96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fksdjhfalsjhdfj</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e71c3ee9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e71c3ee9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e71c3ee96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e71c3ee96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words were found by using Count Vectorizer without using a Porter Stemmer as an analyzer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8e71c3ee96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e71c3ee96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see there are indeed some common words such as ‘like’ and ‘feel’.  But the advice subreddit definitely had more precise words that Explain Like I’m Five doesn’t have such as ‘don’t’, ‘know’, ‘need’, ‘help’.  And this is great because it gives us a differentiation between any 2 posts.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e71c3ee96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e71c3ee96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one thing to note about my models.  I want to point out that when I was using logistic regression and multinomial bayes algorithms, I only used the ‘title’ column which is the post title.  On the next slide, I will introduce some ensemble machine learning algorithms that include title AND self text which is the description that users put in their posts.  Sometimes this can be an image or video and sometimes it can be an elaboration on what they want to talk about.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on this slide on the table to the right, I mainly wanted to see the difference between Count Vectorizer/Tfidf and MB and Logistic Regression.  We can see that holding the estimator the same, we can see that Count Vectorizer beats Tfidf by 1%. But the biggest surprise of them all was using a Porter Stemmer.  I was actually checking the rubric to see if I needed to use any lemmatizing transformers and it was sort of on there so just to be safe, I ran a model with a Porter Stemmer as the analyzer in Count Vectorizer and you guys, this was pretty amazing.  I increased the score of the model by quite a lot at 98.9% and that was indeed my best score.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e71c3ee96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e71c3ee96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Ensemble models didn’t help me -- much to my disappointment.  But the main thing to note here is not the models themselves but how they performed with extra data.  So in these models, I decided to pull in the selftext (which remember is the description of the post).  You can see that between Score 2A and 2B, everything was held the same except for adding the selftext and we can see that the score jumps quite a bit.  With Adaboost, it’s quite a big jump between the two.  So it seems like more data is definitely more power for ensemble models -- which sort of makes sense since these models are either resampling with replacement from the data you provide or they are iterating through previous weak learners.  Finally, the bagging classifier took way too long for my short patience so I did not end up getting a score for that one.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e71c3ee96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e71c3ee96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Specificity was lower than our sensitivity.  But I think specificity and sensitivity would do well if there was a positive class.  And we technically do have a positive class which is explainlikeimfive but I think using a metric like sensitivity or specificity would be better used if we were classifying something like is this random post in this subreddit or not.  Because that way we could actually say false positive means that we predicted it to be in the subreddit when it’s actually not.  In our case, it just means that we misclassified the post.  So for this problem statement if we are making a bot to look over an advice forum, I would say that we should decrease false negatives which means we predicted it to be in the wrong subreddit when it actually was in the right one.  I would want to decrease this because I wouldn’t want user-experience to be affected by the bots.  And if i few stray posts goes through the advice forum, so be it.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www.reddit.com/r/Advice/" TargetMode="External"/><Relationship Id="rId4" Type="http://schemas.openxmlformats.org/officeDocument/2006/relationships/hyperlink" Target="https://www.reddit.com/r/explainlikeimfiv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73433" y="12323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6"/>
                </a:solidFill>
                <a:latin typeface="Oswald Regular"/>
                <a:ea typeface="Oswald Regular"/>
                <a:cs typeface="Oswald Regular"/>
                <a:sym typeface="Oswald Regular"/>
              </a:rPr>
              <a:t>Natural Language Processing for Question &amp; Answer Websites</a:t>
            </a:r>
            <a:endParaRPr>
              <a:solidFill>
                <a:schemeClr val="accent6"/>
              </a:solidFill>
              <a:latin typeface="Oswald Regular"/>
              <a:ea typeface="Oswald Regular"/>
              <a:cs typeface="Oswald Regular"/>
              <a:sym typeface="Oswald Regular"/>
            </a:endParaRPr>
          </a:p>
        </p:txBody>
      </p:sp>
      <p:sp>
        <p:nvSpPr>
          <p:cNvPr id="55" name="Google Shape;55;p13"/>
          <p:cNvSpPr txBox="1"/>
          <p:nvPr>
            <p:ph idx="1" type="subTitle"/>
          </p:nvPr>
        </p:nvSpPr>
        <p:spPr>
          <a:xfrm>
            <a:off x="311700" y="34654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6"/>
                </a:solidFill>
                <a:latin typeface="Oswald Regular"/>
                <a:ea typeface="Oswald Regular"/>
                <a:cs typeface="Oswald Regular"/>
                <a:sym typeface="Oswald Regular"/>
              </a:rPr>
              <a:t>Jenny Li</a:t>
            </a:r>
            <a:endParaRPr>
              <a:solidFill>
                <a:schemeClr val="accent6"/>
              </a:solidFill>
              <a:latin typeface="Oswald Regular"/>
              <a:ea typeface="Oswald Regular"/>
              <a:cs typeface="Oswald Regular"/>
              <a:sym typeface="Oswald Regul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chemeClr val="accent6"/>
                </a:solidFill>
                <a:latin typeface="Oswald Regular"/>
                <a:ea typeface="Oswald Regular"/>
                <a:cs typeface="Oswald Regular"/>
                <a:sym typeface="Oswald Regular"/>
              </a:rPr>
              <a:t>Conclusion</a:t>
            </a:r>
            <a:endParaRPr sz="2900">
              <a:solidFill>
                <a:schemeClr val="accent6"/>
              </a:solidFill>
              <a:latin typeface="Oswald Regular"/>
              <a:ea typeface="Oswald Regular"/>
              <a:cs typeface="Oswald Regular"/>
              <a:sym typeface="Oswald Regular"/>
            </a:endParaRPr>
          </a:p>
        </p:txBody>
      </p:sp>
      <p:sp>
        <p:nvSpPr>
          <p:cNvPr id="128" name="Google Shape;12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chemeClr val="accent6"/>
              </a:buClr>
              <a:buSzPts val="1900"/>
              <a:buFont typeface="Oswald Regular"/>
              <a:buChar char="●"/>
            </a:pPr>
            <a:r>
              <a:rPr lang="en" sz="1900">
                <a:solidFill>
                  <a:schemeClr val="accent6"/>
                </a:solidFill>
                <a:latin typeface="Oswald Regular"/>
                <a:ea typeface="Oswald Regular"/>
                <a:cs typeface="Oswald Regular"/>
                <a:sym typeface="Oswald Regular"/>
              </a:rPr>
              <a:t>To make a robust model, it is highly recommended that the company use a Porter Stemmer or some sort of lemmatizing device.</a:t>
            </a:r>
            <a:endParaRPr sz="1900">
              <a:solidFill>
                <a:schemeClr val="accent6"/>
              </a:solidFill>
              <a:latin typeface="Oswald Regular"/>
              <a:ea typeface="Oswald Regular"/>
              <a:cs typeface="Oswald Regular"/>
              <a:sym typeface="Oswald Regular"/>
            </a:endParaRPr>
          </a:p>
          <a:p>
            <a:pPr indent="-349250" lvl="0" marL="457200" rtl="0" algn="l">
              <a:spcBef>
                <a:spcPts val="0"/>
              </a:spcBef>
              <a:spcAft>
                <a:spcPts val="0"/>
              </a:spcAft>
              <a:buClr>
                <a:schemeClr val="accent6"/>
              </a:buClr>
              <a:buSzPts val="1900"/>
              <a:buFont typeface="Oswald Regular"/>
              <a:buChar char="●"/>
            </a:pPr>
            <a:r>
              <a:rPr lang="en" sz="1900">
                <a:solidFill>
                  <a:schemeClr val="accent6"/>
                </a:solidFill>
                <a:latin typeface="Oswald Regular"/>
                <a:ea typeface="Oswald Regular"/>
                <a:cs typeface="Oswald Regular"/>
                <a:sym typeface="Oswald Regular"/>
              </a:rPr>
              <a:t>Logistic regression and Multinomial Naive Bayes yielded better results with smaller amounts of information</a:t>
            </a:r>
            <a:endParaRPr sz="1900">
              <a:solidFill>
                <a:schemeClr val="accent6"/>
              </a:solidFill>
              <a:latin typeface="Oswald Regular"/>
              <a:ea typeface="Oswald Regular"/>
              <a:cs typeface="Oswald Regular"/>
              <a:sym typeface="Oswald Regular"/>
            </a:endParaRPr>
          </a:p>
          <a:p>
            <a:pPr indent="-349250" lvl="0" marL="457200" rtl="0" algn="l">
              <a:spcBef>
                <a:spcPts val="0"/>
              </a:spcBef>
              <a:spcAft>
                <a:spcPts val="0"/>
              </a:spcAft>
              <a:buClr>
                <a:schemeClr val="accent6"/>
              </a:buClr>
              <a:buSzPts val="1900"/>
              <a:buFont typeface="Oswald Regular"/>
              <a:buChar char="●"/>
            </a:pPr>
            <a:r>
              <a:rPr lang="en" sz="1900">
                <a:solidFill>
                  <a:schemeClr val="accent6"/>
                </a:solidFill>
                <a:latin typeface="Oswald Regular"/>
                <a:ea typeface="Oswald Regular"/>
                <a:cs typeface="Oswald Regular"/>
                <a:sym typeface="Oswald Regular"/>
              </a:rPr>
              <a:t>With “self text” column pulled in, Random Forest, Boosting, and Bagging seemed to work well</a:t>
            </a:r>
            <a:endParaRPr sz="1900">
              <a:solidFill>
                <a:schemeClr val="accent6"/>
              </a:solidFill>
              <a:latin typeface="Oswald Regular"/>
              <a:ea typeface="Oswald Regular"/>
              <a:cs typeface="Oswald Regular"/>
              <a:sym typeface="Oswald Regular"/>
            </a:endParaRPr>
          </a:p>
          <a:p>
            <a:pPr indent="-349250" lvl="0" marL="457200" rtl="0" algn="l">
              <a:spcBef>
                <a:spcPts val="0"/>
              </a:spcBef>
              <a:spcAft>
                <a:spcPts val="0"/>
              </a:spcAft>
              <a:buClr>
                <a:schemeClr val="accent6"/>
              </a:buClr>
              <a:buSzPts val="1900"/>
              <a:buFont typeface="Oswald Regular"/>
              <a:buChar char="●"/>
            </a:pPr>
            <a:r>
              <a:rPr lang="en" sz="1900">
                <a:solidFill>
                  <a:schemeClr val="accent6"/>
                </a:solidFill>
                <a:latin typeface="Oswald Regular"/>
                <a:ea typeface="Oswald Regular"/>
                <a:cs typeface="Oswald Regular"/>
                <a:sym typeface="Oswald Regular"/>
              </a:rPr>
              <a:t>The two subreddits shared a few common words (e.g. feel, like).  However, the advice subreddit had more words pertaining to advice (e.g. don’t, know, need, help)</a:t>
            </a:r>
            <a:endParaRPr sz="1900">
              <a:solidFill>
                <a:schemeClr val="accent6"/>
              </a:solidFill>
              <a:latin typeface="Oswald Regular"/>
              <a:ea typeface="Oswald Regular"/>
              <a:cs typeface="Oswald Regular"/>
              <a:sym typeface="Oswald Regul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accent6"/>
                </a:solidFill>
                <a:latin typeface="Oswald Regular"/>
                <a:ea typeface="Oswald Regular"/>
                <a:cs typeface="Oswald Regular"/>
                <a:sym typeface="Oswald Regular"/>
              </a:rPr>
              <a:t>Problem Statement</a:t>
            </a:r>
            <a:endParaRPr sz="3000">
              <a:solidFill>
                <a:schemeClr val="accent6"/>
              </a:solidFill>
              <a:latin typeface="Oswald Regular"/>
              <a:ea typeface="Oswald Regular"/>
              <a:cs typeface="Oswald Regular"/>
              <a:sym typeface="Oswald Regul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accent6"/>
              </a:buClr>
              <a:buSzPts val="2000"/>
              <a:buFont typeface="Oswald Regular"/>
              <a:buAutoNum type="arabicPeriod"/>
            </a:pPr>
            <a:r>
              <a:rPr lang="en" sz="2000">
                <a:solidFill>
                  <a:schemeClr val="accent6"/>
                </a:solidFill>
                <a:latin typeface="Oswald Regular"/>
                <a:ea typeface="Oswald Regular"/>
                <a:cs typeface="Oswald Regular"/>
                <a:sym typeface="Oswald Regular"/>
              </a:rPr>
              <a:t>Build a robust model for our question-and-answer website that can categorize advice columns and explanatory forums based on the language of Reddit’s two subreddits:  r/explainlikeimfive and r/advice</a:t>
            </a:r>
            <a:endParaRPr sz="2000">
              <a:solidFill>
                <a:schemeClr val="accent6"/>
              </a:solidFill>
              <a:latin typeface="Oswald Regular"/>
              <a:ea typeface="Oswald Regular"/>
              <a:cs typeface="Oswald Regular"/>
              <a:sym typeface="Oswald Regular"/>
            </a:endParaRPr>
          </a:p>
          <a:p>
            <a:pPr indent="-355600" lvl="0" marL="457200" rtl="0" algn="l">
              <a:spcBef>
                <a:spcPts val="0"/>
              </a:spcBef>
              <a:spcAft>
                <a:spcPts val="0"/>
              </a:spcAft>
              <a:buClr>
                <a:schemeClr val="accent6"/>
              </a:buClr>
              <a:buSzPts val="2000"/>
              <a:buFont typeface="Oswald Regular"/>
              <a:buAutoNum type="arabicPeriod"/>
            </a:pPr>
            <a:r>
              <a:rPr lang="en" sz="2000">
                <a:solidFill>
                  <a:schemeClr val="accent6"/>
                </a:solidFill>
                <a:latin typeface="Oswald Regular"/>
                <a:ea typeface="Oswald Regular"/>
                <a:cs typeface="Oswald Regular"/>
                <a:sym typeface="Oswald Regular"/>
              </a:rPr>
              <a:t>Figure out what language differentiates these two subreddits</a:t>
            </a:r>
            <a:endParaRPr sz="2000">
              <a:solidFill>
                <a:schemeClr val="accent6"/>
              </a:solidFill>
              <a:latin typeface="Oswald Regular"/>
              <a:ea typeface="Oswald Regular"/>
              <a:cs typeface="Oswald Regular"/>
              <a:sym typeface="Oswald Regul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chemeClr val="accent6"/>
                </a:solidFill>
                <a:latin typeface="Oswald Regular"/>
                <a:ea typeface="Oswald Regular"/>
                <a:cs typeface="Oswald Regular"/>
                <a:sym typeface="Oswald Regular"/>
              </a:rPr>
              <a:t>Advice and Explanation</a:t>
            </a:r>
            <a:endParaRPr sz="3200">
              <a:solidFill>
                <a:schemeClr val="accent6"/>
              </a:solidFill>
              <a:latin typeface="Oswald Regular"/>
              <a:ea typeface="Oswald Regular"/>
              <a:cs typeface="Oswald Regular"/>
              <a:sym typeface="Oswald Regular"/>
            </a:endParaRPr>
          </a:p>
        </p:txBody>
      </p:sp>
      <p:sp>
        <p:nvSpPr>
          <p:cNvPr id="67" name="Google Shape;67;p1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6"/>
                </a:solidFill>
                <a:latin typeface="Oswald Regular"/>
                <a:ea typeface="Oswald Regular"/>
                <a:cs typeface="Oswald Regular"/>
                <a:sym typeface="Oswald Regular"/>
              </a:rPr>
              <a:t>r/Advice</a:t>
            </a:r>
            <a:endParaRPr sz="1800">
              <a:solidFill>
                <a:schemeClr val="accent6"/>
              </a:solidFill>
              <a:latin typeface="Oswald Regular"/>
              <a:ea typeface="Oswald Regular"/>
              <a:cs typeface="Oswald Regular"/>
              <a:sym typeface="Oswald Regular"/>
            </a:endParaRPr>
          </a:p>
          <a:p>
            <a:pPr indent="0" lvl="0" marL="0" rtl="0" algn="l">
              <a:spcBef>
                <a:spcPts val="1600"/>
              </a:spcBef>
              <a:spcAft>
                <a:spcPts val="0"/>
              </a:spcAft>
              <a:buNone/>
            </a:pPr>
            <a:r>
              <a:rPr lang="en" sz="1800">
                <a:solidFill>
                  <a:schemeClr val="accent6"/>
                </a:solidFill>
                <a:latin typeface="Oswald Regular"/>
                <a:ea typeface="Oswald Regular"/>
                <a:cs typeface="Oswald Regular"/>
                <a:sym typeface="Oswald Regular"/>
              </a:rPr>
              <a:t>Ask for advice on many subjects and get an answer from the Reddit community</a:t>
            </a:r>
            <a:r>
              <a:rPr lang="en" sz="1800" u="sng">
                <a:solidFill>
                  <a:schemeClr val="hlink"/>
                </a:solidFill>
                <a:latin typeface="Oswald Regular"/>
                <a:ea typeface="Oswald Regular"/>
                <a:cs typeface="Oswald Regular"/>
                <a:sym typeface="Oswald Regular"/>
                <a:hlinkClick r:id="rId3"/>
              </a:rPr>
              <a:t>*</a:t>
            </a:r>
            <a:endParaRPr sz="1800">
              <a:solidFill>
                <a:schemeClr val="accent6"/>
              </a:solidFill>
              <a:latin typeface="Oswald Regular"/>
              <a:ea typeface="Oswald Regular"/>
              <a:cs typeface="Oswald Regular"/>
              <a:sym typeface="Oswald Regular"/>
            </a:endParaRPr>
          </a:p>
          <a:p>
            <a:pPr indent="0" lvl="0" marL="0" rtl="0" algn="l">
              <a:spcBef>
                <a:spcPts val="1600"/>
              </a:spcBef>
              <a:spcAft>
                <a:spcPts val="1600"/>
              </a:spcAft>
              <a:buNone/>
            </a:pPr>
            <a:r>
              <a:rPr lang="en" sz="1800">
                <a:solidFill>
                  <a:schemeClr val="accent6"/>
                </a:solidFill>
                <a:latin typeface="Oswald Regular"/>
                <a:ea typeface="Oswald Regular"/>
                <a:cs typeface="Oswald Regular"/>
                <a:sym typeface="Oswald Regular"/>
              </a:rPr>
              <a:t>Subjects range from friendship questions, social behavior, car advice, and exercise tips just to name a few</a:t>
            </a:r>
            <a:endParaRPr sz="1800">
              <a:solidFill>
                <a:schemeClr val="accent6"/>
              </a:solidFill>
              <a:latin typeface="Oswald Regular"/>
              <a:ea typeface="Oswald Regular"/>
              <a:cs typeface="Oswald Regular"/>
              <a:sym typeface="Oswald Regular"/>
            </a:endParaRPr>
          </a:p>
        </p:txBody>
      </p:sp>
      <p:sp>
        <p:nvSpPr>
          <p:cNvPr id="68" name="Google Shape;68;p1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6"/>
                </a:solidFill>
                <a:latin typeface="Oswald Regular"/>
                <a:ea typeface="Oswald Regular"/>
                <a:cs typeface="Oswald Regular"/>
                <a:sym typeface="Oswald Regular"/>
              </a:rPr>
              <a:t>r/ExplainLikeImFive</a:t>
            </a:r>
            <a:endParaRPr sz="1800">
              <a:solidFill>
                <a:schemeClr val="accent6"/>
              </a:solidFill>
              <a:latin typeface="Oswald Regular"/>
              <a:ea typeface="Oswald Regular"/>
              <a:cs typeface="Oswald Regular"/>
              <a:sym typeface="Oswald Regular"/>
            </a:endParaRPr>
          </a:p>
          <a:p>
            <a:pPr indent="0" lvl="0" marL="0" rtl="0" algn="l">
              <a:spcBef>
                <a:spcPts val="1600"/>
              </a:spcBef>
              <a:spcAft>
                <a:spcPts val="0"/>
              </a:spcAft>
              <a:buNone/>
            </a:pPr>
            <a:r>
              <a:rPr lang="en" sz="1800">
                <a:solidFill>
                  <a:schemeClr val="accent6"/>
                </a:solidFill>
                <a:latin typeface="Oswald Regular"/>
                <a:ea typeface="Oswald Regular"/>
                <a:cs typeface="Oswald Regular"/>
                <a:sym typeface="Oswald Regular"/>
              </a:rPr>
              <a:t>Best forum and archive on the internet for layperson-friendly explanations</a:t>
            </a:r>
            <a:r>
              <a:rPr lang="en" sz="1800" u="sng">
                <a:solidFill>
                  <a:schemeClr val="hlink"/>
                </a:solidFill>
                <a:latin typeface="Oswald Regular"/>
                <a:ea typeface="Oswald Regular"/>
                <a:cs typeface="Oswald Regular"/>
                <a:sym typeface="Oswald Regular"/>
                <a:hlinkClick r:id="rId4"/>
              </a:rPr>
              <a:t>*</a:t>
            </a:r>
            <a:endParaRPr sz="1800">
              <a:solidFill>
                <a:schemeClr val="accent6"/>
              </a:solidFill>
              <a:latin typeface="Oswald Regular"/>
              <a:ea typeface="Oswald Regular"/>
              <a:cs typeface="Oswald Regular"/>
              <a:sym typeface="Oswald Regular"/>
            </a:endParaRPr>
          </a:p>
          <a:p>
            <a:pPr indent="0" lvl="0" marL="0" rtl="0" algn="l">
              <a:spcBef>
                <a:spcPts val="1600"/>
              </a:spcBef>
              <a:spcAft>
                <a:spcPts val="1600"/>
              </a:spcAft>
              <a:buNone/>
            </a:pPr>
            <a:r>
              <a:rPr lang="en" sz="1800">
                <a:solidFill>
                  <a:schemeClr val="accent6"/>
                </a:solidFill>
                <a:latin typeface="Oswald Regular"/>
                <a:ea typeface="Oswald Regular"/>
                <a:cs typeface="Oswald Regular"/>
                <a:sym typeface="Oswald Regular"/>
              </a:rPr>
              <a:t>Subjects range from science, math, and physics to law, philosophy, and government</a:t>
            </a:r>
            <a:endParaRPr sz="1800">
              <a:solidFill>
                <a:schemeClr val="accent6"/>
              </a:solidFill>
              <a:latin typeface="Oswald Regular"/>
              <a:ea typeface="Oswald Regular"/>
              <a:cs typeface="Oswald Regular"/>
              <a:sym typeface="Oswald Regul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latin typeface="Oswald Regular"/>
                <a:ea typeface="Oswald Regular"/>
                <a:cs typeface="Oswald Regular"/>
                <a:sym typeface="Oswald Regular"/>
              </a:rPr>
              <a:t>Overall Process</a:t>
            </a:r>
            <a:endParaRPr>
              <a:solidFill>
                <a:schemeClr val="accent6"/>
              </a:solidFill>
              <a:latin typeface="Oswald Regular"/>
              <a:ea typeface="Oswald Regular"/>
              <a:cs typeface="Oswald Regular"/>
              <a:sym typeface="Oswald Regular"/>
            </a:endParaRPr>
          </a:p>
        </p:txBody>
      </p:sp>
      <p:grpSp>
        <p:nvGrpSpPr>
          <p:cNvPr id="74" name="Google Shape;74;p16"/>
          <p:cNvGrpSpPr/>
          <p:nvPr/>
        </p:nvGrpSpPr>
        <p:grpSpPr>
          <a:xfrm>
            <a:off x="5632317" y="1189775"/>
            <a:ext cx="3305700" cy="3483050"/>
            <a:chOff x="5632317" y="1189775"/>
            <a:chExt cx="3305700" cy="3483050"/>
          </a:xfrm>
        </p:grpSpPr>
        <p:sp>
          <p:nvSpPr>
            <p:cNvPr id="75" name="Google Shape;75;p16"/>
            <p:cNvSpPr/>
            <p:nvPr/>
          </p:nvSpPr>
          <p:spPr>
            <a:xfrm>
              <a:off x="5632317" y="1189775"/>
              <a:ext cx="33057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6"/>
                  </a:solidFill>
                  <a:latin typeface="Oswald Regular"/>
                  <a:ea typeface="Oswald Regular"/>
                  <a:cs typeface="Oswald Regular"/>
                  <a:sym typeface="Oswald Regular"/>
                </a:rPr>
                <a:t>Data Modeling</a:t>
              </a:r>
              <a:endParaRPr>
                <a:solidFill>
                  <a:schemeClr val="accent6"/>
                </a:solidFill>
                <a:latin typeface="Oswald Regular"/>
                <a:ea typeface="Oswald Regular"/>
                <a:cs typeface="Oswald Regular"/>
                <a:sym typeface="Oswald Regular"/>
              </a:endParaRPr>
            </a:p>
          </p:txBody>
        </p:sp>
        <p:sp>
          <p:nvSpPr>
            <p:cNvPr id="76" name="Google Shape;76;p16"/>
            <p:cNvSpPr txBox="1"/>
            <p:nvPr/>
          </p:nvSpPr>
          <p:spPr>
            <a:xfrm>
              <a:off x="6167063" y="2057125"/>
              <a:ext cx="2236200" cy="2615700"/>
            </a:xfrm>
            <a:prstGeom prst="rect">
              <a:avLst/>
            </a:prstGeom>
            <a:noFill/>
            <a:ln cap="flat" cmpd="sng" w="9525">
              <a:solidFill>
                <a:srgbClr val="FFFFFF"/>
              </a:solidFill>
              <a:prstDash val="dot"/>
              <a:round/>
              <a:headEnd len="sm" w="sm" type="none"/>
              <a:tailEnd len="sm" w="sm" type="none"/>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accent6"/>
                </a:buClr>
                <a:buSzPts val="1400"/>
                <a:buFont typeface="Oswald Regular"/>
                <a:buChar char="●"/>
              </a:pPr>
              <a:r>
                <a:rPr lang="en">
                  <a:solidFill>
                    <a:schemeClr val="accent6"/>
                  </a:solidFill>
                  <a:latin typeface="Oswald Regular"/>
                  <a:ea typeface="Oswald Regular"/>
                  <a:cs typeface="Oswald Regular"/>
                  <a:sym typeface="Oswald Regular"/>
                </a:rPr>
                <a:t>Count Vectorizer</a:t>
              </a:r>
              <a:endParaRPr>
                <a:solidFill>
                  <a:schemeClr val="accent6"/>
                </a:solidFill>
                <a:latin typeface="Oswald Regular"/>
                <a:ea typeface="Oswald Regular"/>
                <a:cs typeface="Oswald Regular"/>
                <a:sym typeface="Oswald Regular"/>
              </a:endParaRPr>
            </a:p>
            <a:p>
              <a:pPr indent="-317500" lvl="0" marL="457200" rtl="0" algn="l">
                <a:lnSpc>
                  <a:spcPct val="115000"/>
                </a:lnSpc>
                <a:spcBef>
                  <a:spcPts val="0"/>
                </a:spcBef>
                <a:spcAft>
                  <a:spcPts val="0"/>
                </a:spcAft>
                <a:buClr>
                  <a:schemeClr val="accent6"/>
                </a:buClr>
                <a:buSzPts val="1400"/>
                <a:buFont typeface="Oswald Regular"/>
                <a:buChar char="●"/>
              </a:pPr>
              <a:r>
                <a:rPr lang="en">
                  <a:solidFill>
                    <a:schemeClr val="accent6"/>
                  </a:solidFill>
                  <a:latin typeface="Oswald Regular"/>
                  <a:ea typeface="Oswald Regular"/>
                  <a:cs typeface="Oswald Regular"/>
                  <a:sym typeface="Oswald Regular"/>
                </a:rPr>
                <a:t>Tfidf Vectorizer</a:t>
              </a:r>
              <a:endParaRPr>
                <a:solidFill>
                  <a:schemeClr val="accent6"/>
                </a:solidFill>
                <a:latin typeface="Oswald Regular"/>
                <a:ea typeface="Oswald Regular"/>
                <a:cs typeface="Oswald Regular"/>
                <a:sym typeface="Oswald Regular"/>
              </a:endParaRPr>
            </a:p>
            <a:p>
              <a:pPr indent="-317500" lvl="0" marL="457200" rtl="0" algn="l">
                <a:lnSpc>
                  <a:spcPct val="115000"/>
                </a:lnSpc>
                <a:spcBef>
                  <a:spcPts val="0"/>
                </a:spcBef>
                <a:spcAft>
                  <a:spcPts val="0"/>
                </a:spcAft>
                <a:buClr>
                  <a:schemeClr val="accent6"/>
                </a:buClr>
                <a:buSzPts val="1400"/>
                <a:buFont typeface="Oswald Regular"/>
                <a:buChar char="●"/>
              </a:pPr>
              <a:r>
                <a:rPr lang="en">
                  <a:solidFill>
                    <a:schemeClr val="accent6"/>
                  </a:solidFill>
                  <a:latin typeface="Oswald Regular"/>
                  <a:ea typeface="Oswald Regular"/>
                  <a:cs typeface="Oswald Regular"/>
                  <a:sym typeface="Oswald Regular"/>
                </a:rPr>
                <a:t>Logistic Regression</a:t>
              </a:r>
              <a:endParaRPr>
                <a:solidFill>
                  <a:schemeClr val="accent6"/>
                </a:solidFill>
                <a:latin typeface="Oswald Regular"/>
                <a:ea typeface="Oswald Regular"/>
                <a:cs typeface="Oswald Regular"/>
                <a:sym typeface="Oswald Regular"/>
              </a:endParaRPr>
            </a:p>
            <a:p>
              <a:pPr indent="-317500" lvl="0" marL="457200" rtl="0" algn="l">
                <a:lnSpc>
                  <a:spcPct val="115000"/>
                </a:lnSpc>
                <a:spcBef>
                  <a:spcPts val="0"/>
                </a:spcBef>
                <a:spcAft>
                  <a:spcPts val="0"/>
                </a:spcAft>
                <a:buClr>
                  <a:schemeClr val="accent6"/>
                </a:buClr>
                <a:buSzPts val="1400"/>
                <a:buFont typeface="Oswald Regular"/>
                <a:buChar char="●"/>
              </a:pPr>
              <a:r>
                <a:rPr lang="en">
                  <a:solidFill>
                    <a:schemeClr val="accent6"/>
                  </a:solidFill>
                  <a:latin typeface="Oswald Regular"/>
                  <a:ea typeface="Oswald Regular"/>
                  <a:cs typeface="Oswald Regular"/>
                  <a:sym typeface="Oswald Regular"/>
                </a:rPr>
                <a:t>Multinomial Naive Bayes</a:t>
              </a:r>
              <a:endParaRPr>
                <a:solidFill>
                  <a:schemeClr val="accent6"/>
                </a:solidFill>
                <a:latin typeface="Oswald Regular"/>
                <a:ea typeface="Oswald Regular"/>
                <a:cs typeface="Oswald Regular"/>
                <a:sym typeface="Oswald Regular"/>
              </a:endParaRPr>
            </a:p>
            <a:p>
              <a:pPr indent="-317500" lvl="0" marL="457200" rtl="0" algn="l">
                <a:lnSpc>
                  <a:spcPct val="115000"/>
                </a:lnSpc>
                <a:spcBef>
                  <a:spcPts val="0"/>
                </a:spcBef>
                <a:spcAft>
                  <a:spcPts val="0"/>
                </a:spcAft>
                <a:buClr>
                  <a:schemeClr val="accent6"/>
                </a:buClr>
                <a:buSzPts val="1400"/>
                <a:buFont typeface="Oswald Regular"/>
                <a:buChar char="●"/>
              </a:pPr>
              <a:r>
                <a:rPr lang="en">
                  <a:solidFill>
                    <a:schemeClr val="accent6"/>
                  </a:solidFill>
                  <a:latin typeface="Oswald Regular"/>
                  <a:ea typeface="Oswald Regular"/>
                  <a:cs typeface="Oswald Regular"/>
                  <a:sym typeface="Oswald Regular"/>
                </a:rPr>
                <a:t>Bagging Classifier</a:t>
              </a:r>
              <a:endParaRPr>
                <a:solidFill>
                  <a:schemeClr val="accent6"/>
                </a:solidFill>
                <a:latin typeface="Oswald Regular"/>
                <a:ea typeface="Oswald Regular"/>
                <a:cs typeface="Oswald Regular"/>
                <a:sym typeface="Oswald Regular"/>
              </a:endParaRPr>
            </a:p>
            <a:p>
              <a:pPr indent="-317500" lvl="0" marL="457200" rtl="0" algn="l">
                <a:lnSpc>
                  <a:spcPct val="115000"/>
                </a:lnSpc>
                <a:spcBef>
                  <a:spcPts val="0"/>
                </a:spcBef>
                <a:spcAft>
                  <a:spcPts val="0"/>
                </a:spcAft>
                <a:buClr>
                  <a:schemeClr val="accent6"/>
                </a:buClr>
                <a:buSzPts val="1400"/>
                <a:buFont typeface="Oswald Regular"/>
                <a:buChar char="●"/>
              </a:pPr>
              <a:r>
                <a:rPr lang="en">
                  <a:solidFill>
                    <a:schemeClr val="accent6"/>
                  </a:solidFill>
                  <a:latin typeface="Oswald Regular"/>
                  <a:ea typeface="Oswald Regular"/>
                  <a:cs typeface="Oswald Regular"/>
                  <a:sym typeface="Oswald Regular"/>
                </a:rPr>
                <a:t>Random Forest Classifier</a:t>
              </a:r>
              <a:endParaRPr>
                <a:solidFill>
                  <a:schemeClr val="accent6"/>
                </a:solidFill>
                <a:latin typeface="Oswald Regular"/>
                <a:ea typeface="Oswald Regular"/>
                <a:cs typeface="Oswald Regular"/>
                <a:sym typeface="Oswald Regular"/>
              </a:endParaRPr>
            </a:p>
            <a:p>
              <a:pPr indent="-317500" lvl="0" marL="457200" rtl="0" algn="l">
                <a:lnSpc>
                  <a:spcPct val="115000"/>
                </a:lnSpc>
                <a:spcBef>
                  <a:spcPts val="0"/>
                </a:spcBef>
                <a:spcAft>
                  <a:spcPts val="0"/>
                </a:spcAft>
                <a:buClr>
                  <a:schemeClr val="accent6"/>
                </a:buClr>
                <a:buSzPts val="1400"/>
                <a:buFont typeface="Oswald Regular"/>
                <a:buChar char="●"/>
              </a:pPr>
              <a:r>
                <a:rPr lang="en">
                  <a:solidFill>
                    <a:schemeClr val="accent6"/>
                  </a:solidFill>
                  <a:latin typeface="Oswald Regular"/>
                  <a:ea typeface="Oswald Regular"/>
                  <a:cs typeface="Oswald Regular"/>
                  <a:sym typeface="Oswald Regular"/>
                </a:rPr>
                <a:t>AdaBoost Classifier</a:t>
              </a:r>
              <a:endParaRPr>
                <a:solidFill>
                  <a:schemeClr val="accent6"/>
                </a:solidFill>
                <a:latin typeface="Oswald Regular"/>
                <a:ea typeface="Oswald Regular"/>
                <a:cs typeface="Oswald Regular"/>
                <a:sym typeface="Oswald Regular"/>
              </a:endParaRPr>
            </a:p>
          </p:txBody>
        </p:sp>
      </p:grpSp>
      <p:grpSp>
        <p:nvGrpSpPr>
          <p:cNvPr id="77" name="Google Shape;77;p16"/>
          <p:cNvGrpSpPr/>
          <p:nvPr/>
        </p:nvGrpSpPr>
        <p:grpSpPr>
          <a:xfrm>
            <a:off x="0" y="1189989"/>
            <a:ext cx="3546900" cy="3482836"/>
            <a:chOff x="0" y="1189989"/>
            <a:chExt cx="3546900" cy="3482836"/>
          </a:xfrm>
        </p:grpSpPr>
        <p:sp>
          <p:nvSpPr>
            <p:cNvPr id="78" name="Google Shape;78;p16"/>
            <p:cNvSpPr/>
            <p:nvPr/>
          </p:nvSpPr>
          <p:spPr>
            <a:xfrm>
              <a:off x="0" y="1189989"/>
              <a:ext cx="35469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6"/>
                  </a:solidFill>
                  <a:latin typeface="Oswald Regular"/>
                  <a:ea typeface="Oswald Regular"/>
                  <a:cs typeface="Oswald Regular"/>
                  <a:sym typeface="Oswald Regular"/>
                </a:rPr>
                <a:t>Data Extraction</a:t>
              </a:r>
              <a:endParaRPr>
                <a:solidFill>
                  <a:schemeClr val="accent6"/>
                </a:solidFill>
                <a:latin typeface="Oswald Regular"/>
                <a:ea typeface="Oswald Regular"/>
                <a:cs typeface="Oswald Regular"/>
                <a:sym typeface="Oswald Regular"/>
              </a:endParaRPr>
            </a:p>
          </p:txBody>
        </p:sp>
        <p:sp>
          <p:nvSpPr>
            <p:cNvPr id="79" name="Google Shape;79;p16"/>
            <p:cNvSpPr txBox="1"/>
            <p:nvPr/>
          </p:nvSpPr>
          <p:spPr>
            <a:xfrm>
              <a:off x="655361" y="2057125"/>
              <a:ext cx="2236200" cy="2615700"/>
            </a:xfrm>
            <a:prstGeom prst="rect">
              <a:avLst/>
            </a:prstGeom>
            <a:noFill/>
            <a:ln cap="flat" cmpd="sng" w="9525">
              <a:solidFill>
                <a:srgbClr val="FFFFFF"/>
              </a:solidFill>
              <a:prstDash val="dot"/>
              <a:round/>
              <a:headEnd len="sm" w="sm" type="none"/>
              <a:tailEnd len="sm" w="sm" type="none"/>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accent6"/>
                </a:buClr>
                <a:buSzPts val="1500"/>
                <a:buFont typeface="Oswald Regular"/>
                <a:buChar char="●"/>
              </a:pPr>
              <a:r>
                <a:rPr lang="en" sz="1500">
                  <a:solidFill>
                    <a:schemeClr val="accent6"/>
                  </a:solidFill>
                  <a:latin typeface="Oswald Regular"/>
                  <a:ea typeface="Oswald Regular"/>
                  <a:cs typeface="Oswald Regular"/>
                  <a:sym typeface="Oswald Regular"/>
                </a:rPr>
                <a:t>Using Pushshift API, run a function* that extracts 5000 submissions from each subreddit</a:t>
              </a:r>
              <a:endParaRPr sz="1500">
                <a:solidFill>
                  <a:schemeClr val="accent6"/>
                </a:solidFill>
                <a:latin typeface="Oswald Regular"/>
                <a:ea typeface="Oswald Regular"/>
                <a:cs typeface="Oswald Regular"/>
                <a:sym typeface="Oswald Regular"/>
              </a:endParaRPr>
            </a:p>
            <a:p>
              <a:pPr indent="-323850" lvl="0" marL="457200" rtl="0" algn="l">
                <a:lnSpc>
                  <a:spcPct val="115000"/>
                </a:lnSpc>
                <a:spcBef>
                  <a:spcPts val="0"/>
                </a:spcBef>
                <a:spcAft>
                  <a:spcPts val="0"/>
                </a:spcAft>
                <a:buClr>
                  <a:schemeClr val="accent6"/>
                </a:buClr>
                <a:buSzPts val="1500"/>
                <a:buFont typeface="Oswald Regular"/>
                <a:buChar char="●"/>
              </a:pPr>
              <a:r>
                <a:rPr lang="en" sz="1500">
                  <a:solidFill>
                    <a:schemeClr val="accent6"/>
                  </a:solidFill>
                  <a:latin typeface="Oswald Regular"/>
                  <a:ea typeface="Oswald Regular"/>
                  <a:cs typeface="Oswald Regular"/>
                  <a:sym typeface="Oswald Regular"/>
                </a:rPr>
                <a:t>Create a Pandas dataframe</a:t>
              </a:r>
              <a:endParaRPr sz="1500">
                <a:solidFill>
                  <a:schemeClr val="accent6"/>
                </a:solidFill>
                <a:latin typeface="Oswald Regular"/>
                <a:ea typeface="Oswald Regular"/>
                <a:cs typeface="Oswald Regular"/>
                <a:sym typeface="Oswald Regular"/>
              </a:endParaRPr>
            </a:p>
            <a:p>
              <a:pPr indent="-323850" lvl="0" marL="457200" rtl="0" algn="l">
                <a:lnSpc>
                  <a:spcPct val="115000"/>
                </a:lnSpc>
                <a:spcBef>
                  <a:spcPts val="0"/>
                </a:spcBef>
                <a:spcAft>
                  <a:spcPts val="0"/>
                </a:spcAft>
                <a:buClr>
                  <a:schemeClr val="accent6"/>
                </a:buClr>
                <a:buSzPts val="1500"/>
                <a:buFont typeface="Oswald Regular"/>
                <a:buChar char="●"/>
              </a:pPr>
              <a:r>
                <a:rPr lang="en" sz="1500">
                  <a:solidFill>
                    <a:schemeClr val="accent6"/>
                  </a:solidFill>
                  <a:latin typeface="Oswald Regular"/>
                  <a:ea typeface="Oswald Regular"/>
                  <a:cs typeface="Oswald Regular"/>
                  <a:sym typeface="Oswald Regular"/>
                </a:rPr>
                <a:t>Save as .csv file</a:t>
              </a:r>
              <a:endParaRPr sz="1500">
                <a:solidFill>
                  <a:schemeClr val="accent6"/>
                </a:solidFill>
                <a:latin typeface="Oswald Regular"/>
                <a:ea typeface="Oswald Regular"/>
                <a:cs typeface="Oswald Regular"/>
                <a:sym typeface="Oswald Regular"/>
              </a:endParaRPr>
            </a:p>
          </p:txBody>
        </p:sp>
      </p:grpSp>
      <p:grpSp>
        <p:nvGrpSpPr>
          <p:cNvPr id="80" name="Google Shape;80;p16"/>
          <p:cNvGrpSpPr/>
          <p:nvPr/>
        </p:nvGrpSpPr>
        <p:grpSpPr>
          <a:xfrm>
            <a:off x="2944204" y="1189775"/>
            <a:ext cx="3305700" cy="3483050"/>
            <a:chOff x="2944204" y="1189775"/>
            <a:chExt cx="3305700" cy="3483050"/>
          </a:xfrm>
        </p:grpSpPr>
        <p:sp>
          <p:nvSpPr>
            <p:cNvPr id="81" name="Google Shape;81;p16"/>
            <p:cNvSpPr/>
            <p:nvPr/>
          </p:nvSpPr>
          <p:spPr>
            <a:xfrm>
              <a:off x="2944204" y="1189775"/>
              <a:ext cx="33057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6"/>
                  </a:solidFill>
                  <a:latin typeface="Oswald Regular"/>
                  <a:ea typeface="Oswald Regular"/>
                  <a:cs typeface="Oswald Regular"/>
                  <a:sym typeface="Oswald Regular"/>
                </a:rPr>
                <a:t>Data Cleaning</a:t>
              </a:r>
              <a:endParaRPr>
                <a:solidFill>
                  <a:schemeClr val="accent6"/>
                </a:solidFill>
                <a:latin typeface="Oswald Regular"/>
                <a:ea typeface="Oswald Regular"/>
                <a:cs typeface="Oswald Regular"/>
                <a:sym typeface="Oswald Regular"/>
              </a:endParaRPr>
            </a:p>
          </p:txBody>
        </p:sp>
        <p:sp>
          <p:nvSpPr>
            <p:cNvPr id="82" name="Google Shape;82;p16"/>
            <p:cNvSpPr txBox="1"/>
            <p:nvPr/>
          </p:nvSpPr>
          <p:spPr>
            <a:xfrm>
              <a:off x="3478949" y="2057125"/>
              <a:ext cx="2236200" cy="2615700"/>
            </a:xfrm>
            <a:prstGeom prst="rect">
              <a:avLst/>
            </a:prstGeom>
            <a:noFill/>
            <a:ln cap="flat" cmpd="sng" w="9525">
              <a:solidFill>
                <a:srgbClr val="FFFFFF"/>
              </a:solidFill>
              <a:prstDash val="dot"/>
              <a:round/>
              <a:headEnd len="sm" w="sm" type="none"/>
              <a:tailEnd len="sm" w="sm" type="none"/>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accent6"/>
                </a:buClr>
                <a:buSzPts val="1400"/>
                <a:buFont typeface="Oswald Regular"/>
                <a:buChar char="●"/>
              </a:pPr>
              <a:r>
                <a:rPr lang="en">
                  <a:solidFill>
                    <a:schemeClr val="accent6"/>
                  </a:solidFill>
                  <a:latin typeface="Oswald Regular"/>
                  <a:ea typeface="Oswald Regular"/>
                  <a:cs typeface="Oswald Regular"/>
                  <a:sym typeface="Oswald Regular"/>
                </a:rPr>
                <a:t>Impute missing values with ‘None’ in ‘SelfText’ column as these are likely intentional since users sometimes don’t have a description</a:t>
              </a:r>
              <a:endParaRPr>
                <a:solidFill>
                  <a:schemeClr val="accent6"/>
                </a:solidFill>
                <a:latin typeface="Oswald Regular"/>
                <a:ea typeface="Oswald Regular"/>
                <a:cs typeface="Oswald Regular"/>
                <a:sym typeface="Oswald Regular"/>
              </a:endParaRPr>
            </a:p>
            <a:p>
              <a:pPr indent="-317500" lvl="0" marL="457200" rtl="0" algn="l">
                <a:lnSpc>
                  <a:spcPct val="115000"/>
                </a:lnSpc>
                <a:spcBef>
                  <a:spcPts val="0"/>
                </a:spcBef>
                <a:spcAft>
                  <a:spcPts val="0"/>
                </a:spcAft>
                <a:buClr>
                  <a:schemeClr val="accent6"/>
                </a:buClr>
                <a:buSzPts val="1400"/>
                <a:buFont typeface="Oswald Regular"/>
                <a:buChar char="●"/>
              </a:pPr>
              <a:r>
                <a:rPr lang="en">
                  <a:solidFill>
                    <a:schemeClr val="accent6"/>
                  </a:solidFill>
                  <a:latin typeface="Oswald Regular"/>
                  <a:ea typeface="Oswald Regular"/>
                  <a:cs typeface="Oswald Regular"/>
                  <a:sym typeface="Oswald Regular"/>
                </a:rPr>
                <a:t>Concatenate the columns ‘selftext’ and ‘title’</a:t>
              </a:r>
              <a:endParaRPr>
                <a:solidFill>
                  <a:schemeClr val="accent6"/>
                </a:solidFill>
                <a:latin typeface="Oswald Regular"/>
                <a:ea typeface="Oswald Regular"/>
                <a:cs typeface="Oswald Regular"/>
                <a:sym typeface="Oswald Regular"/>
              </a:endParaRPr>
            </a:p>
          </p:txBody>
        </p:sp>
      </p:grpSp>
      <p:sp>
        <p:nvSpPr>
          <p:cNvPr id="83" name="Google Shape;83;p16"/>
          <p:cNvSpPr txBox="1"/>
          <p:nvPr/>
        </p:nvSpPr>
        <p:spPr>
          <a:xfrm>
            <a:off x="258250" y="4820675"/>
            <a:ext cx="3395400" cy="2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accent6"/>
                </a:solidFill>
                <a:latin typeface="Oswald Regular"/>
                <a:ea typeface="Oswald Regular"/>
                <a:cs typeface="Oswald Regular"/>
                <a:sym typeface="Oswald Regular"/>
              </a:rPr>
              <a:t>*</a:t>
            </a:r>
            <a:r>
              <a:rPr lang="en" sz="1000">
                <a:solidFill>
                  <a:schemeClr val="accent6"/>
                </a:solidFill>
                <a:latin typeface="Oswald Regular"/>
                <a:ea typeface="Oswald Regular"/>
                <a:cs typeface="Oswald Regular"/>
                <a:sym typeface="Oswald Regular"/>
              </a:rPr>
              <a:t>Graciously given by Paulene -- thanks Paulene!</a:t>
            </a:r>
            <a:endParaRPr sz="1000">
              <a:solidFill>
                <a:schemeClr val="accent6"/>
              </a:solidFill>
              <a:latin typeface="Oswald Regular"/>
              <a:ea typeface="Oswald Regular"/>
              <a:cs typeface="Oswald Regular"/>
              <a:sym typeface="Oswald Regul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190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latin typeface="Oswald Regular"/>
                <a:ea typeface="Oswald Regular"/>
                <a:cs typeface="Oswald Regular"/>
                <a:sym typeface="Oswald Regular"/>
              </a:rPr>
              <a:t>Common Words Across Both Subreddits</a:t>
            </a:r>
            <a:endParaRPr>
              <a:solidFill>
                <a:schemeClr val="accent6"/>
              </a:solidFill>
              <a:latin typeface="Oswald Regular"/>
              <a:ea typeface="Oswald Regular"/>
              <a:cs typeface="Oswald Regular"/>
              <a:sym typeface="Oswald Regular"/>
            </a:endParaRPr>
          </a:p>
        </p:txBody>
      </p:sp>
      <p:pic>
        <p:nvPicPr>
          <p:cNvPr id="89" name="Google Shape;89;p17"/>
          <p:cNvPicPr preferRelativeResize="0"/>
          <p:nvPr/>
        </p:nvPicPr>
        <p:blipFill>
          <a:blip r:embed="rId3">
            <a:alphaModFix/>
          </a:blip>
          <a:stretch>
            <a:fillRect/>
          </a:stretch>
        </p:blipFill>
        <p:spPr>
          <a:xfrm>
            <a:off x="958250" y="934100"/>
            <a:ext cx="7227501" cy="4039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190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latin typeface="Oswald Regular"/>
                <a:ea typeface="Oswald Regular"/>
                <a:cs typeface="Oswald Regular"/>
                <a:sym typeface="Oswald Regular"/>
              </a:rPr>
              <a:t>Common Words</a:t>
            </a:r>
            <a:endParaRPr>
              <a:solidFill>
                <a:schemeClr val="accent6"/>
              </a:solidFill>
              <a:latin typeface="Oswald Regular"/>
              <a:ea typeface="Oswald Regular"/>
              <a:cs typeface="Oswald Regular"/>
              <a:sym typeface="Oswald Regular"/>
            </a:endParaRPr>
          </a:p>
        </p:txBody>
      </p:sp>
      <p:pic>
        <p:nvPicPr>
          <p:cNvPr id="95" name="Google Shape;95;p18"/>
          <p:cNvPicPr preferRelativeResize="0"/>
          <p:nvPr/>
        </p:nvPicPr>
        <p:blipFill>
          <a:blip r:embed="rId3">
            <a:alphaModFix/>
          </a:blip>
          <a:stretch>
            <a:fillRect/>
          </a:stretch>
        </p:blipFill>
        <p:spPr>
          <a:xfrm>
            <a:off x="400325" y="920675"/>
            <a:ext cx="3932301" cy="3917059"/>
          </a:xfrm>
          <a:prstGeom prst="rect">
            <a:avLst/>
          </a:prstGeom>
          <a:noFill/>
          <a:ln>
            <a:noFill/>
          </a:ln>
        </p:spPr>
      </p:pic>
      <p:pic>
        <p:nvPicPr>
          <p:cNvPr id="96" name="Google Shape;96;p18"/>
          <p:cNvPicPr preferRelativeResize="0"/>
          <p:nvPr/>
        </p:nvPicPr>
        <p:blipFill>
          <a:blip r:embed="rId4">
            <a:alphaModFix/>
          </a:blip>
          <a:stretch>
            <a:fillRect/>
          </a:stretch>
        </p:blipFill>
        <p:spPr>
          <a:xfrm>
            <a:off x="4900000" y="920675"/>
            <a:ext cx="3932301" cy="3917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173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chemeClr val="accent6"/>
                </a:solidFill>
                <a:latin typeface="Oswald Regular"/>
                <a:ea typeface="Oswald Regular"/>
                <a:cs typeface="Oswald Regular"/>
                <a:sym typeface="Oswald Regular"/>
              </a:rPr>
              <a:t>Regression &amp; Bayes</a:t>
            </a:r>
            <a:endParaRPr sz="3300">
              <a:solidFill>
                <a:schemeClr val="accent6"/>
              </a:solidFill>
              <a:latin typeface="Oswald Regular"/>
              <a:ea typeface="Oswald Regular"/>
              <a:cs typeface="Oswald Regular"/>
              <a:sym typeface="Oswald Regular"/>
            </a:endParaRPr>
          </a:p>
          <a:p>
            <a:pPr indent="0" lvl="0" marL="0" rtl="0" algn="l">
              <a:spcBef>
                <a:spcPts val="0"/>
              </a:spcBef>
              <a:spcAft>
                <a:spcPts val="0"/>
              </a:spcAft>
              <a:buNone/>
            </a:pPr>
            <a:r>
              <a:t/>
            </a:r>
            <a:endParaRPr sz="3300">
              <a:solidFill>
                <a:schemeClr val="accent6"/>
              </a:solidFill>
              <a:latin typeface="Oswald Regular"/>
              <a:ea typeface="Oswald Regular"/>
              <a:cs typeface="Oswald Regular"/>
              <a:sym typeface="Oswald Regular"/>
            </a:endParaRPr>
          </a:p>
        </p:txBody>
      </p:sp>
      <p:sp>
        <p:nvSpPr>
          <p:cNvPr id="102" name="Google Shape;102;p19"/>
          <p:cNvSpPr txBox="1"/>
          <p:nvPr>
            <p:ph idx="1" type="body"/>
          </p:nvPr>
        </p:nvSpPr>
        <p:spPr>
          <a:xfrm>
            <a:off x="311700" y="811325"/>
            <a:ext cx="3999900" cy="19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accent6"/>
                </a:solidFill>
                <a:latin typeface="Oswald Regular"/>
                <a:ea typeface="Oswald Regular"/>
                <a:cs typeface="Oswald Regular"/>
                <a:sym typeface="Oswald Regular"/>
              </a:rPr>
              <a:t>Using a Logistic Regression and Multinomial Naive Bayes, I changed around several different variables while just using the ‘title’ column:</a:t>
            </a:r>
            <a:endParaRPr sz="1700">
              <a:solidFill>
                <a:schemeClr val="accent6"/>
              </a:solidFill>
              <a:latin typeface="Oswald Regular"/>
              <a:ea typeface="Oswald Regular"/>
              <a:cs typeface="Oswald Regular"/>
              <a:sym typeface="Oswald Regular"/>
            </a:endParaRPr>
          </a:p>
          <a:p>
            <a:pPr indent="-336550" lvl="0" marL="457200" rtl="0" algn="l">
              <a:spcBef>
                <a:spcPts val="1600"/>
              </a:spcBef>
              <a:spcAft>
                <a:spcPts val="0"/>
              </a:spcAft>
              <a:buClr>
                <a:schemeClr val="accent6"/>
              </a:buClr>
              <a:buSzPts val="1700"/>
              <a:buFont typeface="Oswald Regular"/>
              <a:buChar char="●"/>
            </a:pPr>
            <a:r>
              <a:rPr lang="en" sz="1700">
                <a:solidFill>
                  <a:schemeClr val="accent6"/>
                </a:solidFill>
                <a:latin typeface="Oswald Regular"/>
                <a:ea typeface="Oswald Regular"/>
                <a:cs typeface="Oswald Regular"/>
                <a:sym typeface="Oswald Regular"/>
              </a:rPr>
              <a:t>CountVectorizer vs. TfidfVectorizer</a:t>
            </a:r>
            <a:endParaRPr sz="1700">
              <a:solidFill>
                <a:schemeClr val="accent6"/>
              </a:solidFill>
              <a:latin typeface="Oswald Regular"/>
              <a:ea typeface="Oswald Regular"/>
              <a:cs typeface="Oswald Regular"/>
              <a:sym typeface="Oswald Regular"/>
            </a:endParaRPr>
          </a:p>
          <a:p>
            <a:pPr indent="-336550" lvl="0" marL="457200" rtl="0" algn="l">
              <a:spcBef>
                <a:spcPts val="0"/>
              </a:spcBef>
              <a:spcAft>
                <a:spcPts val="0"/>
              </a:spcAft>
              <a:buClr>
                <a:schemeClr val="accent6"/>
              </a:buClr>
              <a:buSzPts val="1700"/>
              <a:buFont typeface="Oswald Regular"/>
              <a:buChar char="●"/>
            </a:pPr>
            <a:r>
              <a:rPr lang="en" sz="1700">
                <a:solidFill>
                  <a:schemeClr val="accent6"/>
                </a:solidFill>
                <a:latin typeface="Oswald Regular"/>
                <a:ea typeface="Oswald Regular"/>
                <a:cs typeface="Oswald Regular"/>
                <a:sym typeface="Oswald Regular"/>
              </a:rPr>
              <a:t>Logression vs. Multinomial Bayes</a:t>
            </a:r>
            <a:endParaRPr sz="1700">
              <a:solidFill>
                <a:schemeClr val="accent6"/>
              </a:solidFill>
              <a:latin typeface="Oswald Regular"/>
              <a:ea typeface="Oswald Regular"/>
              <a:cs typeface="Oswald Regular"/>
              <a:sym typeface="Oswald Regular"/>
            </a:endParaRPr>
          </a:p>
          <a:p>
            <a:pPr indent="-336550" lvl="0" marL="457200" rtl="0" algn="l">
              <a:spcBef>
                <a:spcPts val="0"/>
              </a:spcBef>
              <a:spcAft>
                <a:spcPts val="0"/>
              </a:spcAft>
              <a:buClr>
                <a:schemeClr val="accent6"/>
              </a:buClr>
              <a:buSzPts val="1700"/>
              <a:buFont typeface="Oswald Regular"/>
              <a:buChar char="●"/>
            </a:pPr>
            <a:r>
              <a:rPr lang="en" sz="1700">
                <a:solidFill>
                  <a:schemeClr val="accent6"/>
                </a:solidFill>
                <a:latin typeface="Oswald Regular"/>
                <a:ea typeface="Oswald Regular"/>
                <a:cs typeface="Oswald Regular"/>
                <a:sym typeface="Oswald Regular"/>
              </a:rPr>
              <a:t>PorterStemmer</a:t>
            </a:r>
            <a:endParaRPr sz="1700">
              <a:solidFill>
                <a:schemeClr val="accent6"/>
              </a:solidFill>
              <a:latin typeface="Oswald Regular"/>
              <a:ea typeface="Oswald Regular"/>
              <a:cs typeface="Oswald Regular"/>
              <a:sym typeface="Oswald Regular"/>
            </a:endParaRPr>
          </a:p>
        </p:txBody>
      </p:sp>
      <p:graphicFrame>
        <p:nvGraphicFramePr>
          <p:cNvPr id="103" name="Google Shape;103;p19"/>
          <p:cNvGraphicFramePr/>
          <p:nvPr/>
        </p:nvGraphicFramePr>
        <p:xfrm>
          <a:off x="4456175" y="173200"/>
          <a:ext cx="3000000" cy="3000000"/>
        </p:xfrm>
        <a:graphic>
          <a:graphicData uri="http://schemas.openxmlformats.org/drawingml/2006/table">
            <a:tbl>
              <a:tblPr>
                <a:noFill/>
                <a:tableStyleId>{3622AC8F-8C82-4C04-9528-2747409649E6}</a:tableStyleId>
              </a:tblPr>
              <a:tblGrid>
                <a:gridCol w="1190625"/>
                <a:gridCol w="838825"/>
                <a:gridCol w="850950"/>
                <a:gridCol w="766075"/>
                <a:gridCol w="729650"/>
              </a:tblGrid>
              <a:tr h="638125">
                <a:tc>
                  <a:txBody>
                    <a:bodyPr/>
                    <a:lstStyle/>
                    <a:p>
                      <a:pPr indent="0" lvl="0" marL="0" rtl="0" algn="ctr">
                        <a:spcBef>
                          <a:spcPts val="0"/>
                        </a:spcBef>
                        <a:spcAft>
                          <a:spcPts val="0"/>
                        </a:spcAft>
                        <a:buNone/>
                      </a:pPr>
                      <a:r>
                        <a:rPr lang="en">
                          <a:solidFill>
                            <a:schemeClr val="accent6"/>
                          </a:solidFill>
                          <a:latin typeface="Oswald Regular"/>
                          <a:ea typeface="Oswald Regular"/>
                          <a:cs typeface="Oswald Regular"/>
                          <a:sym typeface="Oswald Regular"/>
                        </a:rPr>
                        <a:t>Test Score</a:t>
                      </a:r>
                      <a:endParaRPr>
                        <a:solidFill>
                          <a:schemeClr val="accent6"/>
                        </a:solidFill>
                        <a:latin typeface="Oswald Regular"/>
                        <a:ea typeface="Oswald Regular"/>
                        <a:cs typeface="Oswald Regular"/>
                        <a:sym typeface="Oswald Regul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6"/>
                          </a:solidFill>
                          <a:latin typeface="Oswald Regular"/>
                          <a:ea typeface="Oswald Regular"/>
                          <a:cs typeface="Oswald Regular"/>
                          <a:sym typeface="Oswald Regular"/>
                        </a:rPr>
                        <a:t>Score 1</a:t>
                      </a:r>
                      <a:endParaRPr>
                        <a:solidFill>
                          <a:schemeClr val="accent6"/>
                        </a:solidFill>
                        <a:latin typeface="Oswald Regular"/>
                        <a:ea typeface="Oswald Regular"/>
                        <a:cs typeface="Oswald Regular"/>
                        <a:sym typeface="Oswald Regul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6"/>
                          </a:solidFill>
                          <a:latin typeface="Oswald Regular"/>
                          <a:ea typeface="Oswald Regular"/>
                          <a:cs typeface="Oswald Regular"/>
                          <a:sym typeface="Oswald Regular"/>
                        </a:rPr>
                        <a:t>Score 2</a:t>
                      </a:r>
                      <a:endParaRPr>
                        <a:solidFill>
                          <a:schemeClr val="accent6"/>
                        </a:solidFill>
                        <a:latin typeface="Oswald Regular"/>
                        <a:ea typeface="Oswald Regular"/>
                        <a:cs typeface="Oswald Regular"/>
                        <a:sym typeface="Oswald Regul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6"/>
                          </a:solidFill>
                          <a:latin typeface="Oswald Regular"/>
                          <a:ea typeface="Oswald Regular"/>
                          <a:cs typeface="Oswald Regular"/>
                          <a:sym typeface="Oswald Regular"/>
                        </a:rPr>
                        <a:t>Score 3</a:t>
                      </a:r>
                      <a:endParaRPr>
                        <a:solidFill>
                          <a:schemeClr val="accent6"/>
                        </a:solidFill>
                        <a:latin typeface="Oswald Regular"/>
                        <a:ea typeface="Oswald Regular"/>
                        <a:cs typeface="Oswald Regular"/>
                        <a:sym typeface="Oswald Regul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6"/>
                          </a:solidFill>
                          <a:latin typeface="Oswald Regular"/>
                          <a:ea typeface="Oswald Regular"/>
                          <a:cs typeface="Oswald Regular"/>
                          <a:sym typeface="Oswald Regular"/>
                        </a:rPr>
                        <a:t>Score 4</a:t>
                      </a:r>
                      <a:endParaRPr>
                        <a:solidFill>
                          <a:schemeClr val="accent6"/>
                        </a:solidFill>
                        <a:latin typeface="Oswald Regular"/>
                        <a:ea typeface="Oswald Regular"/>
                        <a:cs typeface="Oswald Regular"/>
                        <a:sym typeface="Oswald Regul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86225">
                <a:tc>
                  <a:txBody>
                    <a:bodyPr/>
                    <a:lstStyle/>
                    <a:p>
                      <a:pPr indent="0" lvl="0" marL="0" rtl="0" algn="ctr">
                        <a:spcBef>
                          <a:spcPts val="0"/>
                        </a:spcBef>
                        <a:spcAft>
                          <a:spcPts val="0"/>
                        </a:spcAft>
                        <a:buNone/>
                      </a:pPr>
                      <a:r>
                        <a:rPr lang="en">
                          <a:solidFill>
                            <a:schemeClr val="accent6"/>
                          </a:solidFill>
                          <a:latin typeface="Oswald Regular"/>
                          <a:ea typeface="Oswald Regular"/>
                          <a:cs typeface="Oswald Regular"/>
                          <a:sym typeface="Oswald Regular"/>
                        </a:rPr>
                        <a:t>Count Vectorizer</a:t>
                      </a:r>
                      <a:endParaRPr>
                        <a:solidFill>
                          <a:schemeClr val="accent6"/>
                        </a:solidFill>
                        <a:latin typeface="Oswald Regular"/>
                        <a:ea typeface="Oswald Regular"/>
                        <a:cs typeface="Oswald Regular"/>
                        <a:sym typeface="Oswald Regul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6"/>
                          </a:solidFill>
                          <a:latin typeface="Oswald Regular"/>
                          <a:ea typeface="Oswald Regular"/>
                          <a:cs typeface="Oswald Regular"/>
                          <a:sym typeface="Oswald Regular"/>
                        </a:rPr>
                        <a:t>X</a:t>
                      </a:r>
                      <a:endParaRPr>
                        <a:solidFill>
                          <a:schemeClr val="accent6"/>
                        </a:solidFill>
                        <a:latin typeface="Oswald Regular"/>
                        <a:ea typeface="Oswald Regular"/>
                        <a:cs typeface="Oswald Regular"/>
                        <a:sym typeface="Oswald Regul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6"/>
                          </a:solidFill>
                          <a:latin typeface="Oswald Regular"/>
                          <a:ea typeface="Oswald Regular"/>
                          <a:cs typeface="Oswald Regular"/>
                          <a:sym typeface="Oswald Regular"/>
                        </a:rPr>
                        <a:t>X</a:t>
                      </a:r>
                      <a:endParaRPr>
                        <a:solidFill>
                          <a:schemeClr val="accent6"/>
                        </a:solidFill>
                        <a:latin typeface="Oswald Regular"/>
                        <a:ea typeface="Oswald Regular"/>
                        <a:cs typeface="Oswald Regular"/>
                        <a:sym typeface="Oswald Regul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accent6"/>
                        </a:solidFill>
                        <a:latin typeface="Oswald Regular"/>
                        <a:ea typeface="Oswald Regular"/>
                        <a:cs typeface="Oswald Regular"/>
                        <a:sym typeface="Oswald Regul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accent6"/>
                        </a:solidFill>
                        <a:latin typeface="Oswald Regular"/>
                        <a:ea typeface="Oswald Regular"/>
                        <a:cs typeface="Oswald Regular"/>
                        <a:sym typeface="Oswald Regul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86225">
                <a:tc>
                  <a:txBody>
                    <a:bodyPr/>
                    <a:lstStyle/>
                    <a:p>
                      <a:pPr indent="0" lvl="0" marL="0" rtl="0" algn="ctr">
                        <a:spcBef>
                          <a:spcPts val="0"/>
                        </a:spcBef>
                        <a:spcAft>
                          <a:spcPts val="0"/>
                        </a:spcAft>
                        <a:buNone/>
                      </a:pPr>
                      <a:r>
                        <a:rPr lang="en">
                          <a:solidFill>
                            <a:schemeClr val="accent6"/>
                          </a:solidFill>
                          <a:latin typeface="Oswald Regular"/>
                          <a:ea typeface="Oswald Regular"/>
                          <a:cs typeface="Oswald Regular"/>
                          <a:sym typeface="Oswald Regular"/>
                        </a:rPr>
                        <a:t>Log-ression</a:t>
                      </a:r>
                      <a:endParaRPr>
                        <a:solidFill>
                          <a:schemeClr val="accent6"/>
                        </a:solidFill>
                        <a:latin typeface="Oswald Regular"/>
                        <a:ea typeface="Oswald Regular"/>
                        <a:cs typeface="Oswald Regular"/>
                        <a:sym typeface="Oswald Regul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6"/>
                          </a:solidFill>
                          <a:latin typeface="Oswald Regular"/>
                          <a:ea typeface="Oswald Regular"/>
                          <a:cs typeface="Oswald Regular"/>
                          <a:sym typeface="Oswald Regular"/>
                        </a:rPr>
                        <a:t>X</a:t>
                      </a:r>
                      <a:endParaRPr>
                        <a:solidFill>
                          <a:schemeClr val="accent6"/>
                        </a:solidFill>
                        <a:latin typeface="Oswald Regular"/>
                        <a:ea typeface="Oswald Regular"/>
                        <a:cs typeface="Oswald Regular"/>
                        <a:sym typeface="Oswald Regul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6"/>
                          </a:solidFill>
                          <a:latin typeface="Oswald Regular"/>
                          <a:ea typeface="Oswald Regular"/>
                          <a:cs typeface="Oswald Regular"/>
                          <a:sym typeface="Oswald Regular"/>
                        </a:rPr>
                        <a:t>X</a:t>
                      </a:r>
                      <a:endParaRPr>
                        <a:solidFill>
                          <a:schemeClr val="accent6"/>
                        </a:solidFill>
                        <a:latin typeface="Oswald Regular"/>
                        <a:ea typeface="Oswald Regular"/>
                        <a:cs typeface="Oswald Regular"/>
                        <a:sym typeface="Oswald Regul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6"/>
                          </a:solidFill>
                          <a:latin typeface="Oswald Regular"/>
                          <a:ea typeface="Oswald Regular"/>
                          <a:cs typeface="Oswald Regular"/>
                          <a:sym typeface="Oswald Regular"/>
                        </a:rPr>
                        <a:t>X</a:t>
                      </a:r>
                      <a:endParaRPr>
                        <a:solidFill>
                          <a:schemeClr val="accent6"/>
                        </a:solidFill>
                        <a:latin typeface="Oswald Regular"/>
                        <a:ea typeface="Oswald Regular"/>
                        <a:cs typeface="Oswald Regular"/>
                        <a:sym typeface="Oswald Regul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accent6"/>
                        </a:solidFill>
                        <a:latin typeface="Oswald Regular"/>
                        <a:ea typeface="Oswald Regular"/>
                        <a:cs typeface="Oswald Regular"/>
                        <a:sym typeface="Oswald Regul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86225">
                <a:tc>
                  <a:txBody>
                    <a:bodyPr/>
                    <a:lstStyle/>
                    <a:p>
                      <a:pPr indent="0" lvl="0" marL="0" rtl="0" algn="ctr">
                        <a:spcBef>
                          <a:spcPts val="0"/>
                        </a:spcBef>
                        <a:spcAft>
                          <a:spcPts val="0"/>
                        </a:spcAft>
                        <a:buNone/>
                      </a:pPr>
                      <a:r>
                        <a:rPr lang="en">
                          <a:solidFill>
                            <a:schemeClr val="accent6"/>
                          </a:solidFill>
                          <a:latin typeface="Oswald Regular"/>
                          <a:ea typeface="Oswald Regular"/>
                          <a:cs typeface="Oswald Regular"/>
                          <a:sym typeface="Oswald Regular"/>
                        </a:rPr>
                        <a:t>MB</a:t>
                      </a:r>
                      <a:endParaRPr>
                        <a:solidFill>
                          <a:schemeClr val="accent6"/>
                        </a:solidFill>
                        <a:latin typeface="Oswald Regular"/>
                        <a:ea typeface="Oswald Regular"/>
                        <a:cs typeface="Oswald Regular"/>
                        <a:sym typeface="Oswald Regul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accent6"/>
                        </a:solidFill>
                        <a:latin typeface="Oswald Regular"/>
                        <a:ea typeface="Oswald Regular"/>
                        <a:cs typeface="Oswald Regular"/>
                        <a:sym typeface="Oswald Regul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accent6"/>
                        </a:solidFill>
                        <a:latin typeface="Oswald Regular"/>
                        <a:ea typeface="Oswald Regular"/>
                        <a:cs typeface="Oswald Regular"/>
                        <a:sym typeface="Oswald Regul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accent6"/>
                        </a:solidFill>
                        <a:latin typeface="Oswald Regular"/>
                        <a:ea typeface="Oswald Regular"/>
                        <a:cs typeface="Oswald Regular"/>
                        <a:sym typeface="Oswald Regul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6"/>
                          </a:solidFill>
                          <a:latin typeface="Oswald Regular"/>
                          <a:ea typeface="Oswald Regular"/>
                          <a:cs typeface="Oswald Regular"/>
                          <a:sym typeface="Oswald Regular"/>
                        </a:rPr>
                        <a:t>X</a:t>
                      </a:r>
                      <a:endParaRPr>
                        <a:solidFill>
                          <a:schemeClr val="accent6"/>
                        </a:solidFill>
                        <a:latin typeface="Oswald Regular"/>
                        <a:ea typeface="Oswald Regular"/>
                        <a:cs typeface="Oswald Regular"/>
                        <a:sym typeface="Oswald Regul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86225">
                <a:tc>
                  <a:txBody>
                    <a:bodyPr/>
                    <a:lstStyle/>
                    <a:p>
                      <a:pPr indent="0" lvl="0" marL="0" rtl="0" algn="ctr">
                        <a:spcBef>
                          <a:spcPts val="0"/>
                        </a:spcBef>
                        <a:spcAft>
                          <a:spcPts val="0"/>
                        </a:spcAft>
                        <a:buNone/>
                      </a:pPr>
                      <a:r>
                        <a:rPr lang="en">
                          <a:solidFill>
                            <a:schemeClr val="accent6"/>
                          </a:solidFill>
                          <a:latin typeface="Oswald Regular"/>
                          <a:ea typeface="Oswald Regular"/>
                          <a:cs typeface="Oswald Regular"/>
                          <a:sym typeface="Oswald Regular"/>
                        </a:rPr>
                        <a:t>Porter Stemmer</a:t>
                      </a:r>
                      <a:endParaRPr>
                        <a:solidFill>
                          <a:schemeClr val="accent6"/>
                        </a:solidFill>
                        <a:latin typeface="Oswald Regular"/>
                        <a:ea typeface="Oswald Regular"/>
                        <a:cs typeface="Oswald Regular"/>
                        <a:sym typeface="Oswald Regul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accent6"/>
                        </a:solidFill>
                        <a:latin typeface="Oswald Regular"/>
                        <a:ea typeface="Oswald Regular"/>
                        <a:cs typeface="Oswald Regular"/>
                        <a:sym typeface="Oswald Regul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6"/>
                          </a:solidFill>
                          <a:latin typeface="Oswald Regular"/>
                          <a:ea typeface="Oswald Regular"/>
                          <a:cs typeface="Oswald Regular"/>
                          <a:sym typeface="Oswald Regular"/>
                        </a:rPr>
                        <a:t>X</a:t>
                      </a:r>
                      <a:endParaRPr>
                        <a:solidFill>
                          <a:schemeClr val="accent6"/>
                        </a:solidFill>
                        <a:latin typeface="Oswald Regular"/>
                        <a:ea typeface="Oswald Regular"/>
                        <a:cs typeface="Oswald Regular"/>
                        <a:sym typeface="Oswald Regul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accent6"/>
                        </a:solidFill>
                        <a:latin typeface="Oswald Regular"/>
                        <a:ea typeface="Oswald Regular"/>
                        <a:cs typeface="Oswald Regular"/>
                        <a:sym typeface="Oswald Regul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accent6"/>
                        </a:solidFill>
                        <a:latin typeface="Oswald Regular"/>
                        <a:ea typeface="Oswald Regular"/>
                        <a:cs typeface="Oswald Regular"/>
                        <a:sym typeface="Oswald Regul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86225">
                <a:tc>
                  <a:txBody>
                    <a:bodyPr/>
                    <a:lstStyle/>
                    <a:p>
                      <a:pPr indent="0" lvl="0" marL="0" rtl="0" algn="ctr">
                        <a:spcBef>
                          <a:spcPts val="0"/>
                        </a:spcBef>
                        <a:spcAft>
                          <a:spcPts val="0"/>
                        </a:spcAft>
                        <a:buNone/>
                      </a:pPr>
                      <a:r>
                        <a:rPr lang="en">
                          <a:solidFill>
                            <a:schemeClr val="accent6"/>
                          </a:solidFill>
                          <a:latin typeface="Oswald Regular"/>
                          <a:ea typeface="Oswald Regular"/>
                          <a:cs typeface="Oswald Regular"/>
                          <a:sym typeface="Oswald Regular"/>
                        </a:rPr>
                        <a:t>Tfidf Vectorizer</a:t>
                      </a:r>
                      <a:endParaRPr>
                        <a:solidFill>
                          <a:schemeClr val="accent6"/>
                        </a:solidFill>
                        <a:latin typeface="Oswald Regular"/>
                        <a:ea typeface="Oswald Regular"/>
                        <a:cs typeface="Oswald Regular"/>
                        <a:sym typeface="Oswald Regul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accent6"/>
                        </a:solidFill>
                        <a:latin typeface="Oswald Regular"/>
                        <a:ea typeface="Oswald Regular"/>
                        <a:cs typeface="Oswald Regular"/>
                        <a:sym typeface="Oswald Regul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accent6"/>
                        </a:solidFill>
                        <a:latin typeface="Oswald Regular"/>
                        <a:ea typeface="Oswald Regular"/>
                        <a:cs typeface="Oswald Regular"/>
                        <a:sym typeface="Oswald Regul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6"/>
                          </a:solidFill>
                          <a:latin typeface="Oswald Regular"/>
                          <a:ea typeface="Oswald Regular"/>
                          <a:cs typeface="Oswald Regular"/>
                          <a:sym typeface="Oswald Regular"/>
                        </a:rPr>
                        <a:t>X</a:t>
                      </a:r>
                      <a:endParaRPr>
                        <a:solidFill>
                          <a:schemeClr val="accent6"/>
                        </a:solidFill>
                        <a:latin typeface="Oswald Regular"/>
                        <a:ea typeface="Oswald Regular"/>
                        <a:cs typeface="Oswald Regular"/>
                        <a:sym typeface="Oswald Regul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6"/>
                          </a:solidFill>
                          <a:latin typeface="Oswald Regular"/>
                          <a:ea typeface="Oswald Regular"/>
                          <a:cs typeface="Oswald Regular"/>
                          <a:sym typeface="Oswald Regular"/>
                        </a:rPr>
                        <a:t>X</a:t>
                      </a:r>
                      <a:endParaRPr>
                        <a:solidFill>
                          <a:schemeClr val="accent6"/>
                        </a:solidFill>
                        <a:latin typeface="Oswald Regular"/>
                        <a:ea typeface="Oswald Regular"/>
                        <a:cs typeface="Oswald Regular"/>
                        <a:sym typeface="Oswald Regul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86225">
                <a:tc>
                  <a:txBody>
                    <a:bodyPr/>
                    <a:lstStyle/>
                    <a:p>
                      <a:pPr indent="0" lvl="0" marL="0" rtl="0" algn="ctr">
                        <a:spcBef>
                          <a:spcPts val="0"/>
                        </a:spcBef>
                        <a:spcAft>
                          <a:spcPts val="0"/>
                        </a:spcAft>
                        <a:buNone/>
                      </a:pPr>
                      <a:r>
                        <a:rPr lang="en">
                          <a:solidFill>
                            <a:schemeClr val="accent6"/>
                          </a:solidFill>
                          <a:latin typeface="Oswald Regular"/>
                          <a:ea typeface="Oswald Regular"/>
                          <a:cs typeface="Oswald Regular"/>
                          <a:sym typeface="Oswald Regular"/>
                        </a:rPr>
                        <a:t>Score</a:t>
                      </a:r>
                      <a:endParaRPr>
                        <a:solidFill>
                          <a:schemeClr val="accent6"/>
                        </a:solidFill>
                        <a:latin typeface="Oswald Regular"/>
                        <a:ea typeface="Oswald Regular"/>
                        <a:cs typeface="Oswald Regular"/>
                        <a:sym typeface="Oswald Regul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6"/>
                          </a:solidFill>
                          <a:latin typeface="Oswald Regular"/>
                          <a:ea typeface="Oswald Regular"/>
                          <a:cs typeface="Oswald Regular"/>
                          <a:sym typeface="Oswald Regular"/>
                        </a:rPr>
                        <a:t>0.9236</a:t>
                      </a:r>
                      <a:endParaRPr>
                        <a:solidFill>
                          <a:schemeClr val="accent6"/>
                        </a:solidFill>
                        <a:latin typeface="Oswald Regular"/>
                        <a:ea typeface="Oswald Regular"/>
                        <a:cs typeface="Oswald Regular"/>
                        <a:sym typeface="Oswald Regul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600" u="sng">
                          <a:solidFill>
                            <a:schemeClr val="accent6"/>
                          </a:solidFill>
                          <a:latin typeface="Oswald"/>
                          <a:ea typeface="Oswald"/>
                          <a:cs typeface="Oswald"/>
                          <a:sym typeface="Oswald"/>
                        </a:rPr>
                        <a:t>0.9892</a:t>
                      </a:r>
                      <a:endParaRPr b="1" sz="1600" u="sng">
                        <a:solidFill>
                          <a:schemeClr val="accent6"/>
                        </a:solidFill>
                        <a:latin typeface="Oswald"/>
                        <a:ea typeface="Oswald"/>
                        <a:cs typeface="Oswald"/>
                        <a:sym typeface="Oswald"/>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6"/>
                          </a:solidFill>
                          <a:latin typeface="Oswald Regular"/>
                          <a:ea typeface="Oswald Regular"/>
                          <a:cs typeface="Oswald Regular"/>
                          <a:sym typeface="Oswald Regular"/>
                        </a:rPr>
                        <a:t>0.9176</a:t>
                      </a:r>
                      <a:endParaRPr>
                        <a:solidFill>
                          <a:schemeClr val="accent6"/>
                        </a:solidFill>
                        <a:latin typeface="Oswald Regular"/>
                        <a:ea typeface="Oswald Regular"/>
                        <a:cs typeface="Oswald Regular"/>
                        <a:sym typeface="Oswald Regul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6"/>
                          </a:solidFill>
                          <a:latin typeface="Oswald Regular"/>
                          <a:ea typeface="Oswald Regular"/>
                          <a:cs typeface="Oswald Regular"/>
                          <a:sym typeface="Oswald Regular"/>
                        </a:rPr>
                        <a:t>.9244</a:t>
                      </a:r>
                      <a:endParaRPr>
                        <a:solidFill>
                          <a:schemeClr val="accent6"/>
                        </a:solidFill>
                        <a:latin typeface="Oswald Regular"/>
                        <a:ea typeface="Oswald Regular"/>
                        <a:cs typeface="Oswald Regular"/>
                        <a:sym typeface="Oswald Regul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04" name="Google Shape;104;p19"/>
          <p:cNvGraphicFramePr/>
          <p:nvPr/>
        </p:nvGraphicFramePr>
        <p:xfrm>
          <a:off x="269150" y="3634400"/>
          <a:ext cx="3000000" cy="3000000"/>
        </p:xfrm>
        <a:graphic>
          <a:graphicData uri="http://schemas.openxmlformats.org/drawingml/2006/table">
            <a:tbl>
              <a:tblPr>
                <a:noFill/>
                <a:tableStyleId>{3622AC8F-8C82-4C04-9528-2747409649E6}</a:tableStyleId>
              </a:tblPr>
              <a:tblGrid>
                <a:gridCol w="2042500"/>
                <a:gridCol w="2042500"/>
              </a:tblGrid>
              <a:tr h="431425">
                <a:tc>
                  <a:txBody>
                    <a:bodyPr/>
                    <a:lstStyle/>
                    <a:p>
                      <a:pPr indent="0" lvl="0" marL="0" rtl="0" algn="l">
                        <a:spcBef>
                          <a:spcPts val="0"/>
                        </a:spcBef>
                        <a:spcAft>
                          <a:spcPts val="0"/>
                        </a:spcAft>
                        <a:buNone/>
                      </a:pPr>
                      <a:r>
                        <a:rPr lang="en" sz="1500">
                          <a:solidFill>
                            <a:schemeClr val="accent6"/>
                          </a:solidFill>
                          <a:latin typeface="Oswald Regular"/>
                          <a:ea typeface="Oswald Regular"/>
                          <a:cs typeface="Oswald Regular"/>
                          <a:sym typeface="Oswald Regular"/>
                        </a:rPr>
                        <a:t>Max Features</a:t>
                      </a:r>
                      <a:endParaRPr sz="1500">
                        <a:solidFill>
                          <a:schemeClr val="accent6"/>
                        </a:solidFill>
                        <a:latin typeface="Oswald Regular"/>
                        <a:ea typeface="Oswald Regular"/>
                        <a:cs typeface="Oswald Regular"/>
                        <a:sym typeface="Oswald Regul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chemeClr val="accent6"/>
                          </a:solidFill>
                          <a:latin typeface="Oswald Regular"/>
                          <a:ea typeface="Oswald Regular"/>
                          <a:cs typeface="Oswald Regular"/>
                          <a:sym typeface="Oswald Regular"/>
                        </a:rPr>
                        <a:t>10,000</a:t>
                      </a:r>
                      <a:endParaRPr sz="1500">
                        <a:solidFill>
                          <a:schemeClr val="accent6"/>
                        </a:solidFill>
                        <a:latin typeface="Oswald Regular"/>
                        <a:ea typeface="Oswald Regular"/>
                        <a:cs typeface="Oswald Regular"/>
                        <a:sym typeface="Oswald Regul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1425">
                <a:tc>
                  <a:txBody>
                    <a:bodyPr/>
                    <a:lstStyle/>
                    <a:p>
                      <a:pPr indent="0" lvl="0" marL="0" rtl="0" algn="l">
                        <a:spcBef>
                          <a:spcPts val="0"/>
                        </a:spcBef>
                        <a:spcAft>
                          <a:spcPts val="0"/>
                        </a:spcAft>
                        <a:buNone/>
                      </a:pPr>
                      <a:r>
                        <a:rPr lang="en" sz="1500">
                          <a:solidFill>
                            <a:schemeClr val="accent6"/>
                          </a:solidFill>
                          <a:latin typeface="Oswald Regular"/>
                          <a:ea typeface="Oswald Regular"/>
                          <a:cs typeface="Oswald Regular"/>
                          <a:sym typeface="Oswald Regular"/>
                        </a:rPr>
                        <a:t>N-Gram Range</a:t>
                      </a:r>
                      <a:endParaRPr sz="1500">
                        <a:solidFill>
                          <a:schemeClr val="accent6"/>
                        </a:solidFill>
                        <a:latin typeface="Oswald Regular"/>
                        <a:ea typeface="Oswald Regular"/>
                        <a:cs typeface="Oswald Regular"/>
                        <a:sym typeface="Oswald Regul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chemeClr val="accent6"/>
                          </a:solidFill>
                          <a:latin typeface="Oswald Regular"/>
                          <a:ea typeface="Oswald Regular"/>
                          <a:cs typeface="Oswald Regular"/>
                          <a:sym typeface="Oswald Regular"/>
                        </a:rPr>
                        <a:t>(1, 1)</a:t>
                      </a:r>
                      <a:endParaRPr sz="1500">
                        <a:solidFill>
                          <a:schemeClr val="accent6"/>
                        </a:solidFill>
                        <a:latin typeface="Oswald Regular"/>
                        <a:ea typeface="Oswald Regular"/>
                        <a:cs typeface="Oswald Regular"/>
                        <a:sym typeface="Oswald Regul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1425">
                <a:tc>
                  <a:txBody>
                    <a:bodyPr/>
                    <a:lstStyle/>
                    <a:p>
                      <a:pPr indent="0" lvl="0" marL="0" rtl="0" algn="l">
                        <a:spcBef>
                          <a:spcPts val="0"/>
                        </a:spcBef>
                        <a:spcAft>
                          <a:spcPts val="0"/>
                        </a:spcAft>
                        <a:buNone/>
                      </a:pPr>
                      <a:r>
                        <a:rPr lang="en" sz="1500">
                          <a:solidFill>
                            <a:schemeClr val="accent6"/>
                          </a:solidFill>
                          <a:latin typeface="Oswald Regular"/>
                          <a:ea typeface="Oswald Regular"/>
                          <a:cs typeface="Oswald Regular"/>
                          <a:sym typeface="Oswald Regular"/>
                        </a:rPr>
                        <a:t>Stop Words</a:t>
                      </a:r>
                      <a:endParaRPr sz="1500">
                        <a:solidFill>
                          <a:schemeClr val="accent6"/>
                        </a:solidFill>
                        <a:latin typeface="Oswald Regular"/>
                        <a:ea typeface="Oswald Regular"/>
                        <a:cs typeface="Oswald Regular"/>
                        <a:sym typeface="Oswald Regul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chemeClr val="accent6"/>
                          </a:solidFill>
                          <a:latin typeface="Oswald Regular"/>
                          <a:ea typeface="Oswald Regular"/>
                          <a:cs typeface="Oswald Regular"/>
                          <a:sym typeface="Oswald Regular"/>
                        </a:rPr>
                        <a:t>‘English’ + ‘Eli5’</a:t>
                      </a:r>
                      <a:endParaRPr sz="1500">
                        <a:solidFill>
                          <a:schemeClr val="accent6"/>
                        </a:solidFill>
                        <a:latin typeface="Oswald Regular"/>
                        <a:ea typeface="Oswald Regular"/>
                        <a:cs typeface="Oswald Regular"/>
                        <a:sym typeface="Oswald Regul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05" name="Google Shape;105;p19"/>
          <p:cNvSpPr txBox="1"/>
          <p:nvPr/>
        </p:nvSpPr>
        <p:spPr>
          <a:xfrm>
            <a:off x="956400" y="3195800"/>
            <a:ext cx="2710500" cy="43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accent6"/>
                </a:solidFill>
                <a:latin typeface="Oswald Regular"/>
                <a:ea typeface="Oswald Regular"/>
                <a:cs typeface="Oswald Regular"/>
                <a:sym typeface="Oswald Regular"/>
              </a:rPr>
              <a:t>Best </a:t>
            </a:r>
            <a:r>
              <a:rPr lang="en" sz="2000">
                <a:solidFill>
                  <a:schemeClr val="accent6"/>
                </a:solidFill>
                <a:latin typeface="Oswald Regular"/>
                <a:ea typeface="Oswald Regular"/>
                <a:cs typeface="Oswald Regular"/>
                <a:sym typeface="Oswald Regular"/>
              </a:rPr>
              <a:t>Hyper-Parameters</a:t>
            </a:r>
            <a:endParaRPr sz="2000">
              <a:solidFill>
                <a:schemeClr val="accent6"/>
              </a:solidFill>
              <a:latin typeface="Oswald Regular"/>
              <a:ea typeface="Oswald Regular"/>
              <a:cs typeface="Oswald Regular"/>
              <a:sym typeface="Oswald Regul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idx="1" type="body"/>
          </p:nvPr>
        </p:nvSpPr>
        <p:spPr>
          <a:xfrm>
            <a:off x="0" y="2269200"/>
            <a:ext cx="1704600" cy="60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accent6"/>
                </a:solidFill>
                <a:latin typeface="Oswald Regular"/>
                <a:ea typeface="Oswald Regular"/>
                <a:cs typeface="Oswald Regular"/>
                <a:sym typeface="Oswald Regular"/>
              </a:rPr>
              <a:t>Ensemble Models</a:t>
            </a:r>
            <a:endParaRPr sz="2600">
              <a:solidFill>
                <a:schemeClr val="accent6"/>
              </a:solidFill>
              <a:latin typeface="Oswald Regular"/>
              <a:ea typeface="Oswald Regular"/>
              <a:cs typeface="Oswald Regular"/>
              <a:sym typeface="Oswald Regular"/>
            </a:endParaRPr>
          </a:p>
        </p:txBody>
      </p:sp>
      <p:graphicFrame>
        <p:nvGraphicFramePr>
          <p:cNvPr id="111" name="Google Shape;111;p20"/>
          <p:cNvGraphicFramePr/>
          <p:nvPr/>
        </p:nvGraphicFramePr>
        <p:xfrm>
          <a:off x="1704625" y="106800"/>
          <a:ext cx="3000000" cy="3000000"/>
        </p:xfrm>
        <a:graphic>
          <a:graphicData uri="http://schemas.openxmlformats.org/drawingml/2006/table">
            <a:tbl>
              <a:tblPr>
                <a:noFill/>
                <a:tableStyleId>{3622AC8F-8C82-4C04-9528-2747409649E6}</a:tableStyleId>
              </a:tblPr>
              <a:tblGrid>
                <a:gridCol w="1046275"/>
                <a:gridCol w="1046275"/>
                <a:gridCol w="1046275"/>
                <a:gridCol w="1046275"/>
                <a:gridCol w="1046275"/>
                <a:gridCol w="1046275"/>
              </a:tblGrid>
              <a:tr h="615575">
                <a:tc>
                  <a:txBody>
                    <a:bodyPr/>
                    <a:lstStyle/>
                    <a:p>
                      <a:pPr indent="0" lvl="0" marL="0" rtl="0" algn="ctr">
                        <a:spcBef>
                          <a:spcPts val="0"/>
                        </a:spcBef>
                        <a:spcAft>
                          <a:spcPts val="0"/>
                        </a:spcAft>
                        <a:buNone/>
                      </a:pPr>
                      <a:r>
                        <a:rPr lang="en" sz="1600">
                          <a:solidFill>
                            <a:schemeClr val="accent6"/>
                          </a:solidFill>
                          <a:latin typeface="Oswald Regular"/>
                          <a:ea typeface="Oswald Regular"/>
                          <a:cs typeface="Oswald Regular"/>
                          <a:sym typeface="Oswald Regular"/>
                        </a:rPr>
                        <a:t>Test Scores</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19050">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6"/>
                          </a:solidFill>
                          <a:latin typeface="Oswald Regular"/>
                          <a:ea typeface="Oswald Regular"/>
                          <a:cs typeface="Oswald Regular"/>
                          <a:sym typeface="Oswald Regular"/>
                        </a:rPr>
                        <a:t>Score 1A*</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28575">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28575">
                      <a:solidFill>
                        <a:srgbClr val="434343"/>
                      </a:solidFill>
                      <a:prstDash val="solid"/>
                      <a:round/>
                      <a:headEnd len="sm" w="sm" type="none"/>
                      <a:tailEnd len="sm" w="sm" type="none"/>
                    </a:lnT>
                    <a:lnB cap="flat" cmpd="sng" w="2857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6"/>
                          </a:solidFill>
                          <a:latin typeface="Oswald Regular"/>
                          <a:ea typeface="Oswald Regular"/>
                          <a:cs typeface="Oswald Regular"/>
                          <a:sym typeface="Oswald Regular"/>
                        </a:rPr>
                        <a:t>Score 2A</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28575">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6"/>
                          </a:solidFill>
                          <a:latin typeface="Oswald Regular"/>
                          <a:ea typeface="Oswald Regular"/>
                          <a:cs typeface="Oswald Regular"/>
                          <a:sym typeface="Oswald Regular"/>
                        </a:rPr>
                        <a:t>Score 2B</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19050">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6"/>
                          </a:solidFill>
                          <a:latin typeface="Oswald Regular"/>
                          <a:ea typeface="Oswald Regular"/>
                          <a:cs typeface="Oswald Regular"/>
                          <a:sym typeface="Oswald Regular"/>
                        </a:rPr>
                        <a:t>Score 3A</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28575">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28575">
                      <a:solidFill>
                        <a:srgbClr val="434343"/>
                      </a:solidFill>
                      <a:prstDash val="solid"/>
                      <a:round/>
                      <a:headEnd len="sm" w="sm" type="none"/>
                      <a:tailEnd len="sm" w="sm" type="none"/>
                    </a:lnT>
                    <a:lnB cap="flat" cmpd="sng" w="2857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6"/>
                          </a:solidFill>
                          <a:latin typeface="Oswald Regular"/>
                          <a:ea typeface="Oswald Regular"/>
                          <a:cs typeface="Oswald Regular"/>
                          <a:sym typeface="Oswald Regular"/>
                        </a:rPr>
                        <a:t>Score 3B</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28575">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28575">
                      <a:solidFill>
                        <a:srgbClr val="434343"/>
                      </a:solidFill>
                      <a:prstDash val="solid"/>
                      <a:round/>
                      <a:headEnd len="sm" w="sm" type="none"/>
                      <a:tailEnd len="sm" w="sm" type="none"/>
                    </a:lnT>
                    <a:lnB cap="flat" cmpd="sng" w="28575">
                      <a:solidFill>
                        <a:srgbClr val="434343"/>
                      </a:solidFill>
                      <a:prstDash val="solid"/>
                      <a:round/>
                      <a:headEnd len="sm" w="sm" type="none"/>
                      <a:tailEnd len="sm" w="sm" type="none"/>
                    </a:lnB>
                  </a:tcPr>
                </a:tc>
              </a:tr>
              <a:tr h="615575">
                <a:tc>
                  <a:txBody>
                    <a:bodyPr/>
                    <a:lstStyle/>
                    <a:p>
                      <a:pPr indent="0" lvl="0" marL="0" rtl="0" algn="ctr">
                        <a:spcBef>
                          <a:spcPts val="0"/>
                        </a:spcBef>
                        <a:spcAft>
                          <a:spcPts val="0"/>
                        </a:spcAft>
                        <a:buNone/>
                      </a:pPr>
                      <a:r>
                        <a:rPr lang="en" sz="1600">
                          <a:solidFill>
                            <a:schemeClr val="accent6"/>
                          </a:solidFill>
                          <a:latin typeface="Oswald Regular"/>
                          <a:ea typeface="Oswald Regular"/>
                          <a:cs typeface="Oswald Regular"/>
                          <a:sym typeface="Oswald Regular"/>
                        </a:rPr>
                        <a:t>Count Vectorizer</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19050">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28575">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28575">
                      <a:solidFill>
                        <a:srgbClr val="434343"/>
                      </a:solidFill>
                      <a:prstDash val="solid"/>
                      <a:round/>
                      <a:headEnd len="sm" w="sm" type="none"/>
                      <a:tailEnd len="sm" w="sm" type="none"/>
                    </a:lnT>
                    <a:lnB cap="flat" cmpd="sng" w="2857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6"/>
                          </a:solidFill>
                          <a:latin typeface="Oswald Regular"/>
                          <a:ea typeface="Oswald Regular"/>
                          <a:cs typeface="Oswald Regular"/>
                          <a:sym typeface="Oswald Regular"/>
                        </a:rPr>
                        <a:t>X</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28575">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6"/>
                          </a:solidFill>
                          <a:latin typeface="Oswald Regular"/>
                          <a:ea typeface="Oswald Regular"/>
                          <a:cs typeface="Oswald Regular"/>
                          <a:sym typeface="Oswald Regular"/>
                        </a:rPr>
                        <a:t>X</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19050">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6"/>
                          </a:solidFill>
                          <a:latin typeface="Oswald Regular"/>
                          <a:ea typeface="Oswald Regular"/>
                          <a:cs typeface="Oswald Regular"/>
                          <a:sym typeface="Oswald Regular"/>
                        </a:rPr>
                        <a:t>X</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28575">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28575">
                      <a:solidFill>
                        <a:srgbClr val="434343"/>
                      </a:solidFill>
                      <a:prstDash val="solid"/>
                      <a:round/>
                      <a:headEnd len="sm" w="sm" type="none"/>
                      <a:tailEnd len="sm" w="sm" type="none"/>
                    </a:lnT>
                    <a:lnB cap="flat" cmpd="sng" w="2857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6"/>
                          </a:solidFill>
                          <a:latin typeface="Oswald Regular"/>
                          <a:ea typeface="Oswald Regular"/>
                          <a:cs typeface="Oswald Regular"/>
                          <a:sym typeface="Oswald Regular"/>
                        </a:rPr>
                        <a:t>X</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28575">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28575">
                      <a:solidFill>
                        <a:srgbClr val="434343"/>
                      </a:solidFill>
                      <a:prstDash val="solid"/>
                      <a:round/>
                      <a:headEnd len="sm" w="sm" type="none"/>
                      <a:tailEnd len="sm" w="sm" type="none"/>
                    </a:lnT>
                    <a:lnB cap="flat" cmpd="sng" w="28575">
                      <a:solidFill>
                        <a:srgbClr val="434343"/>
                      </a:solidFill>
                      <a:prstDash val="solid"/>
                      <a:round/>
                      <a:headEnd len="sm" w="sm" type="none"/>
                      <a:tailEnd len="sm" w="sm" type="none"/>
                    </a:lnB>
                  </a:tcPr>
                </a:tc>
              </a:tr>
              <a:tr h="615575">
                <a:tc>
                  <a:txBody>
                    <a:bodyPr/>
                    <a:lstStyle/>
                    <a:p>
                      <a:pPr indent="0" lvl="0" marL="0" rtl="0" algn="ctr">
                        <a:spcBef>
                          <a:spcPts val="0"/>
                        </a:spcBef>
                        <a:spcAft>
                          <a:spcPts val="0"/>
                        </a:spcAft>
                        <a:buNone/>
                      </a:pPr>
                      <a:r>
                        <a:rPr lang="en" sz="1600">
                          <a:solidFill>
                            <a:schemeClr val="accent6"/>
                          </a:solidFill>
                          <a:latin typeface="Oswald Regular"/>
                          <a:ea typeface="Oswald Regular"/>
                          <a:cs typeface="Oswald Regular"/>
                          <a:sym typeface="Oswald Regular"/>
                        </a:rPr>
                        <a:t>Tfidf Vectorizer</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19050">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6"/>
                          </a:solidFill>
                          <a:latin typeface="Oswald Regular"/>
                          <a:ea typeface="Oswald Regular"/>
                          <a:cs typeface="Oswald Regular"/>
                          <a:sym typeface="Oswald Regular"/>
                        </a:rPr>
                        <a:t>X</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28575">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28575">
                      <a:solidFill>
                        <a:srgbClr val="434343"/>
                      </a:solidFill>
                      <a:prstDash val="solid"/>
                      <a:round/>
                      <a:headEnd len="sm" w="sm" type="none"/>
                      <a:tailEnd len="sm" w="sm" type="none"/>
                    </a:lnT>
                    <a:lnB cap="flat" cmpd="sng" w="2857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28575">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19050">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28575">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28575">
                      <a:solidFill>
                        <a:srgbClr val="434343"/>
                      </a:solidFill>
                      <a:prstDash val="solid"/>
                      <a:round/>
                      <a:headEnd len="sm" w="sm" type="none"/>
                      <a:tailEnd len="sm" w="sm" type="none"/>
                    </a:lnT>
                    <a:lnB cap="flat" cmpd="sng" w="2857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28575">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28575">
                      <a:solidFill>
                        <a:srgbClr val="434343"/>
                      </a:solidFill>
                      <a:prstDash val="solid"/>
                      <a:round/>
                      <a:headEnd len="sm" w="sm" type="none"/>
                      <a:tailEnd len="sm" w="sm" type="none"/>
                    </a:lnT>
                    <a:lnB cap="flat" cmpd="sng" w="28575">
                      <a:solidFill>
                        <a:srgbClr val="434343"/>
                      </a:solidFill>
                      <a:prstDash val="solid"/>
                      <a:round/>
                      <a:headEnd len="sm" w="sm" type="none"/>
                      <a:tailEnd len="sm" w="sm" type="none"/>
                    </a:lnB>
                  </a:tcPr>
                </a:tc>
              </a:tr>
              <a:tr h="615575">
                <a:tc>
                  <a:txBody>
                    <a:bodyPr/>
                    <a:lstStyle/>
                    <a:p>
                      <a:pPr indent="0" lvl="0" marL="0" rtl="0" algn="ctr">
                        <a:spcBef>
                          <a:spcPts val="0"/>
                        </a:spcBef>
                        <a:spcAft>
                          <a:spcPts val="0"/>
                        </a:spcAft>
                        <a:buNone/>
                      </a:pPr>
                      <a:r>
                        <a:rPr lang="en" sz="1600">
                          <a:solidFill>
                            <a:schemeClr val="accent6"/>
                          </a:solidFill>
                          <a:latin typeface="Oswald Regular"/>
                          <a:ea typeface="Oswald Regular"/>
                          <a:cs typeface="Oswald Regular"/>
                          <a:sym typeface="Oswald Regular"/>
                        </a:rPr>
                        <a:t>With Selftext</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19050">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6"/>
                          </a:solidFill>
                          <a:latin typeface="Oswald Regular"/>
                          <a:ea typeface="Oswald Regular"/>
                          <a:cs typeface="Oswald Regular"/>
                          <a:sym typeface="Oswald Regular"/>
                        </a:rPr>
                        <a:t>X</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28575">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28575">
                      <a:solidFill>
                        <a:srgbClr val="434343"/>
                      </a:solidFill>
                      <a:prstDash val="solid"/>
                      <a:round/>
                      <a:headEnd len="sm" w="sm" type="none"/>
                      <a:tailEnd len="sm" w="sm" type="none"/>
                    </a:lnT>
                    <a:lnB cap="flat" cmpd="sng" w="2857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6"/>
                          </a:solidFill>
                          <a:latin typeface="Oswald Regular"/>
                          <a:ea typeface="Oswald Regular"/>
                          <a:cs typeface="Oswald Regular"/>
                          <a:sym typeface="Oswald Regular"/>
                        </a:rPr>
                        <a:t>X</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28575">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19050">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6"/>
                          </a:solidFill>
                          <a:latin typeface="Oswald Regular"/>
                          <a:ea typeface="Oswald Regular"/>
                          <a:cs typeface="Oswald Regular"/>
                          <a:sym typeface="Oswald Regular"/>
                        </a:rPr>
                        <a:t>X</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28575">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28575">
                      <a:solidFill>
                        <a:srgbClr val="434343"/>
                      </a:solidFill>
                      <a:prstDash val="solid"/>
                      <a:round/>
                      <a:headEnd len="sm" w="sm" type="none"/>
                      <a:tailEnd len="sm" w="sm" type="none"/>
                    </a:lnT>
                    <a:lnB cap="flat" cmpd="sng" w="2857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28575">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28575">
                      <a:solidFill>
                        <a:srgbClr val="434343"/>
                      </a:solidFill>
                      <a:prstDash val="solid"/>
                      <a:round/>
                      <a:headEnd len="sm" w="sm" type="none"/>
                      <a:tailEnd len="sm" w="sm" type="none"/>
                    </a:lnT>
                    <a:lnB cap="flat" cmpd="sng" w="28575">
                      <a:solidFill>
                        <a:srgbClr val="434343"/>
                      </a:solidFill>
                      <a:prstDash val="solid"/>
                      <a:round/>
                      <a:headEnd len="sm" w="sm" type="none"/>
                      <a:tailEnd len="sm" w="sm" type="none"/>
                    </a:lnB>
                  </a:tcPr>
                </a:tc>
              </a:tr>
              <a:tr h="615575">
                <a:tc>
                  <a:txBody>
                    <a:bodyPr/>
                    <a:lstStyle/>
                    <a:p>
                      <a:pPr indent="0" lvl="0" marL="0" rtl="0" algn="ctr">
                        <a:spcBef>
                          <a:spcPts val="0"/>
                        </a:spcBef>
                        <a:spcAft>
                          <a:spcPts val="0"/>
                        </a:spcAft>
                        <a:buNone/>
                      </a:pPr>
                      <a:r>
                        <a:rPr lang="en" sz="1600">
                          <a:solidFill>
                            <a:schemeClr val="accent6"/>
                          </a:solidFill>
                          <a:latin typeface="Oswald Regular"/>
                          <a:ea typeface="Oswald Regular"/>
                          <a:cs typeface="Oswald Regular"/>
                          <a:sym typeface="Oswald Regular"/>
                        </a:rPr>
                        <a:t>Bagging Classifier</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19050">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6"/>
                          </a:solidFill>
                          <a:latin typeface="Oswald Regular"/>
                          <a:ea typeface="Oswald Regular"/>
                          <a:cs typeface="Oswald Regular"/>
                          <a:sym typeface="Oswald Regular"/>
                        </a:rPr>
                        <a:t>X</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28575">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28575">
                      <a:solidFill>
                        <a:srgbClr val="434343"/>
                      </a:solidFill>
                      <a:prstDash val="solid"/>
                      <a:round/>
                      <a:headEnd len="sm" w="sm" type="none"/>
                      <a:tailEnd len="sm" w="sm" type="none"/>
                    </a:lnT>
                    <a:lnB cap="flat" cmpd="sng" w="2857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28575">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19050">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28575">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28575">
                      <a:solidFill>
                        <a:srgbClr val="434343"/>
                      </a:solidFill>
                      <a:prstDash val="solid"/>
                      <a:round/>
                      <a:headEnd len="sm" w="sm" type="none"/>
                      <a:tailEnd len="sm" w="sm" type="none"/>
                    </a:lnT>
                    <a:lnB cap="flat" cmpd="sng" w="2857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28575">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28575">
                      <a:solidFill>
                        <a:srgbClr val="434343"/>
                      </a:solidFill>
                      <a:prstDash val="solid"/>
                      <a:round/>
                      <a:headEnd len="sm" w="sm" type="none"/>
                      <a:tailEnd len="sm" w="sm" type="none"/>
                    </a:lnT>
                    <a:lnB cap="flat" cmpd="sng" w="28575">
                      <a:solidFill>
                        <a:srgbClr val="434343"/>
                      </a:solidFill>
                      <a:prstDash val="solid"/>
                      <a:round/>
                      <a:headEnd len="sm" w="sm" type="none"/>
                      <a:tailEnd len="sm" w="sm" type="none"/>
                    </a:lnB>
                  </a:tcPr>
                </a:tc>
              </a:tr>
              <a:tr h="615575">
                <a:tc>
                  <a:txBody>
                    <a:bodyPr/>
                    <a:lstStyle/>
                    <a:p>
                      <a:pPr indent="0" lvl="0" marL="0" rtl="0" algn="ctr">
                        <a:spcBef>
                          <a:spcPts val="0"/>
                        </a:spcBef>
                        <a:spcAft>
                          <a:spcPts val="0"/>
                        </a:spcAft>
                        <a:buNone/>
                      </a:pPr>
                      <a:r>
                        <a:rPr lang="en" sz="1600">
                          <a:solidFill>
                            <a:schemeClr val="accent6"/>
                          </a:solidFill>
                          <a:latin typeface="Oswald Regular"/>
                          <a:ea typeface="Oswald Regular"/>
                          <a:cs typeface="Oswald Regular"/>
                          <a:sym typeface="Oswald Regular"/>
                        </a:rPr>
                        <a:t>Random Forest</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19050">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28575">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28575">
                      <a:solidFill>
                        <a:srgbClr val="434343"/>
                      </a:solidFill>
                      <a:prstDash val="solid"/>
                      <a:round/>
                      <a:headEnd len="sm" w="sm" type="none"/>
                      <a:tailEnd len="sm" w="sm" type="none"/>
                    </a:lnT>
                    <a:lnB cap="flat" cmpd="sng" w="2857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6"/>
                          </a:solidFill>
                          <a:latin typeface="Oswald Regular"/>
                          <a:ea typeface="Oswald Regular"/>
                          <a:cs typeface="Oswald Regular"/>
                          <a:sym typeface="Oswald Regular"/>
                        </a:rPr>
                        <a:t>X</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28575">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6"/>
                          </a:solidFill>
                          <a:latin typeface="Oswald Regular"/>
                          <a:ea typeface="Oswald Regular"/>
                          <a:cs typeface="Oswald Regular"/>
                          <a:sym typeface="Oswald Regular"/>
                        </a:rPr>
                        <a:t>X</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19050">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28575">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28575">
                      <a:solidFill>
                        <a:srgbClr val="434343"/>
                      </a:solidFill>
                      <a:prstDash val="solid"/>
                      <a:round/>
                      <a:headEnd len="sm" w="sm" type="none"/>
                      <a:tailEnd len="sm" w="sm" type="none"/>
                    </a:lnT>
                    <a:lnB cap="flat" cmpd="sng" w="2857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28575">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28575">
                      <a:solidFill>
                        <a:srgbClr val="434343"/>
                      </a:solidFill>
                      <a:prstDash val="solid"/>
                      <a:round/>
                      <a:headEnd len="sm" w="sm" type="none"/>
                      <a:tailEnd len="sm" w="sm" type="none"/>
                    </a:lnT>
                    <a:lnB cap="flat" cmpd="sng" w="28575">
                      <a:solidFill>
                        <a:srgbClr val="434343"/>
                      </a:solidFill>
                      <a:prstDash val="solid"/>
                      <a:round/>
                      <a:headEnd len="sm" w="sm" type="none"/>
                      <a:tailEnd len="sm" w="sm" type="none"/>
                    </a:lnB>
                  </a:tcPr>
                </a:tc>
              </a:tr>
              <a:tr h="390775">
                <a:tc>
                  <a:txBody>
                    <a:bodyPr/>
                    <a:lstStyle/>
                    <a:p>
                      <a:pPr indent="0" lvl="0" marL="0" rtl="0" algn="ctr">
                        <a:spcBef>
                          <a:spcPts val="0"/>
                        </a:spcBef>
                        <a:spcAft>
                          <a:spcPts val="0"/>
                        </a:spcAft>
                        <a:buNone/>
                      </a:pPr>
                      <a:r>
                        <a:rPr lang="en" sz="1600">
                          <a:solidFill>
                            <a:schemeClr val="accent6"/>
                          </a:solidFill>
                          <a:latin typeface="Oswald Regular"/>
                          <a:ea typeface="Oswald Regular"/>
                          <a:cs typeface="Oswald Regular"/>
                          <a:sym typeface="Oswald Regular"/>
                        </a:rPr>
                        <a:t>AdaBoost</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19050">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28575">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28575">
                      <a:solidFill>
                        <a:srgbClr val="434343"/>
                      </a:solidFill>
                      <a:prstDash val="solid"/>
                      <a:round/>
                      <a:headEnd len="sm" w="sm" type="none"/>
                      <a:tailEnd len="sm" w="sm" type="none"/>
                    </a:lnT>
                    <a:lnB cap="flat" cmpd="sng" w="2857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28575">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19050">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6"/>
                          </a:solidFill>
                          <a:latin typeface="Oswald Regular"/>
                          <a:ea typeface="Oswald Regular"/>
                          <a:cs typeface="Oswald Regular"/>
                          <a:sym typeface="Oswald Regular"/>
                        </a:rPr>
                        <a:t>X</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28575">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28575">
                      <a:solidFill>
                        <a:srgbClr val="434343"/>
                      </a:solidFill>
                      <a:prstDash val="solid"/>
                      <a:round/>
                      <a:headEnd len="sm" w="sm" type="none"/>
                      <a:tailEnd len="sm" w="sm" type="none"/>
                    </a:lnT>
                    <a:lnB cap="flat" cmpd="sng" w="2857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6"/>
                          </a:solidFill>
                          <a:latin typeface="Oswald Regular"/>
                          <a:ea typeface="Oswald Regular"/>
                          <a:cs typeface="Oswald Regular"/>
                          <a:sym typeface="Oswald Regular"/>
                        </a:rPr>
                        <a:t>X</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28575">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28575">
                      <a:solidFill>
                        <a:srgbClr val="434343"/>
                      </a:solidFill>
                      <a:prstDash val="solid"/>
                      <a:round/>
                      <a:headEnd len="sm" w="sm" type="none"/>
                      <a:tailEnd len="sm" w="sm" type="none"/>
                    </a:lnT>
                    <a:lnB cap="flat" cmpd="sng" w="28575">
                      <a:solidFill>
                        <a:srgbClr val="434343"/>
                      </a:solidFill>
                      <a:prstDash val="solid"/>
                      <a:round/>
                      <a:headEnd len="sm" w="sm" type="none"/>
                      <a:tailEnd len="sm" w="sm" type="none"/>
                    </a:lnB>
                  </a:tcPr>
                </a:tc>
              </a:tr>
              <a:tr h="390775">
                <a:tc>
                  <a:txBody>
                    <a:bodyPr/>
                    <a:lstStyle/>
                    <a:p>
                      <a:pPr indent="0" lvl="0" marL="0" rtl="0" algn="ctr">
                        <a:spcBef>
                          <a:spcPts val="0"/>
                        </a:spcBef>
                        <a:spcAft>
                          <a:spcPts val="0"/>
                        </a:spcAft>
                        <a:buNone/>
                      </a:pPr>
                      <a:r>
                        <a:rPr lang="en" sz="1600">
                          <a:solidFill>
                            <a:schemeClr val="accent6"/>
                          </a:solidFill>
                          <a:latin typeface="Oswald Regular"/>
                          <a:ea typeface="Oswald Regular"/>
                          <a:cs typeface="Oswald Regular"/>
                          <a:sym typeface="Oswald Regular"/>
                        </a:rPr>
                        <a:t>Scores</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19050">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6"/>
                          </a:solidFill>
                          <a:latin typeface="Oswald Regular"/>
                          <a:ea typeface="Oswald Regular"/>
                          <a:cs typeface="Oswald Regular"/>
                          <a:sym typeface="Oswald Regular"/>
                        </a:rPr>
                        <a:t>0.9248</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28575">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28575">
                      <a:solidFill>
                        <a:srgbClr val="434343"/>
                      </a:solidFill>
                      <a:prstDash val="solid"/>
                      <a:round/>
                      <a:headEnd len="sm" w="sm" type="none"/>
                      <a:tailEnd len="sm" w="sm" type="none"/>
                    </a:lnT>
                    <a:lnB cap="flat" cmpd="sng" w="2857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6"/>
                          </a:solidFill>
                          <a:latin typeface="Oswald Regular"/>
                          <a:ea typeface="Oswald Regular"/>
                          <a:cs typeface="Oswald Regular"/>
                          <a:sym typeface="Oswald Regular"/>
                        </a:rPr>
                        <a:t>0.9512</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28575">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6"/>
                          </a:solidFill>
                          <a:latin typeface="Oswald Regular"/>
                          <a:ea typeface="Oswald Regular"/>
                          <a:cs typeface="Oswald Regular"/>
                          <a:sym typeface="Oswald Regular"/>
                        </a:rPr>
                        <a:t>.9192</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19050">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6"/>
                          </a:solidFill>
                          <a:latin typeface="Oswald Regular"/>
                          <a:ea typeface="Oswald Regular"/>
                          <a:cs typeface="Oswald Regular"/>
                          <a:sym typeface="Oswald Regular"/>
                        </a:rPr>
                        <a:t>0.9472</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28575">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28575">
                      <a:solidFill>
                        <a:srgbClr val="434343"/>
                      </a:solidFill>
                      <a:prstDash val="solid"/>
                      <a:round/>
                      <a:headEnd len="sm" w="sm" type="none"/>
                      <a:tailEnd len="sm" w="sm" type="none"/>
                    </a:lnT>
                    <a:lnB cap="flat" cmpd="sng" w="2857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6"/>
                          </a:solidFill>
                          <a:latin typeface="Oswald Regular"/>
                          <a:ea typeface="Oswald Regular"/>
                          <a:cs typeface="Oswald Regular"/>
                          <a:sym typeface="Oswald Regular"/>
                        </a:rPr>
                        <a:t>.8956</a:t>
                      </a:r>
                      <a:endParaRPr sz="1600">
                        <a:solidFill>
                          <a:schemeClr val="accent6"/>
                        </a:solidFill>
                        <a:latin typeface="Oswald Regular"/>
                        <a:ea typeface="Oswald Regular"/>
                        <a:cs typeface="Oswald Regular"/>
                        <a:sym typeface="Oswald Regular"/>
                      </a:endParaRPr>
                    </a:p>
                  </a:txBody>
                  <a:tcPr marT="91425" marB="91425" marR="91425" marL="91425" anchor="ctr">
                    <a:lnL cap="flat" cmpd="sng" w="28575">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28575">
                      <a:solidFill>
                        <a:srgbClr val="434343"/>
                      </a:solidFill>
                      <a:prstDash val="solid"/>
                      <a:round/>
                      <a:headEnd len="sm" w="sm" type="none"/>
                      <a:tailEnd len="sm" w="sm" type="none"/>
                    </a:lnT>
                    <a:lnB cap="flat" cmpd="sng" w="28575">
                      <a:solidFill>
                        <a:srgbClr val="434343"/>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84475" y="191650"/>
            <a:ext cx="78402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solidFill>
                  <a:schemeClr val="accent6"/>
                </a:solidFill>
                <a:latin typeface="Oswald Regular"/>
                <a:ea typeface="Oswald Regular"/>
                <a:cs typeface="Oswald Regular"/>
                <a:sym typeface="Oswald Regular"/>
              </a:rPr>
              <a:t>Confusion Matrix w/ highest test score parameters</a:t>
            </a:r>
            <a:endParaRPr sz="2700">
              <a:solidFill>
                <a:schemeClr val="accent6"/>
              </a:solidFill>
              <a:latin typeface="Oswald Regular"/>
              <a:ea typeface="Oswald Regular"/>
              <a:cs typeface="Oswald Regular"/>
              <a:sym typeface="Oswald Regular"/>
            </a:endParaRPr>
          </a:p>
        </p:txBody>
      </p:sp>
      <p:sp>
        <p:nvSpPr>
          <p:cNvPr id="117" name="Google Shape;117;p21"/>
          <p:cNvSpPr txBox="1"/>
          <p:nvPr>
            <p:ph idx="1" type="body"/>
          </p:nvPr>
        </p:nvSpPr>
        <p:spPr>
          <a:xfrm>
            <a:off x="384475" y="1013875"/>
            <a:ext cx="2808000" cy="264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solidFill>
                  <a:schemeClr val="accent6"/>
                </a:solidFill>
                <a:latin typeface="Oswald Regular"/>
                <a:ea typeface="Oswald Regular"/>
                <a:cs typeface="Oswald Regular"/>
                <a:sym typeface="Oswald Regular"/>
              </a:rPr>
              <a:t>In the future, w</a:t>
            </a:r>
            <a:r>
              <a:rPr lang="en" sz="1700">
                <a:solidFill>
                  <a:schemeClr val="accent6"/>
                </a:solidFill>
                <a:latin typeface="Oswald Regular"/>
                <a:ea typeface="Oswald Regular"/>
                <a:cs typeface="Oswald Regular"/>
                <a:sym typeface="Oswald Regular"/>
              </a:rPr>
              <a:t>e would want to decrease false negatives.  That is, we predicted it to be in the wrong subreddit when it actually was in the right one.</a:t>
            </a:r>
            <a:endParaRPr sz="1700">
              <a:solidFill>
                <a:schemeClr val="accent6"/>
              </a:solidFill>
              <a:latin typeface="Oswald Regular"/>
              <a:ea typeface="Oswald Regular"/>
              <a:cs typeface="Oswald Regular"/>
              <a:sym typeface="Oswald Regular"/>
            </a:endParaRPr>
          </a:p>
        </p:txBody>
      </p:sp>
      <p:pic>
        <p:nvPicPr>
          <p:cNvPr id="118" name="Google Shape;118;p21"/>
          <p:cNvPicPr preferRelativeResize="0"/>
          <p:nvPr/>
        </p:nvPicPr>
        <p:blipFill>
          <a:blip r:embed="rId3">
            <a:alphaModFix/>
          </a:blip>
          <a:stretch>
            <a:fillRect/>
          </a:stretch>
        </p:blipFill>
        <p:spPr>
          <a:xfrm>
            <a:off x="4572000" y="1399150"/>
            <a:ext cx="4233700" cy="3477200"/>
          </a:xfrm>
          <a:prstGeom prst="rect">
            <a:avLst/>
          </a:prstGeom>
          <a:noFill/>
          <a:ln>
            <a:noFill/>
          </a:ln>
        </p:spPr>
      </p:pic>
      <p:graphicFrame>
        <p:nvGraphicFramePr>
          <p:cNvPr id="119" name="Google Shape;119;p21"/>
          <p:cNvGraphicFramePr/>
          <p:nvPr/>
        </p:nvGraphicFramePr>
        <p:xfrm>
          <a:off x="506125" y="2963850"/>
          <a:ext cx="3000000" cy="3000000"/>
        </p:xfrm>
        <a:graphic>
          <a:graphicData uri="http://schemas.openxmlformats.org/drawingml/2006/table">
            <a:tbl>
              <a:tblPr>
                <a:noFill/>
                <a:tableStyleId>{3622AC8F-8C82-4C04-9528-2747409649E6}</a:tableStyleId>
              </a:tblPr>
              <a:tblGrid>
                <a:gridCol w="1282350"/>
                <a:gridCol w="1282350"/>
              </a:tblGrid>
              <a:tr h="286625">
                <a:tc>
                  <a:txBody>
                    <a:bodyPr/>
                    <a:lstStyle/>
                    <a:p>
                      <a:pPr indent="0" lvl="0" marL="0" rtl="0" algn="l">
                        <a:spcBef>
                          <a:spcPts val="0"/>
                        </a:spcBef>
                        <a:spcAft>
                          <a:spcPts val="0"/>
                        </a:spcAft>
                        <a:buNone/>
                      </a:pPr>
                      <a:r>
                        <a:rPr lang="en" sz="1000">
                          <a:solidFill>
                            <a:schemeClr val="accent6"/>
                          </a:solidFill>
                          <a:latin typeface="Oswald Regular"/>
                          <a:ea typeface="Oswald Regular"/>
                          <a:cs typeface="Oswald Regular"/>
                          <a:sym typeface="Oswald Regular"/>
                        </a:rPr>
                        <a:t>Count Vectorizer</a:t>
                      </a:r>
                      <a:endParaRPr sz="1000">
                        <a:solidFill>
                          <a:schemeClr val="accent6"/>
                        </a:solidFill>
                        <a:latin typeface="Oswald Regular"/>
                        <a:ea typeface="Oswald Regular"/>
                        <a:cs typeface="Oswald Regular"/>
                        <a:sym typeface="Oswald Regul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000">
                        <a:solidFill>
                          <a:schemeClr val="accent6"/>
                        </a:solidFill>
                        <a:latin typeface="Oswald Regular"/>
                        <a:ea typeface="Oswald Regular"/>
                        <a:cs typeface="Oswald Regular"/>
                        <a:sym typeface="Oswald Regul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6625">
                <a:tc>
                  <a:txBody>
                    <a:bodyPr/>
                    <a:lstStyle/>
                    <a:p>
                      <a:pPr indent="0" lvl="0" marL="0" rtl="0" algn="l">
                        <a:spcBef>
                          <a:spcPts val="0"/>
                        </a:spcBef>
                        <a:spcAft>
                          <a:spcPts val="0"/>
                        </a:spcAft>
                        <a:buClr>
                          <a:schemeClr val="dk1"/>
                        </a:buClr>
                        <a:buSzPts val="1100"/>
                        <a:buFont typeface="Arial"/>
                        <a:buNone/>
                      </a:pPr>
                      <a:r>
                        <a:rPr lang="en" sz="1000">
                          <a:solidFill>
                            <a:schemeClr val="accent6"/>
                          </a:solidFill>
                          <a:latin typeface="Oswald Regular"/>
                          <a:ea typeface="Oswald Regular"/>
                          <a:cs typeface="Oswald Regular"/>
                          <a:sym typeface="Oswald Regular"/>
                        </a:rPr>
                        <a:t>Porter Stemmer</a:t>
                      </a:r>
                      <a:endParaRPr sz="1000">
                        <a:solidFill>
                          <a:schemeClr val="accent6"/>
                        </a:solidFill>
                        <a:latin typeface="Oswald Regular"/>
                        <a:ea typeface="Oswald Regular"/>
                        <a:cs typeface="Oswald Regular"/>
                        <a:sym typeface="Oswald Regul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000">
                        <a:solidFill>
                          <a:schemeClr val="accent6"/>
                        </a:solidFill>
                        <a:latin typeface="Oswald Regular"/>
                        <a:ea typeface="Oswald Regular"/>
                        <a:cs typeface="Oswald Regular"/>
                        <a:sym typeface="Oswald Regul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6625">
                <a:tc>
                  <a:txBody>
                    <a:bodyPr/>
                    <a:lstStyle/>
                    <a:p>
                      <a:pPr indent="0" lvl="0" marL="0" rtl="0" algn="l">
                        <a:spcBef>
                          <a:spcPts val="0"/>
                        </a:spcBef>
                        <a:spcAft>
                          <a:spcPts val="0"/>
                        </a:spcAft>
                        <a:buClr>
                          <a:schemeClr val="dk1"/>
                        </a:buClr>
                        <a:buSzPts val="1100"/>
                        <a:buFont typeface="Arial"/>
                        <a:buNone/>
                      </a:pPr>
                      <a:r>
                        <a:rPr lang="en" sz="1000">
                          <a:solidFill>
                            <a:schemeClr val="accent6"/>
                          </a:solidFill>
                          <a:latin typeface="Oswald Regular"/>
                          <a:ea typeface="Oswald Regular"/>
                          <a:cs typeface="Oswald Regular"/>
                          <a:sym typeface="Oswald Regular"/>
                        </a:rPr>
                        <a:t>Logistic Regression</a:t>
                      </a:r>
                      <a:endParaRPr sz="1000">
                        <a:solidFill>
                          <a:schemeClr val="accent6"/>
                        </a:solidFill>
                        <a:latin typeface="Oswald Regular"/>
                        <a:ea typeface="Oswald Regular"/>
                        <a:cs typeface="Oswald Regular"/>
                        <a:sym typeface="Oswald Regul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000">
                        <a:solidFill>
                          <a:schemeClr val="accent6"/>
                        </a:solidFill>
                        <a:latin typeface="Oswald Regular"/>
                        <a:ea typeface="Oswald Regular"/>
                        <a:cs typeface="Oswald Regular"/>
                        <a:sym typeface="Oswald Regul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6625">
                <a:tc>
                  <a:txBody>
                    <a:bodyPr/>
                    <a:lstStyle/>
                    <a:p>
                      <a:pPr indent="0" lvl="0" marL="0" rtl="0" algn="l">
                        <a:spcBef>
                          <a:spcPts val="0"/>
                        </a:spcBef>
                        <a:spcAft>
                          <a:spcPts val="0"/>
                        </a:spcAft>
                        <a:buNone/>
                      </a:pPr>
                      <a:r>
                        <a:rPr lang="en" sz="1000">
                          <a:solidFill>
                            <a:schemeClr val="accent6"/>
                          </a:solidFill>
                          <a:latin typeface="Oswald Regular"/>
                          <a:ea typeface="Oswald Regular"/>
                          <a:cs typeface="Oswald Regular"/>
                          <a:sym typeface="Oswald Regular"/>
                        </a:rPr>
                        <a:t>Max Features</a:t>
                      </a:r>
                      <a:endParaRPr sz="1000">
                        <a:solidFill>
                          <a:schemeClr val="accent6"/>
                        </a:solidFill>
                        <a:latin typeface="Oswald Regular"/>
                        <a:ea typeface="Oswald Regular"/>
                        <a:cs typeface="Oswald Regular"/>
                        <a:sym typeface="Oswald Regul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accent6"/>
                          </a:solidFill>
                          <a:latin typeface="Oswald Regular"/>
                          <a:ea typeface="Oswald Regular"/>
                          <a:cs typeface="Oswald Regular"/>
                          <a:sym typeface="Oswald Regular"/>
                        </a:rPr>
                        <a:t>10,000</a:t>
                      </a:r>
                      <a:endParaRPr sz="1000">
                        <a:solidFill>
                          <a:schemeClr val="accent6"/>
                        </a:solidFill>
                        <a:latin typeface="Oswald Regular"/>
                        <a:ea typeface="Oswald Regular"/>
                        <a:cs typeface="Oswald Regular"/>
                        <a:sym typeface="Oswald Regul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6625">
                <a:tc>
                  <a:txBody>
                    <a:bodyPr/>
                    <a:lstStyle/>
                    <a:p>
                      <a:pPr indent="0" lvl="0" marL="0" rtl="0" algn="l">
                        <a:spcBef>
                          <a:spcPts val="0"/>
                        </a:spcBef>
                        <a:spcAft>
                          <a:spcPts val="0"/>
                        </a:spcAft>
                        <a:buNone/>
                      </a:pPr>
                      <a:r>
                        <a:rPr lang="en" sz="1000">
                          <a:solidFill>
                            <a:schemeClr val="accent6"/>
                          </a:solidFill>
                          <a:latin typeface="Oswald Regular"/>
                          <a:ea typeface="Oswald Regular"/>
                          <a:cs typeface="Oswald Regular"/>
                          <a:sym typeface="Oswald Regular"/>
                        </a:rPr>
                        <a:t>N-Gram Range</a:t>
                      </a:r>
                      <a:endParaRPr sz="1000">
                        <a:solidFill>
                          <a:schemeClr val="accent6"/>
                        </a:solidFill>
                        <a:latin typeface="Oswald Regular"/>
                        <a:ea typeface="Oswald Regular"/>
                        <a:cs typeface="Oswald Regular"/>
                        <a:sym typeface="Oswald Regul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accent6"/>
                          </a:solidFill>
                          <a:latin typeface="Oswald Regular"/>
                          <a:ea typeface="Oswald Regular"/>
                          <a:cs typeface="Oswald Regular"/>
                          <a:sym typeface="Oswald Regular"/>
                        </a:rPr>
                        <a:t>(1, 1)</a:t>
                      </a:r>
                      <a:endParaRPr sz="1000">
                        <a:solidFill>
                          <a:schemeClr val="accent6"/>
                        </a:solidFill>
                        <a:latin typeface="Oswald Regular"/>
                        <a:ea typeface="Oswald Regular"/>
                        <a:cs typeface="Oswald Regular"/>
                        <a:sym typeface="Oswald Regul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6625">
                <a:tc>
                  <a:txBody>
                    <a:bodyPr/>
                    <a:lstStyle/>
                    <a:p>
                      <a:pPr indent="0" lvl="0" marL="0" rtl="0" algn="l">
                        <a:spcBef>
                          <a:spcPts val="0"/>
                        </a:spcBef>
                        <a:spcAft>
                          <a:spcPts val="0"/>
                        </a:spcAft>
                        <a:buNone/>
                      </a:pPr>
                      <a:r>
                        <a:rPr lang="en" sz="1000">
                          <a:solidFill>
                            <a:schemeClr val="accent6"/>
                          </a:solidFill>
                          <a:latin typeface="Oswald Regular"/>
                          <a:ea typeface="Oswald Regular"/>
                          <a:cs typeface="Oswald Regular"/>
                          <a:sym typeface="Oswald Regular"/>
                        </a:rPr>
                        <a:t>Stop Words</a:t>
                      </a:r>
                      <a:endParaRPr sz="1000">
                        <a:solidFill>
                          <a:schemeClr val="accent6"/>
                        </a:solidFill>
                        <a:latin typeface="Oswald Regular"/>
                        <a:ea typeface="Oswald Regular"/>
                        <a:cs typeface="Oswald Regular"/>
                        <a:sym typeface="Oswald Regul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accent6"/>
                          </a:solidFill>
                          <a:latin typeface="Oswald Regular"/>
                          <a:ea typeface="Oswald Regular"/>
                          <a:cs typeface="Oswald Regular"/>
                          <a:sym typeface="Oswald Regular"/>
                        </a:rPr>
                        <a:t>‘English’ + ‘ELI5’</a:t>
                      </a:r>
                      <a:endParaRPr sz="1000">
                        <a:solidFill>
                          <a:schemeClr val="accent6"/>
                        </a:solidFill>
                        <a:latin typeface="Oswald Regular"/>
                        <a:ea typeface="Oswald Regular"/>
                        <a:cs typeface="Oswald Regular"/>
                        <a:sym typeface="Oswald Regul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20" name="Google Shape;120;p21"/>
          <p:cNvSpPr txBox="1"/>
          <p:nvPr/>
        </p:nvSpPr>
        <p:spPr>
          <a:xfrm rot="-848624">
            <a:off x="3011621" y="2532729"/>
            <a:ext cx="1047246" cy="30785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accent6"/>
                </a:solidFill>
                <a:latin typeface="Oswald Regular"/>
                <a:ea typeface="Oswald Regular"/>
                <a:cs typeface="Oswald Regular"/>
                <a:sym typeface="Oswald Regular"/>
              </a:rPr>
              <a:t>hyperparameters</a:t>
            </a:r>
            <a:endParaRPr sz="900">
              <a:solidFill>
                <a:schemeClr val="accent6"/>
              </a:solidFill>
              <a:latin typeface="Oswald Regular"/>
              <a:ea typeface="Oswald Regular"/>
              <a:cs typeface="Oswald Regular"/>
              <a:sym typeface="Oswald Regular"/>
            </a:endParaRPr>
          </a:p>
        </p:txBody>
      </p:sp>
      <p:sp>
        <p:nvSpPr>
          <p:cNvPr id="121" name="Google Shape;121;p21"/>
          <p:cNvSpPr/>
          <p:nvPr/>
        </p:nvSpPr>
        <p:spPr>
          <a:xfrm>
            <a:off x="2611200" y="2621966"/>
            <a:ext cx="612150" cy="247475"/>
          </a:xfrm>
          <a:custGeom>
            <a:rect b="b" l="l" r="r" t="t"/>
            <a:pathLst>
              <a:path extrusionOk="0" h="9899" w="24486">
                <a:moveTo>
                  <a:pt x="24486" y="717"/>
                </a:moveTo>
                <a:cubicBezTo>
                  <a:pt x="21489" y="717"/>
                  <a:pt x="10585" y="-813"/>
                  <a:pt x="6504" y="717"/>
                </a:cubicBezTo>
                <a:cubicBezTo>
                  <a:pt x="2423" y="2247"/>
                  <a:pt x="1084" y="8369"/>
                  <a:pt x="0" y="9899"/>
                </a:cubicBezTo>
              </a:path>
            </a:pathLst>
          </a:custGeom>
          <a:noFill/>
          <a:ln cap="flat" cmpd="sng" w="9525">
            <a:solidFill>
              <a:schemeClr val="accent6"/>
            </a:solidFill>
            <a:prstDash val="solid"/>
            <a:round/>
            <a:headEnd len="med" w="med" type="none"/>
            <a:tailEnd len="med" w="med" type="none"/>
          </a:ln>
        </p:spPr>
      </p:sp>
      <p:graphicFrame>
        <p:nvGraphicFramePr>
          <p:cNvPr id="122" name="Google Shape;122;p21"/>
          <p:cNvGraphicFramePr/>
          <p:nvPr/>
        </p:nvGraphicFramePr>
        <p:xfrm>
          <a:off x="4816375" y="975150"/>
          <a:ext cx="3000000" cy="3000000"/>
        </p:xfrm>
        <a:graphic>
          <a:graphicData uri="http://schemas.openxmlformats.org/drawingml/2006/table">
            <a:tbl>
              <a:tblPr>
                <a:noFill/>
                <a:tableStyleId>{3622AC8F-8C82-4C04-9528-2747409649E6}</a:tableStyleId>
              </a:tblPr>
              <a:tblGrid>
                <a:gridCol w="1675450"/>
                <a:gridCol w="1675450"/>
              </a:tblGrid>
              <a:tr h="381000">
                <a:tc>
                  <a:txBody>
                    <a:bodyPr/>
                    <a:lstStyle/>
                    <a:p>
                      <a:pPr indent="0" lvl="0" marL="0" rtl="0" algn="ctr">
                        <a:spcBef>
                          <a:spcPts val="0"/>
                        </a:spcBef>
                        <a:spcAft>
                          <a:spcPts val="0"/>
                        </a:spcAft>
                        <a:buNone/>
                      </a:pPr>
                      <a:r>
                        <a:rPr lang="en">
                          <a:solidFill>
                            <a:schemeClr val="accent6"/>
                          </a:solidFill>
                          <a:latin typeface="Oswald Regular"/>
                          <a:ea typeface="Oswald Regular"/>
                          <a:cs typeface="Oswald Regular"/>
                          <a:sym typeface="Oswald Regular"/>
                        </a:rPr>
                        <a:t>Advice = 0</a:t>
                      </a:r>
                      <a:endParaRPr>
                        <a:solidFill>
                          <a:schemeClr val="accent6"/>
                        </a:solidFill>
                        <a:latin typeface="Oswald Regular"/>
                        <a:ea typeface="Oswald Regular"/>
                        <a:cs typeface="Oswald Regular"/>
                        <a:sym typeface="Oswald Regul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6"/>
                          </a:solidFill>
                          <a:latin typeface="Oswald Regular"/>
                          <a:ea typeface="Oswald Regular"/>
                          <a:cs typeface="Oswald Regular"/>
                          <a:sym typeface="Oswald Regular"/>
                        </a:rPr>
                        <a:t>Explain = 1</a:t>
                      </a:r>
                      <a:endParaRPr>
                        <a:solidFill>
                          <a:schemeClr val="accent6"/>
                        </a:solidFill>
                        <a:latin typeface="Oswald Regular"/>
                        <a:ea typeface="Oswald Regular"/>
                        <a:cs typeface="Oswald Regular"/>
                        <a:sym typeface="Oswald Regul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