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7" r:id="rId8"/>
    <p:sldId id="264" r:id="rId9"/>
    <p:sldId id="268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2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cities,_villages,_and_townships_in_Michigan" TargetMode="External"/><Relationship Id="rId2" Type="http://schemas.openxmlformats.org/officeDocument/2006/relationships/hyperlink" Target="https://guides.lib.umich.edu/c.php?g=283069&amp;p=1885993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aggdata.com/free/united-states-zip-cod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F71E-9180-413F-A610-A84529403E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Pizza Restaurant 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986A2-D5D5-4777-A32B-78C4D87CF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Beginners data science study</a:t>
            </a:r>
          </a:p>
        </p:txBody>
      </p:sp>
    </p:spTree>
    <p:extLst>
      <p:ext uri="{BB962C8B-B14F-4D97-AF65-F5344CB8AC3E}">
        <p14:creationId xmlns:p14="http://schemas.microsoft.com/office/powerpoint/2010/main" val="1650979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D1A0-684F-4834-BB13-484870A6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7E62-1BA7-4BC3-B4D4-EB1213A5B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new pizza restaurant in Troy.</a:t>
            </a:r>
          </a:p>
          <a:p>
            <a:pPr lvl="1"/>
            <a:r>
              <a:rPr lang="en-US" dirty="0"/>
              <a:t>Multiple Troy zip codes have a small quantity of pizza places.</a:t>
            </a:r>
          </a:p>
          <a:p>
            <a:pPr lvl="1"/>
            <a:r>
              <a:rPr lang="en-US" dirty="0"/>
              <a:t>Large area means more customers.</a:t>
            </a:r>
          </a:p>
          <a:p>
            <a:pPr lvl="1"/>
            <a:r>
              <a:rPr lang="en-US" dirty="0"/>
              <a:t>Acceptable mean venue rating in the area.</a:t>
            </a:r>
          </a:p>
          <a:p>
            <a:pPr lvl="1"/>
            <a:r>
              <a:rPr lang="en-US" dirty="0"/>
              <a:t>Neighbor of Sterling Heights</a:t>
            </a:r>
          </a:p>
          <a:p>
            <a:pPr lvl="2"/>
            <a:r>
              <a:rPr lang="en-US" dirty="0"/>
              <a:t>Also a suburb with multiple zip codes that do not have a large quantity of pizza places.</a:t>
            </a:r>
          </a:p>
          <a:p>
            <a:pPr lvl="2"/>
            <a:r>
              <a:rPr lang="en-US" dirty="0"/>
              <a:t>A pizza restaurant in Troy could potentially draw in many pizza wanting customers from this suburb as well.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99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CC28-B5F8-4F67-986A-DED0879B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1B8CB-3B74-4DFA-8B83-AFDB0A56E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opening a pizza restaurant, one needs to be very selective.</a:t>
            </a:r>
          </a:p>
          <a:p>
            <a:pPr lvl="1"/>
            <a:r>
              <a:rPr lang="en-US" dirty="0"/>
              <a:t>Metro Detroit is a very competitive area with many dining choices.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Through looking at the aspects of location and competing pizza restaurants, the average rating of other venues, and the ability to draw in a large customer base it is thought that a new pizza restaurant in the Detroit suburb of Troy would have the greatest chance of success.</a:t>
            </a:r>
          </a:p>
        </p:txBody>
      </p:sp>
    </p:spTree>
    <p:extLst>
      <p:ext uri="{BB962C8B-B14F-4D97-AF65-F5344CB8AC3E}">
        <p14:creationId xmlns:p14="http://schemas.microsoft.com/office/powerpoint/2010/main" val="182312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B9312-1A12-421A-9662-110D4FB3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501A7-E30F-4E27-AA45-AE84FB1B6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goal is to give the new restaurant the best chance of succeeding in the competitive metro-Detroit area.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Best location to open a pizza restaurant based on:</a:t>
            </a:r>
          </a:p>
          <a:p>
            <a:pPr lvl="1"/>
            <a:r>
              <a:rPr lang="en-US" dirty="0"/>
              <a:t>Location </a:t>
            </a:r>
          </a:p>
          <a:p>
            <a:pPr lvl="2"/>
            <a:r>
              <a:rPr lang="en-US" dirty="0"/>
              <a:t>Low number of pizza places nearby</a:t>
            </a:r>
          </a:p>
          <a:p>
            <a:pPr lvl="1"/>
            <a:r>
              <a:rPr lang="en-US" dirty="0"/>
              <a:t>Rating</a:t>
            </a:r>
          </a:p>
          <a:p>
            <a:pPr lvl="2"/>
            <a:r>
              <a:rPr lang="en-US" dirty="0"/>
              <a:t>Other venues in the area should have high ratings</a:t>
            </a:r>
          </a:p>
        </p:txBody>
      </p:sp>
    </p:spTree>
    <p:extLst>
      <p:ext uri="{BB962C8B-B14F-4D97-AF65-F5344CB8AC3E}">
        <p14:creationId xmlns:p14="http://schemas.microsoft.com/office/powerpoint/2010/main" val="378426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68F1A4-6DBB-4F0B-A679-6EE548363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B8DBF1C0-B8F1-4AAC-8704-256BA0E9D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E63CCA6-E59B-4957-B435-6DB5EC8211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alphaModFix amt="35000"/>
            <a:extLst/>
          </a:blip>
          <a:srcRect t="17878" r="-1" b="4254"/>
          <a:stretch/>
        </p:blipFill>
        <p:spPr>
          <a:xfrm>
            <a:off x="474133" y="474133"/>
            <a:ext cx="11243734" cy="590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38FBDB-2BBF-4055-B3B0-23723AA2C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099733"/>
            <a:ext cx="8827245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Area of Study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13FB3-AD1B-44E3-9B1E-036301A5E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4777380"/>
            <a:ext cx="8827245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cap="all">
                <a:solidFill>
                  <a:srgbClr val="FFFFFF"/>
                </a:solidFill>
              </a:rPr>
              <a:t>North/Northwest suburbs of Detroit, Michigan.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566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B8F3D-25C0-4372-8F07-91276080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90880-1F3C-4DD8-9968-C937F0454B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Foursquare API</a:t>
            </a:r>
          </a:p>
          <a:p>
            <a:pPr lvl="1"/>
            <a:r>
              <a:rPr lang="en-US" dirty="0"/>
              <a:t>Used to find venue:</a:t>
            </a:r>
          </a:p>
          <a:p>
            <a:pPr lvl="2"/>
            <a:r>
              <a:rPr lang="en-US" dirty="0"/>
              <a:t>Location</a:t>
            </a:r>
          </a:p>
          <a:p>
            <a:pPr lvl="2"/>
            <a:r>
              <a:rPr lang="en-US" dirty="0"/>
              <a:t>Name</a:t>
            </a:r>
          </a:p>
          <a:p>
            <a:pPr lvl="2"/>
            <a:r>
              <a:rPr lang="en-US" dirty="0"/>
              <a:t>ID number</a:t>
            </a:r>
          </a:p>
          <a:p>
            <a:pPr lvl="2"/>
            <a:r>
              <a:rPr lang="en-US" dirty="0"/>
              <a:t>Category</a:t>
            </a:r>
          </a:p>
          <a:p>
            <a:pPr lvl="2"/>
            <a:r>
              <a:rPr lang="en-US" dirty="0"/>
              <a:t>Rating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91A75E-3891-44D6-AC29-27DCB80458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Websites used:</a:t>
            </a:r>
          </a:p>
          <a:p>
            <a:pPr lvl="1"/>
            <a:r>
              <a:rPr lang="en-US" dirty="0"/>
              <a:t>Suburb names</a:t>
            </a:r>
          </a:p>
          <a:p>
            <a:pPr lvl="2"/>
            <a:r>
              <a:rPr lang="en-US" u="sng" dirty="0">
                <a:hlinkClick r:id="rId2"/>
              </a:rPr>
              <a:t>https://guides.lib.umich.edu/c.php?g=283069&amp;p=1885993</a:t>
            </a:r>
            <a:endParaRPr lang="en-US" u="sng" dirty="0"/>
          </a:p>
          <a:p>
            <a:pPr lvl="1"/>
            <a:r>
              <a:rPr lang="en-US" dirty="0"/>
              <a:t>County of suburb</a:t>
            </a:r>
          </a:p>
          <a:p>
            <a:pPr lvl="2"/>
            <a:r>
              <a:rPr lang="en-US" u="sng" dirty="0">
                <a:hlinkClick r:id="rId3"/>
              </a:rPr>
              <a:t>https://en.wikipedia.org/wiki/List_of_cities,_villages,_and_townships_in_Michigan</a:t>
            </a:r>
            <a:endParaRPr lang="en-US" u="sng" dirty="0"/>
          </a:p>
          <a:p>
            <a:pPr lvl="1"/>
            <a:r>
              <a:rPr lang="en-US" dirty="0"/>
              <a:t>Suburb latitude/longitude (csv file)</a:t>
            </a:r>
          </a:p>
          <a:p>
            <a:pPr lvl="2"/>
            <a:r>
              <a:rPr lang="en-US" u="sng" dirty="0">
                <a:hlinkClick r:id="rId4"/>
              </a:rPr>
              <a:t>https://www.aggdata.com/free/united-states-zip-codes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5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9DD0-591F-4710-A499-16566EC48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26304-64F5-44F2-A633-E30FA9356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Websites were scraped using </a:t>
            </a:r>
            <a:r>
              <a:rPr lang="en-US" dirty="0" err="1"/>
              <a:t>BeautifulSoup</a:t>
            </a:r>
            <a:r>
              <a:rPr lang="en-US" dirty="0"/>
              <a:t> to create a DataFrame that included suburb name, county, zip code, latitude, and longitude.</a:t>
            </a:r>
          </a:p>
          <a:p>
            <a:r>
              <a:rPr lang="en-US" dirty="0"/>
              <a:t>Folium was used for preliminary data visualization.</a:t>
            </a:r>
          </a:p>
          <a:p>
            <a:r>
              <a:rPr lang="en-US" dirty="0"/>
              <a:t>Foursquare API was used to get venues for each zip code with a limit of 100. All venues that had a pizza place in the top 10 most common venues were removed.</a:t>
            </a:r>
          </a:p>
          <a:p>
            <a:r>
              <a:rPr lang="en-US" dirty="0"/>
              <a:t>The mean venue rating was found for each zip code.</a:t>
            </a:r>
          </a:p>
        </p:txBody>
      </p:sp>
    </p:spTree>
    <p:extLst>
      <p:ext uri="{BB962C8B-B14F-4D97-AF65-F5344CB8AC3E}">
        <p14:creationId xmlns:p14="http://schemas.microsoft.com/office/powerpoint/2010/main" val="8630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34C3-B023-4A24-B43D-F18A1035D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18B1E3-6357-4D06-BA02-93AF7C3ECD29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937820387"/>
              </p:ext>
            </p:extLst>
          </p:nvPr>
        </p:nvGraphicFramePr>
        <p:xfrm>
          <a:off x="6875010" y="0"/>
          <a:ext cx="3227562" cy="6857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3601">
                  <a:extLst>
                    <a:ext uri="{9D8B030D-6E8A-4147-A177-3AD203B41FA5}">
                      <a16:colId xmlns:a16="http://schemas.microsoft.com/office/drawing/2014/main" val="668278929"/>
                    </a:ext>
                  </a:extLst>
                </a:gridCol>
                <a:gridCol w="1516697">
                  <a:extLst>
                    <a:ext uri="{9D8B030D-6E8A-4147-A177-3AD203B41FA5}">
                      <a16:colId xmlns:a16="http://schemas.microsoft.com/office/drawing/2014/main" val="3465331590"/>
                    </a:ext>
                  </a:extLst>
                </a:gridCol>
                <a:gridCol w="857264">
                  <a:extLst>
                    <a:ext uri="{9D8B030D-6E8A-4147-A177-3AD203B41FA5}">
                      <a16:colId xmlns:a16="http://schemas.microsoft.com/office/drawing/2014/main" val="1832541226"/>
                    </a:ext>
                  </a:extLst>
                </a:gridCol>
              </a:tblGrid>
              <a:tr h="426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Zip Code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Suburb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Rating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extLst>
                  <a:ext uri="{0D108BD9-81ED-4DB2-BD59-A6C34878D82A}">
                    <a16:rowId xmlns:a16="http://schemas.microsoft.com/office/drawing/2014/main" val="2952117194"/>
                  </a:ext>
                </a:extLst>
              </a:tr>
              <a:tr h="2074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48203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Highland Park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8.00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extLst>
                  <a:ext uri="{0D108BD9-81ED-4DB2-BD59-A6C34878D82A}">
                    <a16:rowId xmlns:a16="http://schemas.microsoft.com/office/drawing/2014/main" val="2518064401"/>
                  </a:ext>
                </a:extLst>
              </a:tr>
              <a:tr h="2074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48220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Ferndale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7.63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extLst>
                  <a:ext uri="{0D108BD9-81ED-4DB2-BD59-A6C34878D82A}">
                    <a16:rowId xmlns:a16="http://schemas.microsoft.com/office/drawing/2014/main" val="2996036381"/>
                  </a:ext>
                </a:extLst>
              </a:tr>
              <a:tr h="2074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48315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Utica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7.50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extLst>
                  <a:ext uri="{0D108BD9-81ED-4DB2-BD59-A6C34878D82A}">
                    <a16:rowId xmlns:a16="http://schemas.microsoft.com/office/drawing/2014/main" val="3038941531"/>
                  </a:ext>
                </a:extLst>
              </a:tr>
              <a:tr h="2074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48084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Troy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7.42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extLst>
                  <a:ext uri="{0D108BD9-81ED-4DB2-BD59-A6C34878D82A}">
                    <a16:rowId xmlns:a16="http://schemas.microsoft.com/office/drawing/2014/main" val="4043893618"/>
                  </a:ext>
                </a:extLst>
              </a:tr>
              <a:tr h="2074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48037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Southfield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7.33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extLst>
                  <a:ext uri="{0D108BD9-81ED-4DB2-BD59-A6C34878D82A}">
                    <a16:rowId xmlns:a16="http://schemas.microsoft.com/office/drawing/2014/main" val="838681186"/>
                  </a:ext>
                </a:extLst>
              </a:tr>
              <a:tr h="2074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48397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Warren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7.00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extLst>
                  <a:ext uri="{0D108BD9-81ED-4DB2-BD59-A6C34878D82A}">
                    <a16:rowId xmlns:a16="http://schemas.microsoft.com/office/drawing/2014/main" val="2040095798"/>
                  </a:ext>
                </a:extLst>
              </a:tr>
              <a:tr h="2074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48090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Warren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7.00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extLst>
                  <a:ext uri="{0D108BD9-81ED-4DB2-BD59-A6C34878D82A}">
                    <a16:rowId xmlns:a16="http://schemas.microsoft.com/office/drawing/2014/main" val="786475845"/>
                  </a:ext>
                </a:extLst>
              </a:tr>
              <a:tr h="2074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48009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Birmingham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7.00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extLst>
                  <a:ext uri="{0D108BD9-81ED-4DB2-BD59-A6C34878D82A}">
                    <a16:rowId xmlns:a16="http://schemas.microsoft.com/office/drawing/2014/main" val="1137236733"/>
                  </a:ext>
                </a:extLst>
              </a:tr>
              <a:tr h="2074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48099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Troy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7.00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extLst>
                  <a:ext uri="{0D108BD9-81ED-4DB2-BD59-A6C34878D82A}">
                    <a16:rowId xmlns:a16="http://schemas.microsoft.com/office/drawing/2014/main" val="729089320"/>
                  </a:ext>
                </a:extLst>
              </a:tr>
              <a:tr h="2074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48318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Utica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7.00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extLst>
                  <a:ext uri="{0D108BD9-81ED-4DB2-BD59-A6C34878D82A}">
                    <a16:rowId xmlns:a16="http://schemas.microsoft.com/office/drawing/2014/main" val="2717080599"/>
                  </a:ext>
                </a:extLst>
              </a:tr>
              <a:tr h="2074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48311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Sterling Heights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7.00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extLst>
                  <a:ext uri="{0D108BD9-81ED-4DB2-BD59-A6C34878D82A}">
                    <a16:rowId xmlns:a16="http://schemas.microsoft.com/office/drawing/2014/main" val="1923478904"/>
                  </a:ext>
                </a:extLst>
              </a:tr>
              <a:tr h="2074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48331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Farmington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7.00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extLst>
                  <a:ext uri="{0D108BD9-81ED-4DB2-BD59-A6C34878D82A}">
                    <a16:rowId xmlns:a16="http://schemas.microsoft.com/office/drawing/2014/main" val="840508753"/>
                  </a:ext>
                </a:extLst>
              </a:tr>
              <a:tr h="2074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48034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Southfield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7.00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extLst>
                  <a:ext uri="{0D108BD9-81ED-4DB2-BD59-A6C34878D82A}">
                    <a16:rowId xmlns:a16="http://schemas.microsoft.com/office/drawing/2014/main" val="1124140724"/>
                  </a:ext>
                </a:extLst>
              </a:tr>
              <a:tr h="2074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48314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Sterling Heights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7.00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extLst>
                  <a:ext uri="{0D108BD9-81ED-4DB2-BD59-A6C34878D82A}">
                    <a16:rowId xmlns:a16="http://schemas.microsoft.com/office/drawing/2014/main" val="1920584185"/>
                  </a:ext>
                </a:extLst>
              </a:tr>
              <a:tr h="2074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48071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Madison Heights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6.93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extLst>
                  <a:ext uri="{0D108BD9-81ED-4DB2-BD59-A6C34878D82A}">
                    <a16:rowId xmlns:a16="http://schemas.microsoft.com/office/drawing/2014/main" val="1640884859"/>
                  </a:ext>
                </a:extLst>
              </a:tr>
              <a:tr h="2074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48051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New Baltimore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6.80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extLst>
                  <a:ext uri="{0D108BD9-81ED-4DB2-BD59-A6C34878D82A}">
                    <a16:rowId xmlns:a16="http://schemas.microsoft.com/office/drawing/2014/main" val="1683439644"/>
                  </a:ext>
                </a:extLst>
              </a:tr>
              <a:tr h="2074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48212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Hamtramck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6.75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extLst>
                  <a:ext uri="{0D108BD9-81ED-4DB2-BD59-A6C34878D82A}">
                    <a16:rowId xmlns:a16="http://schemas.microsoft.com/office/drawing/2014/main" val="2076392124"/>
                  </a:ext>
                </a:extLst>
              </a:tr>
              <a:tr h="2074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48007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Troy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6.70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extLst>
                  <a:ext uri="{0D108BD9-81ED-4DB2-BD59-A6C34878D82A}">
                    <a16:rowId xmlns:a16="http://schemas.microsoft.com/office/drawing/2014/main" val="525706288"/>
                  </a:ext>
                </a:extLst>
              </a:tr>
              <a:tr h="2074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48301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Bloomfield Hills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6.60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extLst>
                  <a:ext uri="{0D108BD9-81ED-4DB2-BD59-A6C34878D82A}">
                    <a16:rowId xmlns:a16="http://schemas.microsoft.com/office/drawing/2014/main" val="2612842701"/>
                  </a:ext>
                </a:extLst>
              </a:tr>
              <a:tr h="2074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48303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Bloomfield Hills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6.42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extLst>
                  <a:ext uri="{0D108BD9-81ED-4DB2-BD59-A6C34878D82A}">
                    <a16:rowId xmlns:a16="http://schemas.microsoft.com/office/drawing/2014/main" val="4254802095"/>
                  </a:ext>
                </a:extLst>
              </a:tr>
              <a:tr h="2074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48086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Southfield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6.42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extLst>
                  <a:ext uri="{0D108BD9-81ED-4DB2-BD59-A6C34878D82A}">
                    <a16:rowId xmlns:a16="http://schemas.microsoft.com/office/drawing/2014/main" val="4005850862"/>
                  </a:ext>
                </a:extLst>
              </a:tr>
              <a:tr h="2074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48321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Auburn Hills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6.42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extLst>
                  <a:ext uri="{0D108BD9-81ED-4DB2-BD59-A6C34878D82A}">
                    <a16:rowId xmlns:a16="http://schemas.microsoft.com/office/drawing/2014/main" val="652801029"/>
                  </a:ext>
                </a:extLst>
              </a:tr>
              <a:tr h="2074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48068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Royal Oak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6.42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extLst>
                  <a:ext uri="{0D108BD9-81ED-4DB2-BD59-A6C34878D82A}">
                    <a16:rowId xmlns:a16="http://schemas.microsoft.com/office/drawing/2014/main" val="181136446"/>
                  </a:ext>
                </a:extLst>
              </a:tr>
              <a:tr h="2074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48332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Farmington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6.42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extLst>
                  <a:ext uri="{0D108BD9-81ED-4DB2-BD59-A6C34878D82A}">
                    <a16:rowId xmlns:a16="http://schemas.microsoft.com/office/drawing/2014/main" val="124554500"/>
                  </a:ext>
                </a:extLst>
              </a:tr>
              <a:tr h="2074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48333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Farmington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6.42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extLst>
                  <a:ext uri="{0D108BD9-81ED-4DB2-BD59-A6C34878D82A}">
                    <a16:rowId xmlns:a16="http://schemas.microsoft.com/office/drawing/2014/main" val="4259964772"/>
                  </a:ext>
                </a:extLst>
              </a:tr>
              <a:tr h="2074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48343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Pontiac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6.42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extLst>
                  <a:ext uri="{0D108BD9-81ED-4DB2-BD59-A6C34878D82A}">
                    <a16:rowId xmlns:a16="http://schemas.microsoft.com/office/drawing/2014/main" val="1401264354"/>
                  </a:ext>
                </a:extLst>
              </a:tr>
              <a:tr h="2074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48336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Farmington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6.33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extLst>
                  <a:ext uri="{0D108BD9-81ED-4DB2-BD59-A6C34878D82A}">
                    <a16:rowId xmlns:a16="http://schemas.microsoft.com/office/drawing/2014/main" val="1660450538"/>
                  </a:ext>
                </a:extLst>
              </a:tr>
              <a:tr h="2074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48237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Oak Park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6.00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extLst>
                  <a:ext uri="{0D108BD9-81ED-4DB2-BD59-A6C34878D82A}">
                    <a16:rowId xmlns:a16="http://schemas.microsoft.com/office/drawing/2014/main" val="915287175"/>
                  </a:ext>
                </a:extLst>
              </a:tr>
              <a:tr h="2074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48326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Auburn Hills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6.00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extLst>
                  <a:ext uri="{0D108BD9-81ED-4DB2-BD59-A6C34878D82A}">
                    <a16:rowId xmlns:a16="http://schemas.microsoft.com/office/drawing/2014/main" val="630290740"/>
                  </a:ext>
                </a:extLst>
              </a:tr>
              <a:tr h="2074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48335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Farmington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6.00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extLst>
                  <a:ext uri="{0D108BD9-81ED-4DB2-BD59-A6C34878D82A}">
                    <a16:rowId xmlns:a16="http://schemas.microsoft.com/office/drawing/2014/main" val="15483361"/>
                  </a:ext>
                </a:extLst>
              </a:tr>
              <a:tr h="2074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48310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Sterling Heights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5.75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90" marR="40990" marT="0" marB="0"/>
                </a:tc>
                <a:extLst>
                  <a:ext uri="{0D108BD9-81ED-4DB2-BD59-A6C34878D82A}">
                    <a16:rowId xmlns:a16="http://schemas.microsoft.com/office/drawing/2014/main" val="878196524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76FFD-8F4C-46FE-B0FA-BAABD3745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Mean venue rating by zip code order by highest rated to lowest.</a:t>
            </a:r>
          </a:p>
        </p:txBody>
      </p:sp>
    </p:spTree>
    <p:extLst>
      <p:ext uri="{BB962C8B-B14F-4D97-AF65-F5344CB8AC3E}">
        <p14:creationId xmlns:p14="http://schemas.microsoft.com/office/powerpoint/2010/main" val="299532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06EF-39FA-4031-8C4F-E90DC515C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/>
          <a:lstStyle/>
          <a:p>
            <a:r>
              <a:rPr lang="en-US"/>
              <a:t>Map of Highest Rated Suburbs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20BE8C0-CA5D-4902-89CB-F48CD443822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515" r="3515"/>
          <a:stretch>
            <a:fillRect/>
          </a:stretch>
        </p:blipFill>
        <p:spPr>
          <a:xfrm>
            <a:off x="6096000" y="1143000"/>
            <a:ext cx="5803900" cy="4572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8EBA8-B107-451A-A169-74CA421A0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3859212" cy="1371600"/>
          </a:xfrm>
        </p:spPr>
        <p:txBody>
          <a:bodyPr/>
          <a:lstStyle/>
          <a:p>
            <a:r>
              <a:rPr lang="en-US"/>
              <a:t>Mean taken of all venue ratings for each area.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46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A494D-929B-4926-ACA2-A4AB9D85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9ECE8-5AF8-423E-B816-7ED5836EF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individual suburb to open a pizza place in the north/northwest metro Detroit area would be in Highland Park, specifically zip code 48023.</a:t>
            </a:r>
          </a:p>
          <a:p>
            <a:pPr lvl="1"/>
            <a:r>
              <a:rPr lang="en-US" dirty="0"/>
              <a:t>No pizza place in ten most common venues</a:t>
            </a:r>
          </a:p>
          <a:p>
            <a:pPr lvl="1"/>
            <a:r>
              <a:rPr lang="en-US" dirty="0"/>
              <a:t>Highest mean rating</a:t>
            </a:r>
          </a:p>
          <a:p>
            <a:pPr lvl="1"/>
            <a:r>
              <a:rPr lang="en-US" dirty="0"/>
              <a:t>Large number of nicer venues</a:t>
            </a:r>
          </a:p>
          <a:p>
            <a:r>
              <a:rPr lang="en-US" dirty="0"/>
              <a:t>Both Troy and Sterling Heights come up three times on results list.</a:t>
            </a:r>
          </a:p>
          <a:p>
            <a:pPr lvl="1"/>
            <a:r>
              <a:rPr lang="en-US" dirty="0"/>
              <a:t>Troy overall mean: 7.04</a:t>
            </a:r>
          </a:p>
          <a:p>
            <a:pPr lvl="1"/>
            <a:r>
              <a:rPr lang="en-US" dirty="0"/>
              <a:t>Sterling Heights overall mean: 6.58</a:t>
            </a:r>
          </a:p>
          <a:p>
            <a:pPr lvl="1"/>
            <a:r>
              <a:rPr lang="en-US" dirty="0"/>
              <a:t>Large suburbs that are located directly next to one another</a:t>
            </a:r>
          </a:p>
        </p:txBody>
      </p:sp>
    </p:spTree>
    <p:extLst>
      <p:ext uri="{BB962C8B-B14F-4D97-AF65-F5344CB8AC3E}">
        <p14:creationId xmlns:p14="http://schemas.microsoft.com/office/powerpoint/2010/main" val="347552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8B56-2B41-4C50-91A2-4041D398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Troy and Sterling Heights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1A8C662-8683-4EFA-844D-B39630A897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81952" y="3130550"/>
            <a:ext cx="4227829" cy="2737602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60A6811-8560-42B4-94CA-16A9C300A7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82220" y="3130550"/>
            <a:ext cx="4478565" cy="2737602"/>
          </a:xfrm>
        </p:spPr>
      </p:pic>
    </p:spTree>
    <p:extLst>
      <p:ext uri="{BB962C8B-B14F-4D97-AF65-F5344CB8AC3E}">
        <p14:creationId xmlns:p14="http://schemas.microsoft.com/office/powerpoint/2010/main" val="172170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119</TotalTime>
  <Words>607</Words>
  <Application>Microsoft Office PowerPoint</Application>
  <PresentationFormat>Widescreen</PresentationFormat>
  <Paragraphs>157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Ion Boardroom</vt:lpstr>
      <vt:lpstr>Pizza Restaurant Location</vt:lpstr>
      <vt:lpstr>Introduction</vt:lpstr>
      <vt:lpstr>Area of Study</vt:lpstr>
      <vt:lpstr>Data</vt:lpstr>
      <vt:lpstr>Methodology</vt:lpstr>
      <vt:lpstr>Results</vt:lpstr>
      <vt:lpstr>Map of Highest Rated Suburbs</vt:lpstr>
      <vt:lpstr>Discussion </vt:lpstr>
      <vt:lpstr>Map of Troy and Sterling Heights</vt:lpstr>
      <vt:lpstr>Recommendation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Restaurant Location</dc:title>
  <dc:creator>Koshorek,Jennifer</dc:creator>
  <cp:lastModifiedBy>Koshorek,Jennifer</cp:lastModifiedBy>
  <cp:revision>9</cp:revision>
  <dcterms:created xsi:type="dcterms:W3CDTF">2018-10-30T19:08:20Z</dcterms:created>
  <dcterms:modified xsi:type="dcterms:W3CDTF">2018-10-31T18:40:09Z</dcterms:modified>
</cp:coreProperties>
</file>