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2"/>
    <a:srgbClr val="FFFFFF"/>
    <a:srgbClr val="953735"/>
    <a:srgbClr val="F2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D45E-3FC8-456B-99D5-D389DA7304C6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0782-30B3-42AF-BD76-38DB7C07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BIG PICTURE: </a:t>
            </a:r>
          </a:p>
          <a:p>
            <a:pPr marL="0" indent="0" algn="ctr">
              <a:buNone/>
            </a:pPr>
            <a:r>
              <a:rPr lang="en-US" b="1" dirty="0"/>
              <a:t>Is a transcription factor (TF) binding associated with differential gene expression at specific gene locus?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http://www.biotech.cornell.edu/brc/genomics-facility/services/instruments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http://www.labome.com/method/RNA-seq-Using-Next-Generation-Sequencing.html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https://www.westburg.eu/products/genomics-research/next-generation-sequencing/dna-sequencing/chip-seq/chip-seq-kit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0782-30B3-42AF-BD76-38DB7C074B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describe how you have </a:t>
            </a:r>
            <a:r>
              <a:rPr lang="en-US" dirty="0" err="1"/>
              <a:t>ChIP-seq</a:t>
            </a:r>
            <a:r>
              <a:rPr lang="en-US" dirty="0"/>
              <a:t> from a cell line and tissue (pam vs SB)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 had done cell line and the tissue at different times, you would have to input the files back into </a:t>
            </a:r>
            <a:r>
              <a:rPr lang="en-US" dirty="0" err="1"/>
              <a:t>papst</a:t>
            </a:r>
            <a:r>
              <a:rPr lang="en-US" dirty="0"/>
              <a:t> to create a csv file with both files right? Time consuming – BE SURE TO Emphasize that this is </a:t>
            </a:r>
            <a:r>
              <a:rPr lang="en-US" dirty="0" err="1"/>
              <a:t>colocalization</a:t>
            </a:r>
            <a:r>
              <a:rPr lang="en-US" dirty="0"/>
              <a:t> of multiple chip-</a:t>
            </a:r>
            <a:r>
              <a:rPr lang="en-US" dirty="0" err="1"/>
              <a:t>seq</a:t>
            </a:r>
            <a:r>
              <a:rPr lang="en-US" dirty="0"/>
              <a:t> tracks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peaks in both cell line and tissue are the “highest confidence” peaks – most likely to be true binding sites of TF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0782-30B3-42AF-BD76-38DB7C074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baseline="0" dirty="0"/>
              <a:t> here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0782-30B3-42AF-BD76-38DB7C074B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9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9F1A-71D3-471B-A190-F27A7FC884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AD56-2A8F-48D4-BB52-9865397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Tool to Integrate </a:t>
            </a:r>
            <a:r>
              <a:rPr lang="en-US" dirty="0" err="1"/>
              <a:t>ChIP-seq</a:t>
            </a:r>
            <a:r>
              <a:rPr lang="en-US" dirty="0"/>
              <a:t> and RNA-</a:t>
            </a:r>
            <a:r>
              <a:rPr lang="en-US" dirty="0" err="1"/>
              <a:t>seq</a:t>
            </a:r>
            <a:r>
              <a:rPr lang="en-US" dirty="0"/>
              <a:t> Datasets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Jenny Smith</a:t>
            </a:r>
          </a:p>
          <a:p>
            <a:r>
              <a:rPr lang="en-US" dirty="0"/>
              <a:t>BIOF309</a:t>
            </a:r>
          </a:p>
          <a:p>
            <a:r>
              <a:rPr lang="en-US" dirty="0"/>
              <a:t>May 4, 2016</a:t>
            </a:r>
          </a:p>
        </p:txBody>
      </p:sp>
    </p:spTree>
    <p:extLst>
      <p:ext uri="{BB962C8B-B14F-4D97-AF65-F5344CB8AC3E}">
        <p14:creationId xmlns:p14="http://schemas.microsoft.com/office/powerpoint/2010/main" val="404268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492" y="-137629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08" y="2430545"/>
            <a:ext cx="3056298" cy="212143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04420" y="1077386"/>
            <a:ext cx="3961163" cy="5567021"/>
            <a:chOff x="491567" y="1099470"/>
            <a:chExt cx="3961163" cy="55670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247" y="3017630"/>
              <a:ext cx="3068053" cy="3648861"/>
            </a:xfrm>
            <a:prstGeom prst="rect">
              <a:avLst/>
            </a:prstGeom>
          </p:spPr>
        </p:pic>
        <p:pic>
          <p:nvPicPr>
            <p:cNvPr id="5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7" r="17447"/>
            <a:stretch/>
          </p:blipFill>
          <p:spPr bwMode="auto">
            <a:xfrm>
              <a:off x="491567" y="1099470"/>
              <a:ext cx="3669632" cy="390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1612111" y="6455254"/>
              <a:ext cx="1709531" cy="211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3024" y="4374699"/>
              <a:ext cx="1811083" cy="71562"/>
            </a:xfrm>
            <a:prstGeom prst="rect">
              <a:avLst/>
            </a:prstGeom>
            <a:solidFill>
              <a:srgbClr val="953735"/>
            </a:solidFill>
            <a:ln>
              <a:solidFill>
                <a:srgbClr val="9537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3428" y="4471618"/>
              <a:ext cx="1811083" cy="71562"/>
            </a:xfrm>
            <a:prstGeom prst="rect">
              <a:avLst/>
            </a:prstGeom>
            <a:solidFill>
              <a:srgbClr val="953735"/>
            </a:solidFill>
            <a:ln>
              <a:solidFill>
                <a:srgbClr val="9537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97823" y="4601044"/>
              <a:ext cx="1811083" cy="71562"/>
            </a:xfrm>
            <a:prstGeom prst="rect">
              <a:avLst/>
            </a:prstGeom>
            <a:solidFill>
              <a:srgbClr val="953735"/>
            </a:solidFill>
            <a:ln>
              <a:solidFill>
                <a:srgbClr val="9537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28970" y="4703312"/>
              <a:ext cx="1811083" cy="71562"/>
            </a:xfrm>
            <a:prstGeom prst="rect">
              <a:avLst/>
            </a:prstGeom>
            <a:solidFill>
              <a:srgbClr val="953735"/>
            </a:solidFill>
            <a:ln>
              <a:solidFill>
                <a:srgbClr val="9537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2373" y="4842060"/>
              <a:ext cx="1270357" cy="211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Box 778"/>
          <p:cNvSpPr txBox="1">
            <a:spLocks noChangeArrowheads="1"/>
          </p:cNvSpPr>
          <p:nvPr/>
        </p:nvSpPr>
        <p:spPr bwMode="auto">
          <a:xfrm>
            <a:off x="0" y="1075188"/>
            <a:ext cx="478054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 u="sng" dirty="0">
                <a:latin typeface="Arial" panose="020B0604020202020204" pitchFamily="34" charset="0"/>
              </a:rPr>
              <a:t>Chromatin Immunoprecipitation and Sequencing (</a:t>
            </a:r>
            <a:r>
              <a:rPr lang="en-US" altLang="en-US" sz="2000" b="1" u="sng" dirty="0" err="1">
                <a:latin typeface="Arial" panose="020B0604020202020204" pitchFamily="34" charset="0"/>
              </a:rPr>
              <a:t>ChIP</a:t>
            </a:r>
            <a:r>
              <a:rPr lang="en-US" altLang="en-US" sz="2000" b="1" u="sng" dirty="0">
                <a:latin typeface="Arial" panose="020B0604020202020204" pitchFamily="34" charset="0"/>
              </a:rPr>
              <a:t>- </a:t>
            </a:r>
            <a:r>
              <a:rPr lang="en-US" altLang="en-US" sz="2000" b="1" u="sng" dirty="0" err="1">
                <a:latin typeface="Arial" panose="020B0604020202020204" pitchFamily="34" charset="0"/>
              </a:rPr>
              <a:t>Seq</a:t>
            </a:r>
            <a:r>
              <a:rPr lang="en-US" altLang="en-US" sz="2000" b="1" u="sng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5002" y="5786557"/>
            <a:ext cx="14574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Adaptor ligation</a:t>
            </a:r>
          </a:p>
        </p:txBody>
      </p:sp>
      <p:sp>
        <p:nvSpPr>
          <p:cNvPr id="6" name="TextBox 120"/>
          <p:cNvSpPr txBox="1">
            <a:spLocks noChangeArrowheads="1"/>
          </p:cNvSpPr>
          <p:nvPr/>
        </p:nvSpPr>
        <p:spPr bwMode="auto">
          <a:xfrm>
            <a:off x="0" y="6563991"/>
            <a:ext cx="3967652" cy="2720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Park, Nature Reviews Genetics, 2009. </a:t>
            </a:r>
          </a:p>
        </p:txBody>
      </p:sp>
      <p:sp>
        <p:nvSpPr>
          <p:cNvPr id="23" name="AutoShape 4" descr="http://mcbl.iisc.ernet.in/Welcome%20to%20MCBL/Faculty/Parag/microarray%20workshop%20details/masterpure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546630" y="1777145"/>
            <a:ext cx="4603114" cy="4633666"/>
            <a:chOff x="7712713" y="1783074"/>
            <a:chExt cx="4603114" cy="4633666"/>
          </a:xfrm>
        </p:grpSpPr>
        <p:pic>
          <p:nvPicPr>
            <p:cNvPr id="1026" name="Picture 2" descr="http://aws.labome.com/figure/te-203-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713" y="1783074"/>
              <a:ext cx="4003345" cy="4633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0357927" y="2016626"/>
              <a:ext cx="19579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Isolated mRNA + </a:t>
              </a:r>
              <a:r>
                <a:rPr lang="en-US" sz="1400" dirty="0" err="1"/>
                <a:t>oligodT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52816" y="3733572"/>
              <a:ext cx="25391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Second strand cDNA synthesis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23065" y="2563011"/>
              <a:ext cx="22689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First strand cDNA synthesis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34453" y="5519687"/>
              <a:ext cx="21377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Adaptor ligation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422855" y="4431479"/>
              <a:ext cx="2594736" cy="195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31216" y="5922554"/>
              <a:ext cx="2162913" cy="265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14385" y="4948772"/>
              <a:ext cx="2162913" cy="265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888568" y="3254667"/>
              <a:ext cx="2162913" cy="265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76470" y="4444216"/>
              <a:ext cx="2162913" cy="265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 Box 778"/>
          <p:cNvSpPr txBox="1">
            <a:spLocks noChangeArrowheads="1"/>
          </p:cNvSpPr>
          <p:nvPr/>
        </p:nvSpPr>
        <p:spPr bwMode="auto">
          <a:xfrm>
            <a:off x="6989755" y="1069259"/>
            <a:ext cx="478054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1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 u="sng" dirty="0">
                <a:latin typeface="Arial" panose="020B0604020202020204" pitchFamily="34" charset="0"/>
              </a:rPr>
              <a:t>RNA Extraction followed by Sequencing (RNA- </a:t>
            </a:r>
            <a:r>
              <a:rPr lang="en-US" altLang="en-US" sz="2000" b="1" u="sng" dirty="0" err="1">
                <a:latin typeface="Arial" panose="020B0604020202020204" pitchFamily="34" charset="0"/>
              </a:rPr>
              <a:t>Seq</a:t>
            </a:r>
            <a:r>
              <a:rPr lang="en-US" altLang="en-US" sz="2000" b="1" u="sng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98637" y="5453317"/>
            <a:ext cx="794751" cy="54817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98637" y="5530890"/>
            <a:ext cx="794751" cy="54817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08559" y="6127718"/>
            <a:ext cx="794751" cy="54817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08559" y="6211126"/>
            <a:ext cx="794751" cy="54817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999934" y="4650523"/>
            <a:ext cx="1277460" cy="1123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561245" y="4586174"/>
            <a:ext cx="1096570" cy="11139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44008" y="1996236"/>
            <a:ext cx="24433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Illumina </a:t>
            </a:r>
            <a:r>
              <a:rPr lang="en-US" sz="2000" b="1" u="sng" dirty="0" err="1"/>
              <a:t>HiSeq</a:t>
            </a:r>
            <a:r>
              <a:rPr lang="en-US" sz="2000" b="1" u="sng" dirty="0"/>
              <a:t> 2500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856361" y="5584367"/>
            <a:ext cx="3495627" cy="1180400"/>
            <a:chOff x="4358785" y="3809014"/>
            <a:chExt cx="4493080" cy="11804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7"/>
            <a:srcRect t="60929"/>
            <a:stretch/>
          </p:blipFill>
          <p:spPr>
            <a:xfrm>
              <a:off x="5397049" y="3809014"/>
              <a:ext cx="3155429" cy="1180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9" name="TextBox 30"/>
            <p:cNvSpPr txBox="1"/>
            <p:nvPr/>
          </p:nvSpPr>
          <p:spPr>
            <a:xfrm>
              <a:off x="7859053" y="4668936"/>
              <a:ext cx="992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err="1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Bpifc</a:t>
              </a:r>
              <a:r>
                <a:rPr lang="en-US" sz="1400" b="1" i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TextBox 26"/>
            <p:cNvSpPr txBox="1"/>
            <p:nvPr/>
          </p:nvSpPr>
          <p:spPr>
            <a:xfrm>
              <a:off x="4358785" y="4138766"/>
              <a:ext cx="1933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err="1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ChIP-seq</a:t>
              </a:r>
              <a:endPara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DLX3</a:t>
              </a:r>
              <a:endPara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6512593" y="4866134"/>
              <a:ext cx="1346460" cy="0"/>
            </a:xfrm>
            <a:prstGeom prst="straightConnector1">
              <a:avLst/>
            </a:prstGeom>
            <a:ln w="28575">
              <a:solidFill>
                <a:srgbClr val="0000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486062" y="5533919"/>
            <a:ext cx="2444176" cy="1281295"/>
            <a:chOff x="8084397" y="5598507"/>
            <a:chExt cx="2557380" cy="1281295"/>
          </a:xfrm>
        </p:grpSpPr>
        <p:sp>
          <p:nvSpPr>
            <p:cNvPr id="52" name="Rectangle 51"/>
            <p:cNvSpPr/>
            <p:nvPr/>
          </p:nvSpPr>
          <p:spPr>
            <a:xfrm>
              <a:off x="9984409" y="5598507"/>
              <a:ext cx="657368" cy="12812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30"/>
            <p:cNvSpPr txBox="1"/>
            <p:nvPr/>
          </p:nvSpPr>
          <p:spPr>
            <a:xfrm>
              <a:off x="8084397" y="6032832"/>
              <a:ext cx="1796504" cy="307777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PEAK = TF Binding</a:t>
              </a:r>
              <a:r>
                <a:rPr lang="en-US" sz="1400" b="1" i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35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3" y="126575"/>
            <a:ext cx="10515600" cy="1325563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776" y="1452138"/>
            <a:ext cx="8970305" cy="595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PAPST – </a:t>
            </a:r>
            <a:r>
              <a:rPr lang="en-US" b="1" dirty="0" err="1"/>
              <a:t>ChIP-seq</a:t>
            </a:r>
            <a:r>
              <a:rPr lang="en-US" b="1" dirty="0"/>
              <a:t> Peak Co-localization and Annotation Tool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2" y="3233984"/>
            <a:ext cx="20285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peak files here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TF binding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Histone Modifications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350" y="5286469"/>
            <a:ext cx="213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Filters here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Promoter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Distance from TSS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29791" y="2047740"/>
            <a:ext cx="8699088" cy="4693117"/>
            <a:chOff x="2029790" y="2047740"/>
            <a:chExt cx="8699088" cy="46931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9791" y="2047740"/>
              <a:ext cx="8699087" cy="45269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29791" y="3271234"/>
              <a:ext cx="2838423" cy="1313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29790" y="5447764"/>
              <a:ext cx="2838423" cy="6697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42775" y="3271234"/>
              <a:ext cx="5523281" cy="3469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23757" y="3649482"/>
            <a:ext cx="1400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Search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Export 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List of co-             localized peaks </a:t>
            </a:r>
          </a:p>
        </p:txBody>
      </p:sp>
    </p:spTree>
    <p:extLst>
      <p:ext uri="{BB962C8B-B14F-4D97-AF65-F5344CB8AC3E}">
        <p14:creationId xmlns:p14="http://schemas.microsoft.com/office/powerpoint/2010/main" val="341206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determine if our TF of interest binding to a gene locus could have an effect on its transcriptional regulation </a:t>
            </a:r>
          </a:p>
          <a:p>
            <a:r>
              <a:rPr lang="en-US" dirty="0"/>
              <a:t>Previously, used </a:t>
            </a:r>
            <a:r>
              <a:rPr lang="en-US" dirty="0" err="1"/>
              <a:t>venny</a:t>
            </a:r>
            <a:r>
              <a:rPr lang="en-US" dirty="0"/>
              <a:t> – show screen shot </a:t>
            </a:r>
            <a:r>
              <a:rPr lang="en-US" dirty="0" err="1"/>
              <a:t>venny</a:t>
            </a:r>
            <a:r>
              <a:rPr lang="en-US" dirty="0"/>
              <a:t> </a:t>
            </a:r>
          </a:p>
          <a:p>
            <a:r>
              <a:rPr lang="en-US" dirty="0"/>
              <a:t> then only had a list of gene accessions – lost all information about the exact location of the peak and the fold-change. Have to continuously look through three or four excel sheets to find this </a:t>
            </a:r>
            <a:r>
              <a:rPr lang="en-US" dirty="0" err="1"/>
              <a:t>infor</a:t>
            </a:r>
            <a:r>
              <a:rPr lang="en-US" dirty="0"/>
              <a:t> and copy paste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09"/>
          <a:stretch/>
        </p:blipFill>
        <p:spPr>
          <a:xfrm>
            <a:off x="278695" y="144112"/>
            <a:ext cx="11634609" cy="6678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797" y="5413252"/>
            <a:ext cx="4322199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list of gene accessions only – lost all other information.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Manually had to search through multiple CSV files to find fold-change, peak locations, etc. </a:t>
            </a:r>
          </a:p>
        </p:txBody>
      </p:sp>
    </p:spTree>
    <p:extLst>
      <p:ext uri="{BB962C8B-B14F-4D97-AF65-F5344CB8AC3E}">
        <p14:creationId xmlns:p14="http://schemas.microsoft.com/office/powerpoint/2010/main" val="291670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Peaks_DEG Command Line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b="2606"/>
          <a:stretch/>
        </p:blipFill>
        <p:spPr>
          <a:xfrm>
            <a:off x="7424529" y="1928185"/>
            <a:ext cx="4634957" cy="38066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4" y="1775930"/>
            <a:ext cx="71329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Peaks = </a:t>
            </a:r>
            <a:r>
              <a:rPr lang="en-US" sz="2600" dirty="0" err="1"/>
              <a:t>ChIP-Seq</a:t>
            </a:r>
            <a:r>
              <a:rPr lang="en-US" sz="2600" dirty="0"/>
              <a:t> peaks</a:t>
            </a:r>
          </a:p>
          <a:p>
            <a:pPr marL="0" indent="0">
              <a:buNone/>
            </a:pPr>
            <a:r>
              <a:rPr lang="en-US" sz="2600" dirty="0"/>
              <a:t>DEG = differentially expressed genes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Finds the overlapping peaks in two separate PAPST peak files, then identifies if these genes are also differentially expressed in an RNA-</a:t>
            </a:r>
            <a:r>
              <a:rPr lang="en-US" dirty="0" err="1"/>
              <a:t>seq</a:t>
            </a:r>
            <a:r>
              <a:rPr lang="en-US" dirty="0"/>
              <a:t> dataset (CSV file format).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Output:  Produces a csv file with the peak location, fold-change, p-value and q-values from RNA-</a:t>
            </a:r>
            <a:r>
              <a:rPr lang="en-US" dirty="0" err="1"/>
              <a:t>seq</a:t>
            </a:r>
            <a:r>
              <a:rPr lang="en-US" dirty="0"/>
              <a:t>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also produces a Venn diagram that is weighted by area that can be used in presentations, etc. </a:t>
            </a:r>
          </a:p>
        </p:txBody>
      </p:sp>
      <p:sp>
        <p:nvSpPr>
          <p:cNvPr id="5" name="Oval 4"/>
          <p:cNvSpPr/>
          <p:nvPr/>
        </p:nvSpPr>
        <p:spPr>
          <a:xfrm>
            <a:off x="9849678" y="3269974"/>
            <a:ext cx="327991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Peaks_DEG Command Line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79965"/>
            <a:ext cx="10515600" cy="245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/>
              <a:t>Benefits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no need to re-do analysis on PAPST with multiple peak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all information is retained during the overlapping/merging of data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Much quicker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779" y="3534771"/>
            <a:ext cx="10515600" cy="302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u="sng" dirty="0"/>
              <a:t>Future Directions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Merging based on file header – so really limited to only PAPST csv files and RNA-</a:t>
            </a:r>
            <a:r>
              <a:rPr lang="en-US" sz="2200" dirty="0" err="1"/>
              <a:t>seq</a:t>
            </a:r>
            <a:r>
              <a:rPr lang="en-US" sz="2200" dirty="0"/>
              <a:t> files from NIAMS pipeline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would need to have a user edit the code for different input files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User must filter and sort RNA-</a:t>
            </a:r>
            <a:r>
              <a:rPr lang="en-US" sz="2200" dirty="0" err="1"/>
              <a:t>seq</a:t>
            </a:r>
            <a:r>
              <a:rPr lang="en-US" sz="2200" dirty="0"/>
              <a:t> data by q-value and fold-change cutoffs (e.g. q&lt;0.05 and FC&gt;2) before getting meaningful information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output will include the other lists of overlap from the Venn diagram. </a:t>
            </a:r>
          </a:p>
        </p:txBody>
      </p:sp>
    </p:spTree>
    <p:extLst>
      <p:ext uri="{BB962C8B-B14F-4D97-AF65-F5344CB8AC3E}">
        <p14:creationId xmlns:p14="http://schemas.microsoft.com/office/powerpoint/2010/main" val="389307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509</Words>
  <Application>Microsoft Office PowerPoint</Application>
  <PresentationFormat>Widescreen</PresentationFormat>
  <Paragraphs>65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Times New Roman</vt:lpstr>
      <vt:lpstr>Wingdings</vt:lpstr>
      <vt:lpstr>Office Theme</vt:lpstr>
      <vt:lpstr>A Tool to Integrate ChIP-seq and RNA-seq Datasets</vt:lpstr>
      <vt:lpstr>Background</vt:lpstr>
      <vt:lpstr>Introduction </vt:lpstr>
      <vt:lpstr>Introduction</vt:lpstr>
      <vt:lpstr>Peaks_DEG Command Line Tool</vt:lpstr>
      <vt:lpstr>Peaks_DEG Command Line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to Integrate ChIP-seq and RNA-seq Datasets</dc:title>
  <dc:creator>Jenny</dc:creator>
  <cp:lastModifiedBy>Jenny</cp:lastModifiedBy>
  <cp:revision>43</cp:revision>
  <dcterms:created xsi:type="dcterms:W3CDTF">2016-05-03T23:03:38Z</dcterms:created>
  <dcterms:modified xsi:type="dcterms:W3CDTF">2016-05-04T20:27:34Z</dcterms:modified>
</cp:coreProperties>
</file>