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82" r:id="rId10"/>
    <p:sldId id="265" r:id="rId11"/>
    <p:sldId id="280" r:id="rId12"/>
    <p:sldId id="266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76A8D-075D-45E5-A32E-B99EA04081CD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5B475-81D3-45EE-8222-FB9415AA318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921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303BD-399C-4EAF-AD4C-7F591933845C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8388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303BD-399C-4EAF-AD4C-7F591933845C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956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607A53-54C7-5C6B-1A63-671E8FCB5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310B909-6236-0AE0-941F-43602496B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9D2CB5-B51B-E163-C43E-21DAECAD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0C911-07CB-3A2D-9AF9-D216ABC9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F5E41A0-477D-3D4D-4F42-7490C51B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6679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75F11B7-C4B6-B200-30AE-1A5B5271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098F205-885C-7836-8D51-D774BA651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764C07E-DCFD-286F-6A33-5FDD1C52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49D851-0531-9C75-94BE-72424F8F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991DF3-D46E-FFF2-551A-F4FCF6D2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301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D56CD32-4F23-1429-DD59-A1EDCA5AC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15434BC-2F02-1D8D-C30A-A4AC39C69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2009725-5DD0-7988-F923-5C23834B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813DDE-12A0-6711-6D2C-6FCD84E7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D3B54C7-91EE-32B5-33EA-CBB50468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98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C78F91-44C6-156B-BA9D-F8FD243E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13F5D5-21AC-0A50-A02B-AB8F836F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90EAE4A-5784-BFF6-A62F-99A1C4F0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9BA08FD-98E3-BA15-74D6-D14D3312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0C50F7-3B3C-17AC-D68F-3B3EB15D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632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4F1313-97C4-A2AE-DE72-C670D5ECE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CA05D6E-CB20-C36D-9028-1688A264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A8ACDD2-CF64-42D5-A4D1-6F7A90A6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D2EA74-632A-AF5A-5C86-3ECF49D9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7B9F7C7-1B05-B70D-1ABF-07964C5E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999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6D5FC1-D1F2-D529-395E-ACEB88E3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028733-A1B1-B845-548D-8965D5AC0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6E608D1-0304-BB03-0B33-44DA2A873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0DFC0E9-6C31-079E-BB9A-9C9A287E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2AE20A9-509D-2665-A1A3-8E276F17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9DAE1B9-218A-A344-FDDE-684A5F25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127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AC4565-1EA4-B080-C842-9273C7CE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01000E0-BB2A-21C7-739B-39C1276C8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01150B3-AEE3-47AB-A3CE-2FBB907C7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2EA2591-7715-BD66-F55C-D977DEF4B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7C2451F-53B5-79BB-1060-E7D1238C9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6335C84-8596-C574-0923-BDACDC05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6A6A22D-5D44-A25C-E0CD-FA91E505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03D52DD-B7B8-43AE-4D31-565EB31C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5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FFC76A-1C59-F1B5-2B72-9EE9F6E9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EE201D5-03FA-3E55-0F42-E3C39215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00F57B4-7111-0DE0-8856-46EC045C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C1E4AF4-4E15-E45E-966F-74633F9D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372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7683FDE-0010-AC55-99A0-7B6B989F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999DF44-BA08-CB1D-CF12-2C2A7BE6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FD43327-91EE-8B65-B698-5CD94162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512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41C875-0C78-308D-BFE8-85D1F710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5499E05-9626-4B89-78EB-B8D32195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42314D5-D181-D041-5080-3AC3ACA4A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273FFB6-CEB7-E21A-3632-3099FF94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FE3B4A9-A4EA-982C-C139-5DFFEED6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D6051B5-6D0C-D180-3A1D-7203DA6E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84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E60657-1A6C-6017-3E2D-EEAAF2C97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E425247-4E9F-1F65-B85F-78D19CA5D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5ECE02A-D0D1-E807-B158-6E04F47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F42961-5D86-4FD9-3A90-E0C4DE9F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1BF55E5-5EAA-F89E-AD34-CC94A02F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6CA79C2-E76B-E706-FDE5-B3287C74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195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3339D026-A693-12DC-0B2F-C8E17732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B71171-23F4-9F00-B14B-A6F525FE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BC63BC-E257-BCCD-5041-C7973381E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7709D-D475-459E-8647-6401CB8A9DFA}" type="datetimeFigureOut">
              <a:rPr lang="sv-SE" smtClean="0"/>
              <a:t>2024-09-12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3A54206-D695-4879-9234-E764A073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E27D84-2307-947F-1FFF-9EF48CB8F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43614-B7D2-4499-A054-41981B1E548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634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0B29A0-26B6-9FA7-62AC-2EABF85FB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C1EF492-9A64-303E-C34B-C74F08883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Intermolekylära bindningar </a:t>
            </a:r>
          </a:p>
        </p:txBody>
      </p:sp>
    </p:spTree>
    <p:extLst>
      <p:ext uri="{BB962C8B-B14F-4D97-AF65-F5344CB8AC3E}">
        <p14:creationId xmlns:p14="http://schemas.microsoft.com/office/powerpoint/2010/main" val="1127651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0C18B0-D773-FB6B-B961-72EF09F1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Jon-dipolbindningar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F96091B-BC05-AA44-C88E-720F331E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054" y="2682206"/>
            <a:ext cx="4019746" cy="3208288"/>
          </a:xfrm>
        </p:spPr>
        <p:txBody>
          <a:bodyPr/>
          <a:lstStyle/>
          <a:p>
            <a:r>
              <a:rPr lang="sv-SE" dirty="0"/>
              <a:t>Dipoler kan bygga elektrostatiska krafter med joner </a:t>
            </a:r>
          </a:p>
          <a:p>
            <a:pPr lvl="1"/>
            <a:r>
              <a:rPr lang="sv-SE" dirty="0"/>
              <a:t>Dipoler är bara svagare än joner </a:t>
            </a:r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4" name="Platshållare för innehåll 4">
            <a:extLst>
              <a:ext uri="{FF2B5EF4-FFF2-40B4-BE49-F238E27FC236}">
                <a16:creationId xmlns:a16="http://schemas.microsoft.com/office/drawing/2014/main" id="{4ABFBA09-1BC7-CC4E-9B84-BE74725E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9" y="1977184"/>
            <a:ext cx="6805758" cy="39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3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B52F35-6730-A711-A521-DFA1585C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Löslighet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C2DB81-3A1B-9F14-85D9-B73728D4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600" i="1" dirty="0"/>
              <a:t>”Lika löser lika” </a:t>
            </a:r>
          </a:p>
          <a:p>
            <a:pPr lvl="1"/>
            <a:r>
              <a:rPr lang="sv-SE" dirty="0"/>
              <a:t>polära molekyler löser sig i polära lösningsmedel, opolära molekyler löser sig i opolära lösningsmedel </a:t>
            </a:r>
          </a:p>
          <a:p>
            <a:pPr lvl="1"/>
            <a:endParaRPr lang="sv-SE" dirty="0"/>
          </a:p>
          <a:p>
            <a:pPr marL="0" indent="0">
              <a:buNone/>
            </a:pPr>
            <a:r>
              <a:rPr lang="sv-SE" sz="2400" dirty="0"/>
              <a:t>Vilka är lättlösliga i vatten? </a:t>
            </a:r>
          </a:p>
          <a:p>
            <a:pPr marL="457200" indent="-457200">
              <a:buFont typeface="+mj-lt"/>
              <a:buAutoNum type="alphaLcParenR"/>
            </a:pPr>
            <a:r>
              <a:rPr lang="sv-SE" sz="2400" dirty="0"/>
              <a:t>Ammoniak (NH</a:t>
            </a:r>
            <a:r>
              <a:rPr lang="sv-SE" sz="2400" baseline="-25000" dirty="0"/>
              <a:t>3</a:t>
            </a:r>
            <a:r>
              <a:rPr lang="sv-SE" sz="2400" dirty="0"/>
              <a:t>)</a:t>
            </a:r>
            <a:endParaRPr lang="sv-SE" sz="2400" baseline="-25000" dirty="0"/>
          </a:p>
          <a:p>
            <a:pPr marL="457200" indent="-457200">
              <a:buFont typeface="+mj-lt"/>
              <a:buAutoNum type="alphaLcParenR"/>
            </a:pPr>
            <a:r>
              <a:rPr lang="sv-SE" sz="2400" dirty="0"/>
              <a:t>Etanol (C</a:t>
            </a:r>
            <a:r>
              <a:rPr lang="sv-SE" sz="2400" baseline="-25000" dirty="0"/>
              <a:t>2</a:t>
            </a:r>
            <a:r>
              <a:rPr lang="sv-SE" sz="2400" dirty="0"/>
              <a:t>H</a:t>
            </a:r>
            <a:r>
              <a:rPr lang="sv-SE" sz="2400" baseline="-25000" dirty="0"/>
              <a:t>5</a:t>
            </a:r>
            <a:r>
              <a:rPr lang="sv-SE" sz="2400" dirty="0"/>
              <a:t>OH) </a:t>
            </a:r>
          </a:p>
          <a:p>
            <a:pPr marL="457200" indent="-457200">
              <a:buFont typeface="+mj-lt"/>
              <a:buAutoNum type="alphaLcParenR"/>
            </a:pPr>
            <a:r>
              <a:rPr lang="sv-SE" sz="2400" dirty="0" err="1"/>
              <a:t>Hetpan</a:t>
            </a:r>
            <a:r>
              <a:rPr lang="sv-SE" sz="2400" dirty="0"/>
              <a:t> (C</a:t>
            </a:r>
            <a:r>
              <a:rPr lang="sv-SE" sz="2400" baseline="-25000" dirty="0"/>
              <a:t>7</a:t>
            </a:r>
            <a:r>
              <a:rPr lang="sv-SE" sz="2400" dirty="0"/>
              <a:t>H</a:t>
            </a:r>
            <a:r>
              <a:rPr lang="sv-SE" sz="2400" baseline="-25000" dirty="0"/>
              <a:t>16</a:t>
            </a:r>
            <a:r>
              <a:rPr lang="sv-SE" sz="2400" dirty="0"/>
              <a:t>) </a:t>
            </a:r>
          </a:p>
          <a:p>
            <a:pPr marL="457200" indent="-457200">
              <a:buFont typeface="+mj-lt"/>
              <a:buAutoNum type="alphaLcParenR"/>
            </a:pPr>
            <a:r>
              <a:rPr lang="sv-SE" sz="2400" dirty="0"/>
              <a:t>Koldioxid gas (CO</a:t>
            </a:r>
            <a:r>
              <a:rPr lang="sv-SE" sz="2400" baseline="-25000" dirty="0"/>
              <a:t>2</a:t>
            </a:r>
            <a:r>
              <a:rPr lang="sv-SE" sz="2400" dirty="0"/>
              <a:t>) </a:t>
            </a:r>
          </a:p>
          <a:p>
            <a:pPr marL="457200" indent="-457200">
              <a:buFont typeface="+mj-lt"/>
              <a:buAutoNum type="alphaLcParenR"/>
            </a:pPr>
            <a:r>
              <a:rPr lang="sv-SE" sz="2400" dirty="0"/>
              <a:t>Syre gas (O</a:t>
            </a:r>
            <a:r>
              <a:rPr lang="sv-SE" sz="2400" baseline="-25000" dirty="0"/>
              <a:t>2</a:t>
            </a:r>
            <a:r>
              <a:rPr lang="sv-SE" sz="2400" dirty="0"/>
              <a:t>) </a:t>
            </a:r>
          </a:p>
          <a:p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71541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A234D38-F851-930D-2BF7-01A15E97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Exit Ticket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8A0825-A9F5-87F4-1947-795227E14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Ordna från högsta kokpunkten tills lägsta </a:t>
            </a:r>
          </a:p>
          <a:p>
            <a:pPr marL="457200" indent="-457200">
              <a:buFont typeface="+mj-lt"/>
              <a:buAutoNum type="alphaLcParenR"/>
            </a:pPr>
            <a:r>
              <a:rPr lang="sv-SE" dirty="0"/>
              <a:t>C</a:t>
            </a:r>
            <a:r>
              <a:rPr lang="sv-SE" baseline="-25000" dirty="0"/>
              <a:t>6</a:t>
            </a:r>
            <a:r>
              <a:rPr lang="sv-SE" dirty="0"/>
              <a:t>H</a:t>
            </a:r>
            <a:r>
              <a:rPr lang="sv-SE" baseline="-25000" dirty="0"/>
              <a:t>12</a:t>
            </a:r>
            <a:r>
              <a:rPr lang="sv-SE" dirty="0"/>
              <a:t>O</a:t>
            </a:r>
            <a:r>
              <a:rPr lang="sv-SE" baseline="-25000" dirty="0"/>
              <a:t>6</a:t>
            </a:r>
          </a:p>
          <a:p>
            <a:pPr marL="457200" indent="-457200">
              <a:buFont typeface="+mj-lt"/>
              <a:buAutoNum type="alphaLcParenR"/>
            </a:pPr>
            <a:r>
              <a:rPr lang="sv-SE" dirty="0"/>
              <a:t>H</a:t>
            </a:r>
            <a:r>
              <a:rPr lang="sv-SE" baseline="-25000" dirty="0"/>
              <a:t>2</a:t>
            </a:r>
            <a:r>
              <a:rPr lang="sv-SE" dirty="0"/>
              <a:t>O</a:t>
            </a:r>
          </a:p>
          <a:p>
            <a:pPr marL="457200" indent="-457200">
              <a:buFont typeface="+mj-lt"/>
              <a:buAutoNum type="alphaLcParenR"/>
            </a:pPr>
            <a:r>
              <a:rPr lang="sv-SE" dirty="0" err="1"/>
              <a:t>NaCl</a:t>
            </a:r>
            <a:endParaRPr lang="sv-SE" dirty="0"/>
          </a:p>
          <a:p>
            <a:pPr marL="457200" indent="-457200">
              <a:buFont typeface="+mj-lt"/>
              <a:buAutoNum type="alphaLcParenR"/>
            </a:pPr>
            <a:r>
              <a:rPr lang="sv-SE" dirty="0"/>
              <a:t>Fe</a:t>
            </a:r>
            <a:r>
              <a:rPr lang="sv-SE" baseline="-25000" dirty="0"/>
              <a:t>2</a:t>
            </a:r>
            <a:r>
              <a:rPr lang="sv-SE" dirty="0"/>
              <a:t>O</a:t>
            </a:r>
            <a:r>
              <a:rPr lang="sv-SE" baseline="-25000" dirty="0"/>
              <a:t>3</a:t>
            </a:r>
            <a:r>
              <a:rPr lang="sv-SE" dirty="0"/>
              <a:t> </a:t>
            </a:r>
          </a:p>
          <a:p>
            <a:pPr marL="457200" indent="-457200">
              <a:buFont typeface="+mj-lt"/>
              <a:buAutoNum type="alphaLcParenR"/>
            </a:pPr>
            <a:r>
              <a:rPr lang="sv-SE" dirty="0"/>
              <a:t>Li metall </a:t>
            </a:r>
          </a:p>
          <a:p>
            <a:pPr marL="457200" indent="-457200">
              <a:buFont typeface="+mj-lt"/>
              <a:buAutoNum type="alphaLcParenR"/>
            </a:pPr>
            <a:r>
              <a:rPr lang="sv-SE" dirty="0"/>
              <a:t>F</a:t>
            </a:r>
            <a:r>
              <a:rPr lang="sv-SE" baseline="-25000" dirty="0"/>
              <a:t>2</a:t>
            </a:r>
          </a:p>
          <a:p>
            <a:pPr marL="457200" indent="-457200">
              <a:buFont typeface="+mj-lt"/>
              <a:buAutoNum type="alphaLcParenR"/>
            </a:pPr>
            <a:r>
              <a:rPr lang="sv-SE" dirty="0"/>
              <a:t>Na metall </a:t>
            </a:r>
          </a:p>
          <a:p>
            <a:pPr marL="457200" indent="-457200">
              <a:buFont typeface="+mj-lt"/>
              <a:buAutoNum type="alphaLcParenR"/>
            </a:pPr>
            <a:r>
              <a:rPr lang="sv-SE" dirty="0"/>
              <a:t>Br</a:t>
            </a:r>
            <a:r>
              <a:rPr lang="sv-SE" baseline="-25000" dirty="0"/>
              <a:t>2</a:t>
            </a:r>
            <a:r>
              <a:rPr lang="sv-SE" dirty="0"/>
              <a:t> </a:t>
            </a:r>
          </a:p>
          <a:p>
            <a:pPr marL="457200" indent="-457200">
              <a:buFont typeface="+mj-lt"/>
              <a:buAutoNum type="alphaLcParenR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0782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8C9714-47AF-28FC-0A4C-DB9CD4C1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Inter- vs Intramolekylära bindningar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E29F984-73C6-8DCA-130F-C68044BE6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76241" cy="4351338"/>
          </a:xfrm>
        </p:spPr>
        <p:txBody>
          <a:bodyPr/>
          <a:lstStyle/>
          <a:p>
            <a:r>
              <a:rPr lang="sv-SE" i="1" dirty="0"/>
              <a:t>Intra – </a:t>
            </a:r>
            <a:r>
              <a:rPr lang="sv-SE" dirty="0"/>
              <a:t>inuti en molekyl </a:t>
            </a:r>
          </a:p>
          <a:p>
            <a:pPr lvl="1"/>
            <a:r>
              <a:rPr lang="sv-SE" dirty="0"/>
              <a:t>De bindningar som håller en molekyl tillsammans: jonförening eller molekylförening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r>
              <a:rPr lang="sv-SE" i="1" dirty="0"/>
              <a:t>Inter</a:t>
            </a:r>
            <a:r>
              <a:rPr lang="sv-SE" dirty="0"/>
              <a:t> – mellan molekyler </a:t>
            </a:r>
          </a:p>
          <a:p>
            <a:pPr lvl="1"/>
            <a:r>
              <a:rPr lang="sv-SE" dirty="0"/>
              <a:t>De interaktioner mellan flera molekyler </a:t>
            </a:r>
          </a:p>
        </p:txBody>
      </p:sp>
      <p:pic>
        <p:nvPicPr>
          <p:cNvPr id="4" name="Platshållare för innehåll 7">
            <a:extLst>
              <a:ext uri="{FF2B5EF4-FFF2-40B4-BE49-F238E27FC236}">
                <a16:creationId xmlns:a16="http://schemas.microsoft.com/office/drawing/2014/main" id="{13A5CC16-BE44-84C6-94F1-D2E4CCC9B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703" y="1290530"/>
            <a:ext cx="3147373" cy="25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FAC335-3AA1-A460-A75C-13123F7C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Intermolekylära bindningar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7501010-B9D4-FDC8-E615-6C35BDA6B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Det finns fyra typer av interaktioner mellan molekyler: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Dipol-dipolbindningar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van </a:t>
            </a:r>
            <a:r>
              <a:rPr lang="sv-SE" dirty="0" err="1"/>
              <a:t>der</a:t>
            </a:r>
            <a:r>
              <a:rPr lang="sv-SE" dirty="0"/>
              <a:t> Waals bindningar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Vätebindningar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Jon-dipolbindningar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985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A33607-D2B5-FE1B-A8AD-6265B554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Dipol-dipolbindningar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084C525-863E-1415-DC1D-73AFBAF8C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2414" cy="4103835"/>
          </a:xfrm>
        </p:spPr>
        <p:txBody>
          <a:bodyPr/>
          <a:lstStyle/>
          <a:p>
            <a:r>
              <a:rPr lang="sv-SE" dirty="0"/>
              <a:t>Polära kovalent bindningar bildar en positiv dipol och en negativ dipol </a:t>
            </a:r>
          </a:p>
          <a:p>
            <a:pPr lvl="1"/>
            <a:r>
              <a:rPr lang="sv-SE" dirty="0"/>
              <a:t>Elektronegativitet!</a:t>
            </a:r>
          </a:p>
          <a:p>
            <a:r>
              <a:rPr lang="sv-SE" dirty="0"/>
              <a:t>Molekyler med dipol attrahera varandra med svaga elektrostatiska krafter </a:t>
            </a:r>
          </a:p>
          <a:p>
            <a:pPr lvl="1"/>
            <a:r>
              <a:rPr lang="sv-SE" dirty="0"/>
              <a:t>Dipol-</a:t>
            </a:r>
            <a:r>
              <a:rPr lang="sv-SE" dirty="0" err="1"/>
              <a:t>dipolbindning</a:t>
            </a:r>
            <a:r>
              <a:rPr lang="sv-SE" dirty="0"/>
              <a:t>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E776913E-E12C-F10E-9881-0EC6E5A9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100" y="4329738"/>
            <a:ext cx="2957292" cy="2491519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C39ED602-1605-5113-DA67-B06B9979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1772"/>
            <a:ext cx="3884878" cy="3027453"/>
          </a:xfrm>
          <a:prstGeom prst="rect">
            <a:avLst/>
          </a:prstGeom>
        </p:spPr>
      </p:pic>
      <p:pic>
        <p:nvPicPr>
          <p:cNvPr id="6" name="Platshållare för innehåll 4">
            <a:extLst>
              <a:ext uri="{FF2B5EF4-FFF2-40B4-BE49-F238E27FC236}">
                <a16:creationId xmlns:a16="http://schemas.microsoft.com/office/drawing/2014/main" id="{FAC81F06-F1F3-4B0A-84CC-71ED208B4E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68" b="19793"/>
          <a:stretch/>
        </p:blipFill>
        <p:spPr>
          <a:xfrm>
            <a:off x="7390614" y="1023638"/>
            <a:ext cx="4509464" cy="481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07242E-ED55-1D04-F301-0B3F0BF4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63" y="634946"/>
            <a:ext cx="10965280" cy="1450757"/>
          </a:xfrm>
        </p:spPr>
        <p:txBody>
          <a:bodyPr>
            <a:normAutofit/>
          </a:bodyPr>
          <a:lstStyle/>
          <a:p>
            <a:r>
              <a:rPr lang="sv-SE" dirty="0"/>
              <a:t>van </a:t>
            </a:r>
            <a:r>
              <a:rPr lang="sv-SE" dirty="0" err="1"/>
              <a:t>der</a:t>
            </a:r>
            <a:r>
              <a:rPr lang="sv-SE" dirty="0"/>
              <a:t> Waals bindningar </a:t>
            </a: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160FBE9-4317-8301-2AFC-AAE3350B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202" y="4512878"/>
            <a:ext cx="6909801" cy="1710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39FD96-D7F2-2AEC-067D-61E98A82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3" y="2198914"/>
            <a:ext cx="10965280" cy="3670180"/>
          </a:xfrm>
        </p:spPr>
        <p:txBody>
          <a:bodyPr>
            <a:normAutofit/>
          </a:bodyPr>
          <a:lstStyle/>
          <a:p>
            <a:r>
              <a:rPr lang="sv-SE" dirty="0"/>
              <a:t>Elektroner flyttar runt i en molekyl hela tiden och bilder tillfälliga dipoler </a:t>
            </a:r>
          </a:p>
          <a:p>
            <a:r>
              <a:rPr lang="sv-SE" dirty="0"/>
              <a:t>Och mellan molekyler som är tillfälliga dipoler kan det uppstå tillfälliga dipol–dipolbindningar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166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E0F877-3406-A97D-C01D-095F913C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2142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Kolföreningar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organisk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6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kemi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b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sv-SE" sz="2800" dirty="0"/>
              <a:t>Ju längre en kolföreningsmolekyl är, desto flera van </a:t>
            </a:r>
            <a:r>
              <a:rPr lang="sv-SE" sz="2800" dirty="0" err="1"/>
              <a:t>der</a:t>
            </a:r>
            <a:r>
              <a:rPr lang="sv-SE" sz="2800" dirty="0"/>
              <a:t> Waals-bindningar den har, desto högre smält- och kokpunkter den har. </a:t>
            </a:r>
            <a:endParaRPr lang="en-US" sz="6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ECA7111C-C9C1-6996-81CF-1CF8F410D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635457" y="722258"/>
            <a:ext cx="10916463" cy="352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0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D6911B-A869-4F24-5629-9C834B6A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Vätebindningar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890B7D2-5060-452C-91FA-277E9DC0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 extremt stark variation av dipol-dipolbindningar </a:t>
            </a:r>
          </a:p>
          <a:p>
            <a:r>
              <a:rPr lang="sv-SE" dirty="0"/>
              <a:t>Måste vara en stark elektronegativ atom som är kovalent bunden till väte i en molekyl </a:t>
            </a:r>
          </a:p>
          <a:p>
            <a:r>
              <a:rPr lang="sv-SE" dirty="0"/>
              <a:t>Andra molekylen måste innehålla en stark elektronegativ atom </a:t>
            </a:r>
          </a:p>
          <a:p>
            <a:endParaRPr lang="sv-SE" dirty="0"/>
          </a:p>
          <a:p>
            <a:r>
              <a:rPr lang="sv-SE" dirty="0"/>
              <a:t>Stark elektronegativa atomer: N, O, F </a:t>
            </a:r>
          </a:p>
        </p:txBody>
      </p:sp>
    </p:spTree>
    <p:extLst>
      <p:ext uri="{BB962C8B-B14F-4D97-AF65-F5344CB8AC3E}">
        <p14:creationId xmlns:p14="http://schemas.microsoft.com/office/powerpoint/2010/main" val="3200035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2BF36E-5240-57CA-461B-E903FDEE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F982716-195F-C3A9-F498-953C38B4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1026" name="Picture 2" descr="Vätebindningar. Det ovanliga vattnet - Magnus Ehingers undervisning">
            <a:extLst>
              <a:ext uri="{FF2B5EF4-FFF2-40B4-BE49-F238E27FC236}">
                <a16:creationId xmlns:a16="http://schemas.microsoft.com/office/drawing/2014/main" id="{7E636735-F8C6-20C4-34B2-0A23E45A4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6" y="0"/>
            <a:ext cx="6901132" cy="6858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A07C6D16-5109-18AE-11A8-858AB0458357}"/>
              </a:ext>
            </a:extLst>
          </p:cNvPr>
          <p:cNvSpPr/>
          <p:nvPr/>
        </p:nvSpPr>
        <p:spPr>
          <a:xfrm>
            <a:off x="6096000" y="2224990"/>
            <a:ext cx="537328" cy="6315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28" name="Picture 4" descr="DNA-molekylens struktur och funktion (Kemi 2) - Magnus Ehingers undervisning">
            <a:extLst>
              <a:ext uri="{FF2B5EF4-FFF2-40B4-BE49-F238E27FC236}">
                <a16:creationId xmlns:a16="http://schemas.microsoft.com/office/drawing/2014/main" id="{8296AFB2-C527-31F4-E5E8-6689574A7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983" y="0"/>
            <a:ext cx="3983982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092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82280D-BB3F-A1F9-986D-52510733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8" y="333289"/>
            <a:ext cx="3690257" cy="1450757"/>
          </a:xfrm>
        </p:spPr>
        <p:txBody>
          <a:bodyPr>
            <a:normAutofit/>
          </a:bodyPr>
          <a:lstStyle/>
          <a:p>
            <a:r>
              <a:rPr lang="sv-SE" dirty="0"/>
              <a:t>Salter </a:t>
            </a:r>
          </a:p>
        </p:txBody>
      </p:sp>
      <p:pic>
        <p:nvPicPr>
          <p:cNvPr id="4" name="Platshållare för innehåll 4">
            <a:extLst>
              <a:ext uri="{FF2B5EF4-FFF2-40B4-BE49-F238E27FC236}">
                <a16:creationId xmlns:a16="http://schemas.microsoft.com/office/drawing/2014/main" id="{1FA75964-055D-4396-C98A-F8C0363F9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9" y="2076276"/>
            <a:ext cx="6909801" cy="3973135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E7F256A-307A-BD76-396B-6E4A71FC0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347" y="2076276"/>
            <a:ext cx="4751110" cy="41453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Jonföreningar är mycket starka och behöver mycket energi att frigöra joner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dirty="0"/>
              <a:t>När salter lösas i vatten bildas nya bindningar mellan joner och vatten molekyler</a:t>
            </a:r>
          </a:p>
          <a:p>
            <a:pPr lvl="1"/>
            <a:r>
              <a:rPr lang="sv-SE" dirty="0"/>
              <a:t>jon-</a:t>
            </a:r>
            <a:r>
              <a:rPr lang="sv-SE" dirty="0" err="1"/>
              <a:t>dipolebindningar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84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281</Words>
  <Application>Microsoft Office PowerPoint</Application>
  <PresentationFormat>Bredbild</PresentationFormat>
  <Paragraphs>59</Paragraphs>
  <Slides>12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Office-tema</vt:lpstr>
      <vt:lpstr>Kemi 1</vt:lpstr>
      <vt:lpstr>Inter- vs Intramolekylära bindningar </vt:lpstr>
      <vt:lpstr>Intermolekylära bindningar </vt:lpstr>
      <vt:lpstr>Dipol-dipolbindningar </vt:lpstr>
      <vt:lpstr>van der Waals bindningar </vt:lpstr>
      <vt:lpstr>Kolföreningar (organisk kemi)  Ju längre en kolföreningsmolekyl är, desto flera van der Waals-bindningar den har, desto högre smält- och kokpunkter den har. </vt:lpstr>
      <vt:lpstr>Vätebindningar </vt:lpstr>
      <vt:lpstr>PowerPoint-presentation</vt:lpstr>
      <vt:lpstr>Salter </vt:lpstr>
      <vt:lpstr>Jon-dipolbindningar </vt:lpstr>
      <vt:lpstr>Löslighet </vt:lpstr>
      <vt:lpstr>Exit Ticket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2024-09-12T06:32:22Z</dcterms:created>
  <dcterms:modified xsi:type="dcterms:W3CDTF">2024-09-12T07:18:48Z</dcterms:modified>
</cp:coreProperties>
</file>