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79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77" r:id="rId13"/>
    <p:sldId id="278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4" r:id="rId24"/>
    <p:sldId id="27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6F721-AA5C-46DE-9E09-7894939E2661}" v="2" dt="2025-02-27T18:53:03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181" autoAdjust="0"/>
  </p:normalViewPr>
  <p:slideViewPr>
    <p:cSldViewPr snapToGrid="0">
      <p:cViewPr varScale="1">
        <p:scale>
          <a:sx n="76" d="100"/>
          <a:sy n="76" d="100"/>
        </p:scale>
        <p:origin x="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CEC6F721-AA5C-46DE-9E09-7894939E2661}"/>
    <pc:docChg chg="undo custSel addSld modSld">
      <pc:chgData name="Fares Makki" userId="d0c14dd2-ce13-49c4-820b-c6a5e60d5a8d" providerId="ADAL" clId="{CEC6F721-AA5C-46DE-9E09-7894939E2661}" dt="2025-02-27T19:13:41.040" v="138" actId="20577"/>
      <pc:docMkLst>
        <pc:docMk/>
      </pc:docMkLst>
      <pc:sldChg chg="modSp mod modClrScheme chgLayout">
        <pc:chgData name="Fares Makki" userId="d0c14dd2-ce13-49c4-820b-c6a5e60d5a8d" providerId="ADAL" clId="{CEC6F721-AA5C-46DE-9E09-7894939E2661}" dt="2025-02-27T19:04:24.907" v="88" actId="700"/>
        <pc:sldMkLst>
          <pc:docMk/>
          <pc:sldMk cId="324854893" sldId="257"/>
        </pc:sldMkLst>
        <pc:spChg chg="mod ord">
          <ac:chgData name="Fares Makki" userId="d0c14dd2-ce13-49c4-820b-c6a5e60d5a8d" providerId="ADAL" clId="{CEC6F721-AA5C-46DE-9E09-7894939E2661}" dt="2025-02-27T19:04:24.907" v="88" actId="700"/>
          <ac:spMkLst>
            <pc:docMk/>
            <pc:sldMk cId="324854893" sldId="257"/>
            <ac:spMk id="2" creationId="{FAFCC5E1-39D1-B60E-B833-4E7FB539B4F1}"/>
          </ac:spMkLst>
        </pc:spChg>
        <pc:spChg chg="mod ord">
          <ac:chgData name="Fares Makki" userId="d0c14dd2-ce13-49c4-820b-c6a5e60d5a8d" providerId="ADAL" clId="{CEC6F721-AA5C-46DE-9E09-7894939E2661}" dt="2025-02-27T19:04:24.907" v="88" actId="700"/>
          <ac:spMkLst>
            <pc:docMk/>
            <pc:sldMk cId="324854893" sldId="257"/>
            <ac:spMk id="3" creationId="{4ABD3E9B-ABDD-D8FF-6DF3-6C3C08EF243A}"/>
          </ac:spMkLst>
        </pc:spChg>
      </pc:sldChg>
      <pc:sldChg chg="modSp mod">
        <pc:chgData name="Fares Makki" userId="d0c14dd2-ce13-49c4-820b-c6a5e60d5a8d" providerId="ADAL" clId="{CEC6F721-AA5C-46DE-9E09-7894939E2661}" dt="2025-02-27T18:53:03.161" v="2" actId="1076"/>
        <pc:sldMkLst>
          <pc:docMk/>
          <pc:sldMk cId="258124110" sldId="266"/>
        </pc:sldMkLst>
        <pc:spChg chg="mod">
          <ac:chgData name="Fares Makki" userId="d0c14dd2-ce13-49c4-820b-c6a5e60d5a8d" providerId="ADAL" clId="{CEC6F721-AA5C-46DE-9E09-7894939E2661}" dt="2025-02-27T18:52:57.862" v="1" actId="14100"/>
          <ac:spMkLst>
            <pc:docMk/>
            <pc:sldMk cId="258124110" sldId="266"/>
            <ac:spMk id="3" creationId="{9F38672A-AC49-C5FC-97C4-142FCF62D58C}"/>
          </ac:spMkLst>
        </pc:spChg>
        <pc:picChg chg="mod">
          <ac:chgData name="Fares Makki" userId="d0c14dd2-ce13-49c4-820b-c6a5e60d5a8d" providerId="ADAL" clId="{CEC6F721-AA5C-46DE-9E09-7894939E2661}" dt="2025-02-27T18:53:03.161" v="2" actId="1076"/>
          <ac:picMkLst>
            <pc:docMk/>
            <pc:sldMk cId="258124110" sldId="266"/>
            <ac:picMk id="1026" creationId="{DA97E3B7-DFA8-D63B-708C-8DCFF99574ED}"/>
          </ac:picMkLst>
        </pc:picChg>
      </pc:sldChg>
      <pc:sldChg chg="modSp mod">
        <pc:chgData name="Fares Makki" userId="d0c14dd2-ce13-49c4-820b-c6a5e60d5a8d" providerId="ADAL" clId="{CEC6F721-AA5C-46DE-9E09-7894939E2661}" dt="2025-02-27T18:53:10.627" v="3" actId="14100"/>
        <pc:sldMkLst>
          <pc:docMk/>
          <pc:sldMk cId="1712993007" sldId="267"/>
        </pc:sldMkLst>
        <pc:spChg chg="mod">
          <ac:chgData name="Fares Makki" userId="d0c14dd2-ce13-49c4-820b-c6a5e60d5a8d" providerId="ADAL" clId="{CEC6F721-AA5C-46DE-9E09-7894939E2661}" dt="2025-02-27T18:53:10.627" v="3" actId="14100"/>
          <ac:spMkLst>
            <pc:docMk/>
            <pc:sldMk cId="1712993007" sldId="267"/>
            <ac:spMk id="3" creationId="{6A867FE5-440F-DBF3-12F1-B873F2ED83B8}"/>
          </ac:spMkLst>
        </pc:spChg>
      </pc:sldChg>
      <pc:sldChg chg="modSp mod">
        <pc:chgData name="Fares Makki" userId="d0c14dd2-ce13-49c4-820b-c6a5e60d5a8d" providerId="ADAL" clId="{CEC6F721-AA5C-46DE-9E09-7894939E2661}" dt="2025-02-27T18:59:31.379" v="39" actId="20577"/>
        <pc:sldMkLst>
          <pc:docMk/>
          <pc:sldMk cId="992305116" sldId="271"/>
        </pc:sldMkLst>
        <pc:spChg chg="mod">
          <ac:chgData name="Fares Makki" userId="d0c14dd2-ce13-49c4-820b-c6a5e60d5a8d" providerId="ADAL" clId="{CEC6F721-AA5C-46DE-9E09-7894939E2661}" dt="2025-02-27T18:59:31.379" v="39" actId="20577"/>
          <ac:spMkLst>
            <pc:docMk/>
            <pc:sldMk cId="992305116" sldId="271"/>
            <ac:spMk id="3" creationId="{E6C1D949-DE2D-3366-B526-AB11BA622D44}"/>
          </ac:spMkLst>
        </pc:spChg>
      </pc:sldChg>
      <pc:sldChg chg="modSp mod">
        <pc:chgData name="Fares Makki" userId="d0c14dd2-ce13-49c4-820b-c6a5e60d5a8d" providerId="ADAL" clId="{CEC6F721-AA5C-46DE-9E09-7894939E2661}" dt="2025-02-27T19:13:41.040" v="138" actId="20577"/>
        <pc:sldMkLst>
          <pc:docMk/>
          <pc:sldMk cId="3438514067" sldId="276"/>
        </pc:sldMkLst>
        <pc:spChg chg="mod">
          <ac:chgData name="Fares Makki" userId="d0c14dd2-ce13-49c4-820b-c6a5e60d5a8d" providerId="ADAL" clId="{CEC6F721-AA5C-46DE-9E09-7894939E2661}" dt="2025-02-27T19:13:41.040" v="138" actId="20577"/>
          <ac:spMkLst>
            <pc:docMk/>
            <pc:sldMk cId="3438514067" sldId="276"/>
            <ac:spMk id="3" creationId="{B7964E18-3226-A32D-8406-8F14384075F6}"/>
          </ac:spMkLst>
        </pc:spChg>
      </pc:sldChg>
      <pc:sldChg chg="modSp new mod">
        <pc:chgData name="Fares Makki" userId="d0c14dd2-ce13-49c4-820b-c6a5e60d5a8d" providerId="ADAL" clId="{CEC6F721-AA5C-46DE-9E09-7894939E2661}" dt="2025-02-27T19:05:26.017" v="133" actId="5793"/>
        <pc:sldMkLst>
          <pc:docMk/>
          <pc:sldMk cId="2011878830" sldId="277"/>
        </pc:sldMkLst>
        <pc:spChg chg="mod">
          <ac:chgData name="Fares Makki" userId="d0c14dd2-ce13-49c4-820b-c6a5e60d5a8d" providerId="ADAL" clId="{CEC6F721-AA5C-46DE-9E09-7894939E2661}" dt="2025-02-27T19:04:01.810" v="66" actId="20577"/>
          <ac:spMkLst>
            <pc:docMk/>
            <pc:sldMk cId="2011878830" sldId="277"/>
            <ac:spMk id="2" creationId="{B593781C-479C-5F97-DE73-A0CE5E67B8AD}"/>
          </ac:spMkLst>
        </pc:spChg>
        <pc:spChg chg="mod">
          <ac:chgData name="Fares Makki" userId="d0c14dd2-ce13-49c4-820b-c6a5e60d5a8d" providerId="ADAL" clId="{CEC6F721-AA5C-46DE-9E09-7894939E2661}" dt="2025-02-27T19:05:26.017" v="133" actId="5793"/>
          <ac:spMkLst>
            <pc:docMk/>
            <pc:sldMk cId="2011878830" sldId="277"/>
            <ac:spMk id="3" creationId="{3569982A-206B-6872-6956-EF808FAA42EA}"/>
          </ac:spMkLst>
        </pc:spChg>
      </pc:sldChg>
      <pc:sldChg chg="addSp delSp modSp new mod modClrScheme chgLayout">
        <pc:chgData name="Fares Makki" userId="d0c14dd2-ce13-49c4-820b-c6a5e60d5a8d" providerId="ADAL" clId="{CEC6F721-AA5C-46DE-9E09-7894939E2661}" dt="2025-02-27T19:04:13.458" v="86" actId="20577"/>
        <pc:sldMkLst>
          <pc:docMk/>
          <pc:sldMk cId="863169787" sldId="278"/>
        </pc:sldMkLst>
        <pc:spChg chg="del mod ord">
          <ac:chgData name="Fares Makki" userId="d0c14dd2-ce13-49c4-820b-c6a5e60d5a8d" providerId="ADAL" clId="{CEC6F721-AA5C-46DE-9E09-7894939E2661}" dt="2025-02-27T19:04:07.292" v="68" actId="700"/>
          <ac:spMkLst>
            <pc:docMk/>
            <pc:sldMk cId="863169787" sldId="278"/>
            <ac:spMk id="2" creationId="{3F7AB876-94C4-4140-C102-8E6BCFC96835}"/>
          </ac:spMkLst>
        </pc:spChg>
        <pc:spChg chg="del mod ord">
          <ac:chgData name="Fares Makki" userId="d0c14dd2-ce13-49c4-820b-c6a5e60d5a8d" providerId="ADAL" clId="{CEC6F721-AA5C-46DE-9E09-7894939E2661}" dt="2025-02-27T19:04:07.292" v="68" actId="700"/>
          <ac:spMkLst>
            <pc:docMk/>
            <pc:sldMk cId="863169787" sldId="278"/>
            <ac:spMk id="3" creationId="{9EB73B93-7B40-669E-0CC3-2C1EF3678964}"/>
          </ac:spMkLst>
        </pc:spChg>
        <pc:spChg chg="add mod ord">
          <ac:chgData name="Fares Makki" userId="d0c14dd2-ce13-49c4-820b-c6a5e60d5a8d" providerId="ADAL" clId="{CEC6F721-AA5C-46DE-9E09-7894939E2661}" dt="2025-02-27T19:04:13.458" v="86" actId="20577"/>
          <ac:spMkLst>
            <pc:docMk/>
            <pc:sldMk cId="863169787" sldId="278"/>
            <ac:spMk id="4" creationId="{96E96BE2-CE89-51C3-25F4-ABDAA5E7EE4C}"/>
          </ac:spMkLst>
        </pc:spChg>
        <pc:spChg chg="add mod ord">
          <ac:chgData name="Fares Makki" userId="d0c14dd2-ce13-49c4-820b-c6a5e60d5a8d" providerId="ADAL" clId="{CEC6F721-AA5C-46DE-9E09-7894939E2661}" dt="2025-02-27T19:04:07.292" v="68" actId="700"/>
          <ac:spMkLst>
            <pc:docMk/>
            <pc:sldMk cId="863169787" sldId="278"/>
            <ac:spMk id="5" creationId="{24AA7067-D80E-297F-BAFC-97B0C96B950D}"/>
          </ac:spMkLst>
        </pc:spChg>
      </pc:sldChg>
      <pc:sldChg chg="addSp delSp modSp new mod modClrScheme chgLayout">
        <pc:chgData name="Fares Makki" userId="d0c14dd2-ce13-49c4-820b-c6a5e60d5a8d" providerId="ADAL" clId="{CEC6F721-AA5C-46DE-9E09-7894939E2661}" dt="2025-02-27T19:04:35.622" v="116" actId="20577"/>
        <pc:sldMkLst>
          <pc:docMk/>
          <pc:sldMk cId="819148895" sldId="279"/>
        </pc:sldMkLst>
        <pc:spChg chg="del mod ord">
          <ac:chgData name="Fares Makki" userId="d0c14dd2-ce13-49c4-820b-c6a5e60d5a8d" providerId="ADAL" clId="{CEC6F721-AA5C-46DE-9E09-7894939E2661}" dt="2025-02-27T19:04:29.956" v="90" actId="700"/>
          <ac:spMkLst>
            <pc:docMk/>
            <pc:sldMk cId="819148895" sldId="279"/>
            <ac:spMk id="2" creationId="{9D2F3629-964D-37B2-6CBE-429677248B27}"/>
          </ac:spMkLst>
        </pc:spChg>
        <pc:spChg chg="del mod ord">
          <ac:chgData name="Fares Makki" userId="d0c14dd2-ce13-49c4-820b-c6a5e60d5a8d" providerId="ADAL" clId="{CEC6F721-AA5C-46DE-9E09-7894939E2661}" dt="2025-02-27T19:04:29.956" v="90" actId="700"/>
          <ac:spMkLst>
            <pc:docMk/>
            <pc:sldMk cId="819148895" sldId="279"/>
            <ac:spMk id="3" creationId="{BDE26BA5-2248-1872-D35F-781640295E37}"/>
          </ac:spMkLst>
        </pc:spChg>
        <pc:spChg chg="add mod ord">
          <ac:chgData name="Fares Makki" userId="d0c14dd2-ce13-49c4-820b-c6a5e60d5a8d" providerId="ADAL" clId="{CEC6F721-AA5C-46DE-9E09-7894939E2661}" dt="2025-02-27T19:04:35.622" v="116" actId="20577"/>
          <ac:spMkLst>
            <pc:docMk/>
            <pc:sldMk cId="819148895" sldId="279"/>
            <ac:spMk id="4" creationId="{0E95CF6A-73B8-6C7A-604E-0AD12BCFBF8D}"/>
          </ac:spMkLst>
        </pc:spChg>
        <pc:spChg chg="add mod ord">
          <ac:chgData name="Fares Makki" userId="d0c14dd2-ce13-49c4-820b-c6a5e60d5a8d" providerId="ADAL" clId="{CEC6F721-AA5C-46DE-9E09-7894939E2661}" dt="2025-02-27T19:04:29.956" v="90" actId="700"/>
          <ac:spMkLst>
            <pc:docMk/>
            <pc:sldMk cId="819148895" sldId="279"/>
            <ac:spMk id="5" creationId="{FE7DDC1F-D70B-50C2-F3D4-2D70EA1D2F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97286-01E6-4657-84CA-6C0D416B3935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27B368-33A1-4D39-95B9-659430953124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01144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Cu + AgNO3 </a:t>
            </a:r>
            <a:r>
              <a:rPr lang="sv-SE" dirty="0">
                <a:sym typeface="Wingdings" panose="05000000000000000000" pitchFamily="2" charset="2"/>
              </a:rPr>
              <a:t> Ag + Cu(NO3)2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>
                <a:sym typeface="Wingdings" panose="05000000000000000000" pitchFamily="2" charset="2"/>
              </a:rPr>
              <a:t>Kolla på jonerna samt åskådarjoner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>
                <a:sym typeface="Wingdings" panose="05000000000000000000" pitchFamily="2" charset="2"/>
              </a:rPr>
              <a:t>Kolla på reduktionsreaktion (med elektroner)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>
                <a:sym typeface="Wingdings" panose="05000000000000000000" pitchFamily="2" charset="2"/>
              </a:rPr>
              <a:t>Kolla på oxidationsreaktion (med elektroner)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7B368-33A1-4D39-95B9-659430953124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89326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Vad om halogener som oxidationsmedel?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7B368-33A1-4D39-95B9-659430953124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251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Exemplar: </a:t>
            </a:r>
          </a:p>
          <a:p>
            <a:pPr marL="228600" indent="-228600">
              <a:buAutoNum type="arabicPeriod"/>
            </a:pPr>
            <a:r>
              <a:rPr lang="sv-SE" dirty="0"/>
              <a:t>Cu, H2, O2… </a:t>
            </a:r>
          </a:p>
          <a:p>
            <a:pPr marL="228600" indent="-228600">
              <a:buAutoNum type="arabicPeriod"/>
            </a:pPr>
            <a:r>
              <a:rPr lang="sv-SE" dirty="0"/>
              <a:t>K2O, </a:t>
            </a:r>
            <a:r>
              <a:rPr lang="sv-SE" dirty="0" err="1"/>
              <a:t>CaO</a:t>
            </a:r>
            <a:r>
              <a:rPr lang="sv-SE" dirty="0"/>
              <a:t>, </a:t>
            </a:r>
          </a:p>
          <a:p>
            <a:pPr marL="685800" lvl="1" indent="-228600">
              <a:buAutoNum type="arabicPeriod"/>
            </a:pPr>
            <a:r>
              <a:rPr lang="sv-SE" dirty="0"/>
              <a:t>H2O2</a:t>
            </a:r>
          </a:p>
          <a:p>
            <a:pPr marL="228600" lvl="0" indent="-228600">
              <a:buAutoNum type="arabicPeriod"/>
            </a:pPr>
            <a:r>
              <a:rPr lang="sv-SE" dirty="0" err="1"/>
              <a:t>HCl</a:t>
            </a:r>
            <a:r>
              <a:rPr lang="sv-SE" dirty="0"/>
              <a:t>, CH4, H2O </a:t>
            </a:r>
          </a:p>
          <a:p>
            <a:pPr marL="685800" lvl="1" indent="-228600">
              <a:buAutoNum type="arabicPeriod"/>
            </a:pPr>
            <a:r>
              <a:rPr lang="sv-SE" dirty="0"/>
              <a:t>AlH3</a:t>
            </a:r>
          </a:p>
          <a:p>
            <a:pPr marL="228600" lvl="0" indent="-228600">
              <a:buAutoNum type="arabicPeriod"/>
            </a:pPr>
            <a:r>
              <a:rPr lang="sv-SE" dirty="0"/>
              <a:t>CH4, NH3 </a:t>
            </a:r>
          </a:p>
          <a:p>
            <a:pPr marL="228600" lvl="0" indent="-228600">
              <a:buAutoNum type="arabicPeriod"/>
            </a:pPr>
            <a:r>
              <a:rPr lang="sv-SE" dirty="0"/>
              <a:t>Na+, </a:t>
            </a:r>
            <a:r>
              <a:rPr lang="sv-SE" dirty="0" err="1"/>
              <a:t>Cl</a:t>
            </a:r>
            <a:r>
              <a:rPr lang="sv-SE" dirty="0"/>
              <a:t>-, O2-</a:t>
            </a:r>
          </a:p>
          <a:p>
            <a:pPr marL="228600" lvl="0" indent="-228600">
              <a:buAutoNum type="arabicPeriod"/>
            </a:pPr>
            <a:r>
              <a:rPr lang="sv-SE" dirty="0"/>
              <a:t>NH4+, NO3-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7B368-33A1-4D39-95B9-659430953124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4794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Skriv formeln på tavlan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7B368-33A1-4D39-95B9-659430953124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7462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7B368-33A1-4D39-95B9-659430953124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66792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Daniells</a:t>
            </a:r>
            <a:r>
              <a:rPr lang="sv-SE" dirty="0"/>
              <a:t> element (brittiskt fysiker) </a:t>
            </a:r>
          </a:p>
          <a:p>
            <a:endParaRPr lang="sv-SE" dirty="0"/>
          </a:p>
          <a:p>
            <a:r>
              <a:rPr lang="sv-SE" dirty="0"/>
              <a:t>Zink är anod – där oxidation sker </a:t>
            </a:r>
          </a:p>
          <a:p>
            <a:r>
              <a:rPr lang="sv-SE" dirty="0"/>
              <a:t>Koppar är katod – där reduktion sker </a:t>
            </a:r>
          </a:p>
          <a:p>
            <a:endParaRPr lang="sv-SE" dirty="0"/>
          </a:p>
          <a:p>
            <a:r>
              <a:rPr lang="sv-SE" dirty="0"/>
              <a:t>Saltbrygga jämnar ut laddningen när </a:t>
            </a:r>
            <a:r>
              <a:rPr lang="sv-SE" dirty="0" err="1"/>
              <a:t>Zn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 Zn2+ och Cu2+  Cu 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>
                <a:sym typeface="Wingdings" panose="05000000000000000000" pitchFamily="2" charset="2"/>
              </a:rPr>
              <a:t>När jonerna jämnar ut är batteriet urladdad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7B368-33A1-4D39-95B9-659430953124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36905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Katod är pluspol </a:t>
            </a:r>
          </a:p>
          <a:p>
            <a:r>
              <a:rPr lang="sv-SE" dirty="0"/>
              <a:t>Anod är minuspol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7B368-33A1-4D39-95B9-659430953124}" type="slidenum">
              <a:rPr lang="sv-SE" smtClean="0"/>
              <a:t>19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2104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Katod är pluspol </a:t>
            </a:r>
          </a:p>
          <a:p>
            <a:r>
              <a:rPr lang="sv-SE" dirty="0"/>
              <a:t>Anod är minuspol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7B368-33A1-4D39-95B9-659430953124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5649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Reaktioner visas alltid som reduktionsreaktion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27B368-33A1-4D39-95B9-659430953124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05062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901C-55DF-4211-B462-B11F212744A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9A-0F8A-47AA-A71D-83BB3AC334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77269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901C-55DF-4211-B462-B11F212744A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9A-0F8A-47AA-A71D-83BB3AC334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094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901C-55DF-4211-B462-B11F212744A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9A-0F8A-47AA-A71D-83BB3AC334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518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901C-55DF-4211-B462-B11F212744A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9A-0F8A-47AA-A71D-83BB3AC334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90586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901C-55DF-4211-B462-B11F212744A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9A-0F8A-47AA-A71D-83BB3AC334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0193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901C-55DF-4211-B462-B11F212744A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9A-0F8A-47AA-A71D-83BB3AC334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1264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901C-55DF-4211-B462-B11F212744A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9A-0F8A-47AA-A71D-83BB3AC334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0869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901C-55DF-4211-B462-B11F212744A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9A-0F8A-47AA-A71D-83BB3AC334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08001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901C-55DF-4211-B462-B11F212744A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9A-0F8A-47AA-A71D-83BB3AC334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1291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901C-55DF-4211-B462-B11F212744A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9A-0F8A-47AA-A71D-83BB3AC334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5689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4901C-55DF-4211-B462-B11F212744A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1BD9A-0F8A-47AA-A71D-83BB3AC334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555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4901C-55DF-4211-B462-B11F212744A1}" type="datetimeFigureOut">
              <a:rPr lang="sv-SE" smtClean="0"/>
              <a:t>2025-02-27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1BD9A-0F8A-47AA-A71D-83BB3AC334F5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917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62DFB23-407A-A954-EACC-3C20C3A9E9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Kemi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56065EF-CAB8-0970-DB57-86BE2C5610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Elektrokemi </a:t>
            </a:r>
          </a:p>
        </p:txBody>
      </p:sp>
    </p:spTree>
    <p:extLst>
      <p:ext uri="{BB962C8B-B14F-4D97-AF65-F5344CB8AC3E}">
        <p14:creationId xmlns:p14="http://schemas.microsoft.com/office/powerpoint/2010/main" val="3152058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D6E853E0-5FAF-14F7-D0CE-28F5F5C27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091" y="0"/>
            <a:ext cx="62518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4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08788D-2C34-F94E-BDAC-6C274A49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17B6D40-FA1E-96BE-DC42-C0B7F9D4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Följande reaktion sker i basisk lösning: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	MnO</a:t>
            </a:r>
            <a:r>
              <a:rPr lang="sv-SE" baseline="-25000" dirty="0"/>
              <a:t>2</a:t>
            </a:r>
            <a:r>
              <a:rPr lang="sv-SE" dirty="0"/>
              <a:t> +	 ClO</a:t>
            </a:r>
            <a:r>
              <a:rPr lang="sv-SE" baseline="-25000" dirty="0"/>
              <a:t>3</a:t>
            </a:r>
            <a:r>
              <a:rPr lang="sv-SE" baseline="30000" dirty="0"/>
              <a:t>-</a:t>
            </a:r>
            <a:r>
              <a:rPr lang="sv-SE" dirty="0"/>
              <a:t> 		</a:t>
            </a:r>
            <a:r>
              <a:rPr lang="sv-SE" dirty="0">
                <a:sym typeface="Wingdings" panose="05000000000000000000" pitchFamily="2" charset="2"/>
              </a:rPr>
              <a:t> 	MnO</a:t>
            </a:r>
            <a:r>
              <a:rPr lang="sv-SE" baseline="-25000" dirty="0">
                <a:sym typeface="Wingdings" panose="05000000000000000000" pitchFamily="2" charset="2"/>
              </a:rPr>
              <a:t>4</a:t>
            </a:r>
            <a:r>
              <a:rPr lang="sv-SE" dirty="0">
                <a:sym typeface="Wingdings" panose="05000000000000000000" pitchFamily="2" charset="2"/>
              </a:rPr>
              <a:t> +	 </a:t>
            </a:r>
            <a:r>
              <a:rPr lang="sv-SE" dirty="0" err="1">
                <a:sym typeface="Wingdings" panose="05000000000000000000" pitchFamily="2" charset="2"/>
              </a:rPr>
              <a:t>Cl</a:t>
            </a:r>
            <a:r>
              <a:rPr lang="sv-SE" baseline="30000" dirty="0">
                <a:sym typeface="Wingdings" panose="05000000000000000000" pitchFamily="2" charset="2"/>
              </a:rPr>
              <a:t>-</a:t>
            </a:r>
            <a:r>
              <a:rPr lang="sv-SE" dirty="0">
                <a:sym typeface="Wingdings" panose="05000000000000000000" pitchFamily="2" charset="2"/>
              </a:rPr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821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93781C-479C-5F97-DE73-A0CE5E67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569982A-206B-6872-6956-EF808FAA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s. 313 #1 – 25 </a:t>
            </a:r>
          </a:p>
        </p:txBody>
      </p:sp>
    </p:spTree>
    <p:extLst>
      <p:ext uri="{BB962C8B-B14F-4D97-AF65-F5344CB8AC3E}">
        <p14:creationId xmlns:p14="http://schemas.microsoft.com/office/powerpoint/2010/main" val="201187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96E96BE2-CE89-51C3-25F4-ABDAA5E7E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Galvaniska celler 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24AA7067-D80E-297F-BAFC-97B0C96B95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63169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BCF42F-2C33-295D-03E6-62C1D4DD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Galvaniska celler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F38672A-AC49-C5FC-97C4-142FCF62D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44059" cy="4351338"/>
          </a:xfrm>
        </p:spPr>
        <p:txBody>
          <a:bodyPr/>
          <a:lstStyle/>
          <a:p>
            <a:r>
              <a:rPr lang="sv-SE" dirty="0"/>
              <a:t>Luigi </a:t>
            </a:r>
            <a:r>
              <a:rPr lang="sv-SE" dirty="0" err="1"/>
              <a:t>Galvani</a:t>
            </a:r>
            <a:r>
              <a:rPr lang="sv-SE" dirty="0"/>
              <a:t> under 1700-talet gjorde ett dissektion med en grodlår </a:t>
            </a:r>
          </a:p>
          <a:p>
            <a:r>
              <a:rPr lang="sv-SE" dirty="0"/>
              <a:t>Han råkade nudda vid grodlåret med en statiskt laddad skalpell </a:t>
            </a:r>
          </a:p>
          <a:p>
            <a:pPr lvl="1"/>
            <a:r>
              <a:rPr lang="sv-SE" sz="2800" dirty="0"/>
              <a:t>Ledde till två upptäckter!</a:t>
            </a:r>
          </a:p>
          <a:p>
            <a:pPr marL="1371600" lvl="2" indent="-457200">
              <a:buFont typeface="+mj-lt"/>
              <a:buAutoNum type="arabicPeriod"/>
            </a:pPr>
            <a:r>
              <a:rPr lang="sv-SE" sz="2800" dirty="0"/>
              <a:t>Hur nervceller och nervsystemet funkar </a:t>
            </a:r>
          </a:p>
          <a:p>
            <a:pPr marL="1371600" lvl="2" indent="-457200">
              <a:buFont typeface="+mj-lt"/>
              <a:buAutoNum type="arabicPeriod"/>
            </a:pPr>
            <a:r>
              <a:rPr lang="sv-SE" sz="2800" dirty="0"/>
              <a:t>Elektricitet – ”animal elektricitet” </a:t>
            </a:r>
          </a:p>
          <a:p>
            <a:endParaRPr lang="sv-SE" dirty="0"/>
          </a:p>
        </p:txBody>
      </p:sp>
      <p:pic>
        <p:nvPicPr>
          <p:cNvPr id="1026" name="Picture 2" descr="Galvanism | COVE">
            <a:extLst>
              <a:ext uri="{FF2B5EF4-FFF2-40B4-BE49-F238E27FC236}">
                <a16:creationId xmlns:a16="http://schemas.microsoft.com/office/drawing/2014/main" id="{DA97E3B7-DFA8-D63B-708C-8DCFF9957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2259" y="1825625"/>
            <a:ext cx="2777837" cy="3968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2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4BE8EBD-4CFC-77F8-5440-0078EE84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Galvaniska celler 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8E2F6D6A-2140-3765-0ACD-5979978C0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292" y="1253331"/>
            <a:ext cx="6272708" cy="4351338"/>
          </a:xfrm>
          <a:prstGeom prst="rect">
            <a:avLst/>
          </a:prstGeom>
        </p:spPr>
      </p:pic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A867FE5-440F-DBF3-12F1-B873F2ED8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81091" cy="4351338"/>
          </a:xfrm>
        </p:spPr>
        <p:txBody>
          <a:bodyPr/>
          <a:lstStyle/>
          <a:p>
            <a:r>
              <a:rPr lang="sv-SE" dirty="0"/>
              <a:t>Alessandro Volta fortsatte med </a:t>
            </a:r>
            <a:r>
              <a:rPr lang="sv-SE" dirty="0" err="1"/>
              <a:t>Galvanis</a:t>
            </a:r>
            <a:r>
              <a:rPr lang="sv-SE" dirty="0"/>
              <a:t> ”animal elektricitet”</a:t>
            </a:r>
          </a:p>
          <a:p>
            <a:r>
              <a:rPr lang="sv-SE" dirty="0"/>
              <a:t>Upptäckte att det var metallerna som var olika ädla som ledde till elektricitet  </a:t>
            </a:r>
          </a:p>
          <a:p>
            <a:pPr lvl="1"/>
            <a:r>
              <a:rPr lang="sv-SE" sz="2800" dirty="0"/>
              <a:t>Grodlåret var bara en elektrolyt (ledare för elektriciteten) </a:t>
            </a:r>
          </a:p>
        </p:txBody>
      </p:sp>
    </p:spTree>
    <p:extLst>
      <p:ext uri="{BB962C8B-B14F-4D97-AF65-F5344CB8AC3E}">
        <p14:creationId xmlns:p14="http://schemas.microsoft.com/office/powerpoint/2010/main" val="1712993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objekt 4">
            <a:extLst>
              <a:ext uri="{FF2B5EF4-FFF2-40B4-BE49-F238E27FC236}">
                <a16:creationId xmlns:a16="http://schemas.microsoft.com/office/drawing/2014/main" id="{1D641EFC-C99F-E503-FC06-645572F39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7431" y="0"/>
            <a:ext cx="79371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23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FF123D-DA62-0DB3-0B35-1C90E6FE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Cellschema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D1FD26A-6140-F6A7-7235-BFEB6B330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Anodreaktion: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Katodreaktion: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Cellreaktion: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Cellschema: 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A2490A68-C5F3-51B4-8FF6-D4A32EFB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346" y="4838418"/>
            <a:ext cx="5163271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07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62E8FCB-4816-4B3D-1677-431C87DD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EMK (</a:t>
            </a:r>
            <a:r>
              <a:rPr lang="sv-SE" u="sng" dirty="0"/>
              <a:t>E</a:t>
            </a:r>
            <a:r>
              <a:rPr lang="sv-SE" dirty="0"/>
              <a:t>lektro</a:t>
            </a:r>
            <a:r>
              <a:rPr lang="sv-SE" u="sng" dirty="0"/>
              <a:t>m</a:t>
            </a:r>
            <a:r>
              <a:rPr lang="sv-SE" dirty="0"/>
              <a:t>otorisk </a:t>
            </a:r>
            <a:r>
              <a:rPr lang="sv-SE" u="sng" dirty="0"/>
              <a:t>k</a:t>
            </a:r>
            <a:r>
              <a:rPr lang="sv-SE" dirty="0"/>
              <a:t>raft)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22D41C7-9D90-3973-C395-A09712A86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040582" cy="4351338"/>
              </a:xfrm>
            </p:spPr>
            <p:txBody>
              <a:bodyPr/>
              <a:lstStyle/>
              <a:p>
                <a:r>
                  <a:rPr lang="sv-SE" dirty="0"/>
                  <a:t>Kopparbleck i en lösning kommer nå jämvikt </a:t>
                </a:r>
              </a:p>
              <a:p>
                <a:pPr marL="457200" lvl="1" indent="0">
                  <a:buNone/>
                </a:pPr>
                <a:r>
                  <a:rPr lang="sv-SE" dirty="0"/>
                  <a:t>	Cu</a:t>
                </a:r>
                <a:r>
                  <a:rPr lang="sv-SE" baseline="-25000" dirty="0"/>
                  <a:t>(s)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⇌</m:t>
                    </m:r>
                  </m:oMath>
                </a14:m>
                <a:r>
                  <a:rPr lang="sv-SE" dirty="0"/>
                  <a:t> Cu</a:t>
                </a:r>
                <a:r>
                  <a:rPr lang="sv-SE" baseline="30000" dirty="0"/>
                  <a:t>2+</a:t>
                </a:r>
                <a:r>
                  <a:rPr lang="sv-SE" baseline="-25000" dirty="0"/>
                  <a:t>(</a:t>
                </a:r>
                <a:r>
                  <a:rPr lang="sv-SE" baseline="-25000" dirty="0" err="1"/>
                  <a:t>aq</a:t>
                </a:r>
                <a:r>
                  <a:rPr lang="sv-SE" baseline="-25000" dirty="0"/>
                  <a:t>)</a:t>
                </a:r>
                <a:r>
                  <a:rPr lang="sv-SE" dirty="0"/>
                  <a:t> + 2e</a:t>
                </a:r>
                <a:r>
                  <a:rPr lang="sv-SE" baseline="30000" dirty="0"/>
                  <a:t>-</a:t>
                </a:r>
                <a:r>
                  <a:rPr lang="sv-SE" dirty="0"/>
                  <a:t> </a:t>
                </a:r>
              </a:p>
              <a:p>
                <a:r>
                  <a:rPr lang="sv-SE" dirty="0"/>
                  <a:t>Kopparjoner går in i lösningen medans elektroner stannar kvar på metallen </a:t>
                </a:r>
              </a:p>
              <a:p>
                <a:r>
                  <a:rPr lang="sv-SE" dirty="0"/>
                  <a:t>Då bildas en potentialskillnad mellan elektrod och elektrolyt </a:t>
                </a:r>
              </a:p>
              <a:p>
                <a:r>
                  <a:rPr lang="sv-SE" dirty="0"/>
                  <a:t>Potentialskillnad kan aldrig mätas! </a:t>
                </a:r>
              </a:p>
              <a:p>
                <a:pPr lvl="1"/>
                <a:r>
                  <a:rPr lang="sv-SE" dirty="0"/>
                  <a:t>Alla mätutrustning kräver en ytterligare elektrod </a:t>
                </a:r>
              </a:p>
              <a:p>
                <a:pPr lvl="1"/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122D41C7-9D90-3973-C395-A09712A86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040582" cy="4351338"/>
              </a:xfrm>
              <a:blipFill>
                <a:blip r:embed="rId2"/>
                <a:stretch>
                  <a:fillRect l="-1818" t="-2241" r="-2020" b="-140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Kopparbleck i kopparsulfat. ">
            <a:extLst>
              <a:ext uri="{FF2B5EF4-FFF2-40B4-BE49-F238E27FC236}">
                <a16:creationId xmlns:a16="http://schemas.microsoft.com/office/drawing/2014/main" id="{18ABD7D2-5457-E3B1-2AD8-154376181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1428750"/>
            <a:ext cx="3838575" cy="542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7452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9D5485A-8A24-1983-6C47-E7FEA7DB4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Elektrodpotential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6C1D949-DE2D-3366-B526-AB11BA622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17" y="1825625"/>
            <a:ext cx="11326091" cy="4351338"/>
          </a:xfrm>
        </p:spPr>
        <p:txBody>
          <a:bodyPr/>
          <a:lstStyle/>
          <a:p>
            <a:r>
              <a:rPr lang="sv-SE" dirty="0"/>
              <a:t>Mäta skillnaden mellan elektroder med användning av en voltmeter </a:t>
            </a:r>
          </a:p>
          <a:p>
            <a:r>
              <a:rPr lang="sv-SE" dirty="0"/>
              <a:t>Elektrodpotential för koppar betecknas, e</a:t>
            </a:r>
            <a:r>
              <a:rPr lang="sv-SE" baseline="-25000" dirty="0"/>
              <a:t>Cu2+/Cu </a:t>
            </a:r>
            <a:r>
              <a:rPr lang="sv-SE" dirty="0"/>
              <a:t>men förenklat är det </a:t>
            </a:r>
            <a:r>
              <a:rPr lang="sv-SE" dirty="0" err="1"/>
              <a:t>e</a:t>
            </a:r>
            <a:r>
              <a:rPr lang="sv-SE" baseline="-25000" dirty="0" err="1"/>
              <a:t>Cu</a:t>
            </a:r>
            <a:r>
              <a:rPr lang="sv-SE" dirty="0"/>
              <a:t> </a:t>
            </a:r>
          </a:p>
          <a:p>
            <a:r>
              <a:rPr lang="sv-SE" dirty="0"/>
              <a:t>Skillnaden i elektrodpotential kallas </a:t>
            </a:r>
            <a:r>
              <a:rPr lang="sv-SE" dirty="0" err="1"/>
              <a:t>emk</a:t>
            </a:r>
            <a:r>
              <a:rPr lang="sv-SE" dirty="0"/>
              <a:t> (elektromotorisk kraft) och tecknas: </a:t>
            </a:r>
          </a:p>
          <a:p>
            <a:pPr marL="0" indent="0">
              <a:buNone/>
            </a:pPr>
            <a:r>
              <a:rPr lang="sv-SE" dirty="0"/>
              <a:t>		E = </a:t>
            </a:r>
            <a:r>
              <a:rPr lang="sv-SE" dirty="0" err="1"/>
              <a:t>e</a:t>
            </a:r>
            <a:r>
              <a:rPr lang="sv-SE" baseline="-25000" dirty="0" err="1"/>
              <a:t>katod</a:t>
            </a:r>
            <a:r>
              <a:rPr lang="sv-SE" baseline="-25000" dirty="0"/>
              <a:t> </a:t>
            </a:r>
            <a:r>
              <a:rPr lang="sv-SE" dirty="0"/>
              <a:t>– </a:t>
            </a:r>
            <a:r>
              <a:rPr lang="sv-SE" dirty="0" err="1"/>
              <a:t>e</a:t>
            </a:r>
            <a:r>
              <a:rPr lang="sv-SE" baseline="-25000" dirty="0" err="1"/>
              <a:t>anod</a:t>
            </a:r>
            <a:r>
              <a:rPr lang="sv-SE" dirty="0"/>
              <a:t> 	eller	 E = </a:t>
            </a:r>
            <a:r>
              <a:rPr lang="sv-SE" dirty="0" err="1"/>
              <a:t>e</a:t>
            </a:r>
            <a:r>
              <a:rPr lang="sv-SE" baseline="-25000" dirty="0" err="1"/>
              <a:t>pluspol</a:t>
            </a:r>
            <a:r>
              <a:rPr lang="sv-SE" dirty="0"/>
              <a:t> – </a:t>
            </a:r>
            <a:r>
              <a:rPr lang="sv-SE" dirty="0" err="1"/>
              <a:t>e</a:t>
            </a:r>
            <a:r>
              <a:rPr lang="sv-SE" baseline="-25000" dirty="0" err="1"/>
              <a:t>minuspol</a:t>
            </a:r>
            <a:r>
              <a:rPr lang="sv-SE" baseline="-25000" dirty="0"/>
              <a:t> </a:t>
            </a:r>
            <a:endParaRPr lang="sv-SE" dirty="0"/>
          </a:p>
          <a:p>
            <a:pPr marL="0" indent="0">
              <a:buNone/>
            </a:pPr>
            <a:r>
              <a:rPr lang="sv-SE" dirty="0"/>
              <a:t>Ex) </a:t>
            </a:r>
            <a:r>
              <a:rPr lang="sv-SE" dirty="0" err="1"/>
              <a:t>Daniells</a:t>
            </a:r>
            <a:r>
              <a:rPr lang="sv-SE" dirty="0"/>
              <a:t> cell </a:t>
            </a:r>
          </a:p>
          <a:p>
            <a:pPr marL="0" indent="0">
              <a:buNone/>
            </a:pPr>
            <a:r>
              <a:rPr lang="sv-SE" dirty="0"/>
              <a:t>		E = </a:t>
            </a:r>
            <a:r>
              <a:rPr lang="sv-SE" dirty="0" err="1"/>
              <a:t>e</a:t>
            </a:r>
            <a:r>
              <a:rPr lang="sv-SE" baseline="-25000" dirty="0" err="1"/>
              <a:t>Cu</a:t>
            </a:r>
            <a:r>
              <a:rPr lang="sv-SE" dirty="0"/>
              <a:t> – </a:t>
            </a:r>
            <a:r>
              <a:rPr lang="sv-SE" dirty="0" err="1"/>
              <a:t>e</a:t>
            </a:r>
            <a:r>
              <a:rPr lang="sv-SE" baseline="-25000" dirty="0" err="1"/>
              <a:t>Zn</a:t>
            </a:r>
            <a:r>
              <a:rPr lang="sv-SE" dirty="0"/>
              <a:t> = 1.10V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2305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0E95CF6A-73B8-6C7A-604E-0AD12BCF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Redoxreaktioner 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FE7DDC1F-D70B-50C2-F3D4-2D70EA1D2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191488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551833-8117-9443-DF36-AA97C735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Elektrodpotential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547CA0C-5D07-A734-F2A5-B976661FE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sv-SE" dirty="0"/>
              <a:t>Ju längre ifrån varandra två metaller står desto högre </a:t>
            </a:r>
            <a:r>
              <a:rPr lang="sv-SE" dirty="0" err="1"/>
              <a:t>emk</a:t>
            </a:r>
            <a:r>
              <a:rPr lang="sv-SE" dirty="0"/>
              <a:t> får ett galvaniskt element 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904C5D3F-28CB-2BCB-7FFE-A372D5CAE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3664"/>
            <a:ext cx="12192000" cy="224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3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232E683-66BB-EFAE-82BF-435926E79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8173" cy="4351338"/>
          </a:xfrm>
        </p:spPr>
        <p:txBody>
          <a:bodyPr/>
          <a:lstStyle/>
          <a:p>
            <a:r>
              <a:rPr lang="sv-SE" dirty="0"/>
              <a:t>Eftersom elektrodpotential kan inte mätas och kan bara jämföras med en annan elektrod använder vi vätgas som referenspunkten, nollan </a:t>
            </a:r>
          </a:p>
          <a:p>
            <a:r>
              <a:rPr lang="sv-SE" dirty="0"/>
              <a:t>Normalpotential är då den skillnaden i elektrodpotential mellan vätgaselektrod och en annan elektrod </a:t>
            </a:r>
          </a:p>
          <a:p>
            <a:r>
              <a:rPr lang="sv-SE" dirty="0"/>
              <a:t>Normalpotential betecknas, e</a:t>
            </a:r>
            <a:r>
              <a:rPr lang="sv-SE" baseline="30000" dirty="0"/>
              <a:t>0</a:t>
            </a:r>
            <a:r>
              <a:rPr lang="sv-SE" dirty="0"/>
              <a:t> och definieras e</a:t>
            </a:r>
            <a:r>
              <a:rPr lang="sv-SE" baseline="30000" dirty="0"/>
              <a:t>0</a:t>
            </a:r>
            <a:r>
              <a:rPr lang="sv-SE" dirty="0"/>
              <a:t> = </a:t>
            </a:r>
            <a:r>
              <a:rPr lang="sv-SE" dirty="0" err="1"/>
              <a:t>e</a:t>
            </a:r>
            <a:r>
              <a:rPr lang="sv-SE" baseline="-25000" dirty="0" err="1"/>
              <a:t>katod</a:t>
            </a:r>
            <a:r>
              <a:rPr lang="sv-SE" baseline="-25000" dirty="0"/>
              <a:t> </a:t>
            </a:r>
            <a:r>
              <a:rPr lang="sv-SE" dirty="0"/>
              <a:t>– </a:t>
            </a:r>
            <a:r>
              <a:rPr lang="sv-SE" dirty="0" err="1"/>
              <a:t>e</a:t>
            </a:r>
            <a:r>
              <a:rPr lang="sv-SE" baseline="-25000" dirty="0" err="1"/>
              <a:t>anod</a:t>
            </a:r>
            <a:r>
              <a:rPr lang="sv-SE" dirty="0"/>
              <a:t> där ena av polerna måste vara vätgas </a:t>
            </a: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B60D6B2E-D726-8C24-9482-0766546DF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Normalpotential </a:t>
            </a:r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7F98F6F3-2C8C-3780-78C5-6DD40399C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63" y="1690688"/>
            <a:ext cx="45157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6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42C0ACD-856E-8845-A328-FD7970665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sv-SE" sz="18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Normalpotentialer (i stigande ordning), </a:t>
            </a:r>
            <a:r>
              <a:rPr kumimoji="0" lang="en-US" altLang="sv-SE" sz="1800" b="1" i="1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E</a:t>
            </a:r>
            <a:r>
              <a:rPr kumimoji="0" lang="en-US" altLang="sv-SE" sz="1800" b="1" i="0" u="none" strike="noStrike" kern="1200" cap="none" normalizeH="0" baseline="3000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0</a:t>
            </a:r>
            <a:r>
              <a:rPr kumimoji="0" lang="en-US" altLang="sv-SE" sz="18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, för några vanliga redoxsystem vid 25 °C</a:t>
            </a:r>
            <a:endParaRPr kumimoji="0" lang="en-US" altLang="sv-SE" sz="1800" b="0" i="0" u="none" strike="noStrike" kern="1200" cap="none" normalizeH="0" baseline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Platshållare för innehåll 3">
            <a:extLst>
              <a:ext uri="{FF2B5EF4-FFF2-40B4-BE49-F238E27FC236}">
                <a16:creationId xmlns:a16="http://schemas.microsoft.com/office/drawing/2014/main" id="{C8C31AE3-A106-EE8F-E351-C3708E8B7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518088"/>
              </p:ext>
            </p:extLst>
          </p:nvPr>
        </p:nvGraphicFramePr>
        <p:xfrm>
          <a:off x="4032514" y="-1"/>
          <a:ext cx="7833903" cy="6857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78">
                  <a:extLst>
                    <a:ext uri="{9D8B030D-6E8A-4147-A177-3AD203B41FA5}">
                      <a16:colId xmlns:a16="http://schemas.microsoft.com/office/drawing/2014/main" val="2804288655"/>
                    </a:ext>
                  </a:extLst>
                </a:gridCol>
                <a:gridCol w="491256">
                  <a:extLst>
                    <a:ext uri="{9D8B030D-6E8A-4147-A177-3AD203B41FA5}">
                      <a16:colId xmlns:a16="http://schemas.microsoft.com/office/drawing/2014/main" val="250631538"/>
                    </a:ext>
                  </a:extLst>
                </a:gridCol>
                <a:gridCol w="5944369">
                  <a:extLst>
                    <a:ext uri="{9D8B030D-6E8A-4147-A177-3AD203B41FA5}">
                      <a16:colId xmlns:a16="http://schemas.microsoft.com/office/drawing/2014/main" val="1806704231"/>
                    </a:ext>
                  </a:extLst>
                </a:gridCol>
              </a:tblGrid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 b="1">
                          <a:effectLst/>
                        </a:rPr>
                        <a:t>E</a:t>
                      </a:r>
                      <a:r>
                        <a:rPr lang="sv-SE" sz="800" b="1" baseline="30000">
                          <a:effectLst/>
                        </a:rPr>
                        <a:t>0</a:t>
                      </a:r>
                      <a:r>
                        <a:rPr lang="sv-SE" sz="800" b="1">
                          <a:effectLst/>
                        </a:rPr>
                        <a:t>/ V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 b="1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 b="1">
                          <a:effectLst/>
                        </a:rPr>
                        <a:t>Reaktion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22537004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–3,05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Li</a:t>
                      </a:r>
                      <a:r>
                        <a:rPr lang="sv-SE" sz="800" baseline="30000">
                          <a:effectLst/>
                        </a:rPr>
                        <a:t>+</a:t>
                      </a:r>
                      <a:r>
                        <a:rPr lang="sv-SE" sz="800">
                          <a:effectLst/>
                        </a:rPr>
                        <a:t>+e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Li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716506364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–2,92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K</a:t>
                      </a:r>
                      <a:r>
                        <a:rPr lang="sv-SE" sz="800" baseline="30000">
                          <a:effectLst/>
                        </a:rPr>
                        <a:t>+</a:t>
                      </a:r>
                      <a:r>
                        <a:rPr lang="sv-SE" sz="800">
                          <a:effectLst/>
                        </a:rPr>
                        <a:t>+e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K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139650232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–2,87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Ca</a:t>
                      </a:r>
                      <a:r>
                        <a:rPr lang="sv-SE" sz="800" baseline="30000">
                          <a:effectLst/>
                        </a:rPr>
                        <a:t>2+</a:t>
                      </a:r>
                      <a:r>
                        <a:rPr lang="sv-SE" sz="800">
                          <a:effectLst/>
                        </a:rPr>
                        <a:t>+2e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Ca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2144118167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–2,71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Na</a:t>
                      </a:r>
                      <a:r>
                        <a:rPr lang="sv-SE" sz="800" baseline="30000">
                          <a:effectLst/>
                        </a:rPr>
                        <a:t>+</a:t>
                      </a:r>
                      <a:r>
                        <a:rPr lang="sv-SE" sz="800">
                          <a:effectLst/>
                        </a:rPr>
                        <a:t>+e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Na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447333520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–2,37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Mg</a:t>
                      </a:r>
                      <a:r>
                        <a:rPr lang="sv-SE" sz="800" baseline="30000">
                          <a:effectLst/>
                        </a:rPr>
                        <a:t>2+</a:t>
                      </a:r>
                      <a:r>
                        <a:rPr lang="sv-SE" sz="800">
                          <a:effectLst/>
                        </a:rPr>
                        <a:t>+2e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Mg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1443151933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–1,66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Al</a:t>
                      </a:r>
                      <a:r>
                        <a:rPr lang="sv-SE" sz="800" baseline="30000">
                          <a:effectLst/>
                        </a:rPr>
                        <a:t>3+</a:t>
                      </a:r>
                      <a:r>
                        <a:rPr lang="sv-SE" sz="800">
                          <a:effectLst/>
                        </a:rPr>
                        <a:t>+3e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Al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1278594787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–0,93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800">
                          <a:effectLst/>
                        </a:rPr>
                        <a:t>SO</a:t>
                      </a:r>
                      <a:r>
                        <a:rPr lang="pt-BR" sz="800" baseline="-25000">
                          <a:effectLst/>
                        </a:rPr>
                        <a:t>4</a:t>
                      </a:r>
                      <a:r>
                        <a:rPr lang="pt-BR" sz="800" baseline="30000">
                          <a:effectLst/>
                        </a:rPr>
                        <a:t>2–</a:t>
                      </a:r>
                      <a:r>
                        <a:rPr lang="pt-BR" sz="800">
                          <a:effectLst/>
                        </a:rPr>
                        <a:t>+H</a:t>
                      </a:r>
                      <a:r>
                        <a:rPr lang="pt-BR" sz="800" baseline="-25000">
                          <a:effectLst/>
                        </a:rPr>
                        <a:t>2</a:t>
                      </a:r>
                      <a:r>
                        <a:rPr lang="pt-BR" sz="800">
                          <a:effectLst/>
                        </a:rPr>
                        <a:t>O + 2e</a:t>
                      </a:r>
                      <a:r>
                        <a:rPr lang="pt-BR" sz="800" baseline="30000">
                          <a:effectLst/>
                        </a:rPr>
                        <a:t>–</a:t>
                      </a:r>
                      <a:r>
                        <a:rPr lang="pt-BR" sz="800">
                          <a:effectLst/>
                        </a:rPr>
                        <a:t> ⇌ SO</a:t>
                      </a:r>
                      <a:r>
                        <a:rPr lang="pt-BR" sz="800" baseline="-25000">
                          <a:effectLst/>
                        </a:rPr>
                        <a:t>3</a:t>
                      </a:r>
                      <a:r>
                        <a:rPr lang="pt-BR" sz="800" baseline="30000">
                          <a:effectLst/>
                        </a:rPr>
                        <a:t>2–</a:t>
                      </a:r>
                      <a:r>
                        <a:rPr lang="pt-BR" sz="800">
                          <a:effectLst/>
                        </a:rPr>
                        <a:t>+2OH</a:t>
                      </a:r>
                      <a:r>
                        <a:rPr lang="pt-BR" sz="800" baseline="30000">
                          <a:effectLst/>
                        </a:rPr>
                        <a:t>–</a:t>
                      </a:r>
                      <a:endParaRPr lang="pt-BR" sz="800">
                        <a:effectLst/>
                      </a:endParaRP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2495004985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–0,83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2H</a:t>
                      </a:r>
                      <a:r>
                        <a:rPr lang="sv-SE" sz="800" baseline="-25000">
                          <a:effectLst/>
                        </a:rPr>
                        <a:t>2</a:t>
                      </a:r>
                      <a:r>
                        <a:rPr lang="sv-SE" sz="800">
                          <a:effectLst/>
                        </a:rPr>
                        <a:t>O +2e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H</a:t>
                      </a:r>
                      <a:r>
                        <a:rPr lang="sv-SE" sz="800" baseline="-25000">
                          <a:effectLst/>
                        </a:rPr>
                        <a:t>2</a:t>
                      </a:r>
                      <a:r>
                        <a:rPr lang="sv-SE" sz="800">
                          <a:effectLst/>
                        </a:rPr>
                        <a:t> + 2OH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endParaRPr lang="sv-SE" sz="800">
                        <a:effectLst/>
                      </a:endParaRP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1238277219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–0,76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 dirty="0">
                          <a:effectLst/>
                        </a:rPr>
                        <a:t>Zn</a:t>
                      </a:r>
                      <a:r>
                        <a:rPr lang="sv-SE" sz="800" baseline="30000" dirty="0">
                          <a:effectLst/>
                        </a:rPr>
                        <a:t>2+</a:t>
                      </a:r>
                      <a:r>
                        <a:rPr lang="sv-SE" sz="800" dirty="0">
                          <a:effectLst/>
                        </a:rPr>
                        <a:t>+2e</a:t>
                      </a:r>
                      <a:r>
                        <a:rPr lang="sv-SE" sz="800" baseline="30000" dirty="0">
                          <a:effectLst/>
                        </a:rPr>
                        <a:t>–</a:t>
                      </a:r>
                      <a:r>
                        <a:rPr lang="sv-SE" sz="800" dirty="0">
                          <a:effectLst/>
                        </a:rPr>
                        <a:t> ⇌ </a:t>
                      </a:r>
                      <a:r>
                        <a:rPr lang="sv-SE" sz="800" dirty="0" err="1">
                          <a:effectLst/>
                        </a:rPr>
                        <a:t>Zn</a:t>
                      </a:r>
                      <a:endParaRPr lang="sv-SE" sz="800" dirty="0">
                        <a:effectLst/>
                      </a:endParaRP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566502208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–0,44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 dirty="0">
                          <a:effectLst/>
                        </a:rPr>
                        <a:t>Fe</a:t>
                      </a:r>
                      <a:r>
                        <a:rPr lang="sv-SE" sz="800" baseline="30000" dirty="0">
                          <a:effectLst/>
                        </a:rPr>
                        <a:t>2+</a:t>
                      </a:r>
                      <a:r>
                        <a:rPr lang="sv-SE" sz="800" dirty="0">
                          <a:effectLst/>
                        </a:rPr>
                        <a:t>+2e</a:t>
                      </a:r>
                      <a:r>
                        <a:rPr lang="sv-SE" sz="800" baseline="30000" dirty="0">
                          <a:effectLst/>
                        </a:rPr>
                        <a:t>–</a:t>
                      </a:r>
                      <a:r>
                        <a:rPr lang="sv-SE" sz="800" dirty="0">
                          <a:effectLst/>
                        </a:rPr>
                        <a:t> ⇌ Fe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1693278455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–0,40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Cd</a:t>
                      </a:r>
                      <a:r>
                        <a:rPr lang="sv-SE" sz="800" baseline="30000">
                          <a:effectLst/>
                        </a:rPr>
                        <a:t>2+</a:t>
                      </a:r>
                      <a:r>
                        <a:rPr lang="sv-SE" sz="800">
                          <a:effectLst/>
                        </a:rPr>
                        <a:t>+2e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Cd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4183179441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–0,23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Ni</a:t>
                      </a:r>
                      <a:r>
                        <a:rPr lang="sv-SE" sz="800" baseline="30000">
                          <a:effectLst/>
                        </a:rPr>
                        <a:t>2+</a:t>
                      </a:r>
                      <a:r>
                        <a:rPr lang="sv-SE" sz="800">
                          <a:effectLst/>
                        </a:rPr>
                        <a:t>+2e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Ni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2146360657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–0,15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AgI+e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Ag+I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endParaRPr lang="sv-SE" sz="800">
                        <a:effectLst/>
                      </a:endParaRP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4176064653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–0,14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Sn</a:t>
                      </a:r>
                      <a:r>
                        <a:rPr lang="sv-SE" sz="800" baseline="30000">
                          <a:effectLst/>
                        </a:rPr>
                        <a:t>2+</a:t>
                      </a:r>
                      <a:r>
                        <a:rPr lang="sv-SE" sz="800">
                          <a:effectLst/>
                        </a:rPr>
                        <a:t>+2e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Sn 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3685952311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–0,13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 dirty="0">
                          <a:effectLst/>
                        </a:rPr>
                        <a:t>Pb</a:t>
                      </a:r>
                      <a:r>
                        <a:rPr lang="sv-SE" sz="800" baseline="30000" dirty="0">
                          <a:effectLst/>
                        </a:rPr>
                        <a:t>2+</a:t>
                      </a:r>
                      <a:r>
                        <a:rPr lang="sv-SE" sz="800" dirty="0">
                          <a:effectLst/>
                        </a:rPr>
                        <a:t>+2e</a:t>
                      </a:r>
                      <a:r>
                        <a:rPr lang="sv-SE" sz="800" baseline="30000" dirty="0">
                          <a:effectLst/>
                        </a:rPr>
                        <a:t>–</a:t>
                      </a:r>
                      <a:r>
                        <a:rPr lang="sv-SE" sz="800" dirty="0">
                          <a:effectLst/>
                        </a:rPr>
                        <a:t> ⇌ </a:t>
                      </a:r>
                      <a:r>
                        <a:rPr lang="sv-SE" sz="800" dirty="0" err="1">
                          <a:effectLst/>
                        </a:rPr>
                        <a:t>Pb</a:t>
                      </a:r>
                      <a:endParaRPr lang="sv-SE" sz="800" dirty="0">
                        <a:effectLst/>
                      </a:endParaRP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4193495766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0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2H</a:t>
                      </a:r>
                      <a:r>
                        <a:rPr lang="sv-SE" sz="800" baseline="30000">
                          <a:effectLst/>
                        </a:rPr>
                        <a:t>+</a:t>
                      </a:r>
                      <a:r>
                        <a:rPr lang="sv-SE" sz="800">
                          <a:effectLst/>
                        </a:rPr>
                        <a:t>+2e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H</a:t>
                      </a:r>
                      <a:r>
                        <a:rPr lang="sv-SE" sz="800" baseline="-25000">
                          <a:effectLst/>
                        </a:rPr>
                        <a:t>2</a:t>
                      </a:r>
                      <a:endParaRPr lang="sv-SE" sz="800">
                        <a:effectLst/>
                      </a:endParaRP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1808815214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 dirty="0">
                          <a:effectLst/>
                        </a:rPr>
                        <a:t>0,07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AgBr+e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Ag+Br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endParaRPr lang="sv-SE" sz="800">
                        <a:effectLst/>
                      </a:endParaRP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3491622557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0,22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 dirty="0" err="1">
                          <a:effectLst/>
                        </a:rPr>
                        <a:t>AgCl+e</a:t>
                      </a:r>
                      <a:r>
                        <a:rPr lang="sv-SE" sz="800" baseline="30000" dirty="0">
                          <a:effectLst/>
                        </a:rPr>
                        <a:t>–</a:t>
                      </a:r>
                      <a:r>
                        <a:rPr lang="sv-SE" sz="800" dirty="0">
                          <a:effectLst/>
                        </a:rPr>
                        <a:t> ⇌ </a:t>
                      </a:r>
                      <a:r>
                        <a:rPr lang="sv-SE" sz="800" dirty="0" err="1">
                          <a:effectLst/>
                        </a:rPr>
                        <a:t>Ag+Cl</a:t>
                      </a:r>
                      <a:r>
                        <a:rPr lang="sv-SE" sz="800" baseline="30000" dirty="0">
                          <a:effectLst/>
                        </a:rPr>
                        <a:t>–</a:t>
                      </a:r>
                      <a:endParaRPr lang="sv-SE" sz="800" dirty="0">
                        <a:effectLst/>
                      </a:endParaRP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1036367945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0,27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Hg</a:t>
                      </a:r>
                      <a:r>
                        <a:rPr lang="sv-SE" sz="800" baseline="-25000">
                          <a:effectLst/>
                        </a:rPr>
                        <a:t>2</a:t>
                      </a:r>
                      <a:r>
                        <a:rPr lang="sv-SE" sz="800">
                          <a:effectLst/>
                        </a:rPr>
                        <a:t>Cl</a:t>
                      </a:r>
                      <a:r>
                        <a:rPr lang="sv-SE" sz="800" baseline="-25000">
                          <a:effectLst/>
                        </a:rPr>
                        <a:t>2</a:t>
                      </a:r>
                      <a:r>
                        <a:rPr lang="sv-SE" sz="800">
                          <a:effectLst/>
                        </a:rPr>
                        <a:t>+2e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2Hg+2Cl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endParaRPr lang="sv-SE" sz="800">
                        <a:effectLst/>
                      </a:endParaRP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4259709848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0,34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Cu</a:t>
                      </a:r>
                      <a:r>
                        <a:rPr lang="sv-SE" sz="800" baseline="30000">
                          <a:effectLst/>
                        </a:rPr>
                        <a:t>2+</a:t>
                      </a:r>
                      <a:r>
                        <a:rPr lang="sv-SE" sz="800">
                          <a:effectLst/>
                        </a:rPr>
                        <a:t>+2e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Cu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668760393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0,40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O</a:t>
                      </a:r>
                      <a:r>
                        <a:rPr lang="sv-SE" sz="800" baseline="-25000">
                          <a:effectLst/>
                        </a:rPr>
                        <a:t>2</a:t>
                      </a:r>
                      <a:r>
                        <a:rPr lang="sv-SE" sz="800">
                          <a:effectLst/>
                        </a:rPr>
                        <a:t>+2H</a:t>
                      </a:r>
                      <a:r>
                        <a:rPr lang="sv-SE" sz="800" baseline="-25000">
                          <a:effectLst/>
                        </a:rPr>
                        <a:t>2</a:t>
                      </a:r>
                      <a:r>
                        <a:rPr lang="sv-SE" sz="800">
                          <a:effectLst/>
                        </a:rPr>
                        <a:t>O+4e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4OH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endParaRPr lang="sv-SE" sz="800">
                        <a:effectLst/>
                      </a:endParaRP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2743283969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0,52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Cu</a:t>
                      </a:r>
                      <a:r>
                        <a:rPr lang="sv-SE" sz="800" baseline="30000">
                          <a:effectLst/>
                        </a:rPr>
                        <a:t>+</a:t>
                      </a:r>
                      <a:r>
                        <a:rPr lang="sv-SE" sz="800">
                          <a:effectLst/>
                        </a:rPr>
                        <a:t>+e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Cu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4260444005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0,54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 dirty="0">
                          <a:effectLst/>
                        </a:rPr>
                        <a:t>I</a:t>
                      </a:r>
                      <a:r>
                        <a:rPr lang="sv-SE" sz="800" baseline="-25000" dirty="0">
                          <a:effectLst/>
                        </a:rPr>
                        <a:t>2</a:t>
                      </a:r>
                      <a:r>
                        <a:rPr lang="sv-SE" sz="800" dirty="0">
                          <a:effectLst/>
                        </a:rPr>
                        <a:t>+2e</a:t>
                      </a:r>
                      <a:r>
                        <a:rPr lang="sv-SE" sz="800" baseline="30000" dirty="0">
                          <a:effectLst/>
                        </a:rPr>
                        <a:t>–</a:t>
                      </a:r>
                      <a:r>
                        <a:rPr lang="sv-SE" sz="800" dirty="0">
                          <a:effectLst/>
                        </a:rPr>
                        <a:t> ⇌ 2I</a:t>
                      </a:r>
                      <a:r>
                        <a:rPr lang="sv-SE" sz="800" baseline="30000" dirty="0">
                          <a:effectLst/>
                        </a:rPr>
                        <a:t>–</a:t>
                      </a:r>
                      <a:endParaRPr lang="sv-SE" sz="800" dirty="0">
                        <a:effectLst/>
                      </a:endParaRP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3789417170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0,77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Fe</a:t>
                      </a:r>
                      <a:r>
                        <a:rPr lang="sv-SE" sz="800" baseline="30000">
                          <a:effectLst/>
                        </a:rPr>
                        <a:t>3+</a:t>
                      </a:r>
                      <a:r>
                        <a:rPr lang="sv-SE" sz="800">
                          <a:effectLst/>
                        </a:rPr>
                        <a:t>+e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Fe</a:t>
                      </a:r>
                      <a:r>
                        <a:rPr lang="sv-SE" sz="800" baseline="30000">
                          <a:effectLst/>
                        </a:rPr>
                        <a:t>2+</a:t>
                      </a:r>
                      <a:endParaRPr lang="sv-SE" sz="800">
                        <a:effectLst/>
                      </a:endParaRP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1126063140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0,80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Ag</a:t>
                      </a:r>
                      <a:r>
                        <a:rPr lang="sv-SE" sz="800" baseline="30000">
                          <a:effectLst/>
                        </a:rPr>
                        <a:t>+</a:t>
                      </a:r>
                      <a:r>
                        <a:rPr lang="sv-SE" sz="800">
                          <a:effectLst/>
                        </a:rPr>
                        <a:t>+e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Ag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447902405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1,07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Br</a:t>
                      </a:r>
                      <a:r>
                        <a:rPr lang="sv-SE" sz="800" baseline="-25000">
                          <a:effectLst/>
                        </a:rPr>
                        <a:t>2</a:t>
                      </a:r>
                      <a:r>
                        <a:rPr lang="sv-SE" sz="800">
                          <a:effectLst/>
                        </a:rPr>
                        <a:t>(l)+2e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2 Br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endParaRPr lang="sv-SE" sz="800">
                        <a:effectLst/>
                      </a:endParaRP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747543678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1,23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O</a:t>
                      </a:r>
                      <a:r>
                        <a:rPr lang="sv-SE" sz="800" baseline="-25000">
                          <a:effectLst/>
                        </a:rPr>
                        <a:t>2</a:t>
                      </a:r>
                      <a:r>
                        <a:rPr lang="sv-SE" sz="800">
                          <a:effectLst/>
                        </a:rPr>
                        <a:t>+4H</a:t>
                      </a:r>
                      <a:r>
                        <a:rPr lang="sv-SE" sz="800" baseline="30000">
                          <a:effectLst/>
                        </a:rPr>
                        <a:t>+</a:t>
                      </a:r>
                      <a:r>
                        <a:rPr lang="sv-SE" sz="800">
                          <a:effectLst/>
                        </a:rPr>
                        <a:t>+4e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2H</a:t>
                      </a:r>
                      <a:r>
                        <a:rPr lang="sv-SE" sz="800" baseline="-25000">
                          <a:effectLst/>
                        </a:rPr>
                        <a:t>2</a:t>
                      </a:r>
                      <a:r>
                        <a:rPr lang="sv-SE" sz="800">
                          <a:effectLst/>
                        </a:rPr>
                        <a:t>O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3703721615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1,36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Cl</a:t>
                      </a:r>
                      <a:r>
                        <a:rPr lang="sv-SE" sz="800" baseline="-25000">
                          <a:effectLst/>
                        </a:rPr>
                        <a:t>2</a:t>
                      </a:r>
                      <a:r>
                        <a:rPr lang="sv-SE" sz="800">
                          <a:effectLst/>
                        </a:rPr>
                        <a:t>(g)+2e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2Cl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endParaRPr lang="sv-SE" sz="800">
                        <a:effectLst/>
                      </a:endParaRP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612699960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1,50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Au</a:t>
                      </a:r>
                      <a:r>
                        <a:rPr lang="sv-SE" sz="800" baseline="30000">
                          <a:effectLst/>
                        </a:rPr>
                        <a:t>3+</a:t>
                      </a:r>
                      <a:r>
                        <a:rPr lang="sv-SE" sz="800">
                          <a:effectLst/>
                        </a:rPr>
                        <a:t>+3e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Au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3622776690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2,87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F</a:t>
                      </a:r>
                      <a:r>
                        <a:rPr lang="sv-SE" sz="800" baseline="-25000">
                          <a:effectLst/>
                        </a:rPr>
                        <a:t>2</a:t>
                      </a:r>
                      <a:r>
                        <a:rPr lang="sv-SE" sz="800">
                          <a:effectLst/>
                        </a:rPr>
                        <a:t>(g)+2e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r>
                        <a:rPr lang="sv-SE" sz="800">
                          <a:effectLst/>
                        </a:rPr>
                        <a:t> ⇌ 2F</a:t>
                      </a:r>
                      <a:r>
                        <a:rPr lang="sv-SE" sz="800" baseline="30000">
                          <a:effectLst/>
                        </a:rPr>
                        <a:t>–</a:t>
                      </a:r>
                      <a:endParaRPr lang="sv-SE" sz="800">
                        <a:effectLst/>
                      </a:endParaRP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1688145427"/>
                  </a:ext>
                </a:extLst>
              </a:tr>
              <a:tr h="214312"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3,06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sv-SE" sz="800">
                          <a:effectLst/>
                        </a:rPr>
                        <a:t> </a:t>
                      </a:r>
                    </a:p>
                  </a:txBody>
                  <a:tcPr marL="4479" marR="4479" marT="4479" marB="447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BR" sz="800" dirty="0">
                          <a:effectLst/>
                        </a:rPr>
                        <a:t>2H</a:t>
                      </a:r>
                      <a:r>
                        <a:rPr lang="pt-BR" sz="800" baseline="30000" dirty="0">
                          <a:effectLst/>
                        </a:rPr>
                        <a:t>+</a:t>
                      </a:r>
                      <a:r>
                        <a:rPr lang="pt-BR" sz="800" dirty="0">
                          <a:effectLst/>
                        </a:rPr>
                        <a:t>+F</a:t>
                      </a:r>
                      <a:r>
                        <a:rPr lang="pt-BR" sz="800" baseline="-25000" dirty="0">
                          <a:effectLst/>
                        </a:rPr>
                        <a:t>2</a:t>
                      </a:r>
                      <a:r>
                        <a:rPr lang="pt-BR" sz="800" dirty="0">
                          <a:effectLst/>
                        </a:rPr>
                        <a:t>(g)+2e</a:t>
                      </a:r>
                      <a:r>
                        <a:rPr lang="pt-BR" sz="800" baseline="30000" dirty="0">
                          <a:effectLst/>
                        </a:rPr>
                        <a:t>–</a:t>
                      </a:r>
                      <a:r>
                        <a:rPr lang="pt-BR" sz="800" dirty="0">
                          <a:effectLst/>
                        </a:rPr>
                        <a:t> ⇌ 2HF(aq)</a:t>
                      </a:r>
                    </a:p>
                  </a:txBody>
                  <a:tcPr marL="4479" marR="4479" marT="4479" marB="4479"/>
                </a:tc>
                <a:extLst>
                  <a:ext uri="{0D108BD9-81ED-4DB2-BD59-A6C34878D82A}">
                    <a16:rowId xmlns:a16="http://schemas.microsoft.com/office/drawing/2014/main" val="3818254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8690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8835587-6A87-A029-C72F-D1B43A1F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C9FA092-E888-69E0-C5A5-CADFAE667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Hur stor elektromotorisk kraft kommer vi få från en cell som innebär en litium elektrod och en nickel elektrod? </a:t>
            </a:r>
          </a:p>
        </p:txBody>
      </p:sp>
    </p:spTree>
    <p:extLst>
      <p:ext uri="{BB962C8B-B14F-4D97-AF65-F5344CB8AC3E}">
        <p14:creationId xmlns:p14="http://schemas.microsoft.com/office/powerpoint/2010/main" val="2221112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6031796-C855-180E-BD41-E916EDA4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7964E18-3226-A32D-8406-8F1438407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s. 313 # 26 – 33 </a:t>
            </a:r>
          </a:p>
        </p:txBody>
      </p:sp>
    </p:spTree>
    <p:extLst>
      <p:ext uri="{BB962C8B-B14F-4D97-AF65-F5344CB8AC3E}">
        <p14:creationId xmlns:p14="http://schemas.microsoft.com/office/powerpoint/2010/main" val="3438514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FCC5E1-39D1-B60E-B833-4E7FB539B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Redoxreaktioner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ABD3E9B-ABDD-D8FF-6DF3-6C3C08EF2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På 1700-talet började kemisterna karakterisera syre genom förbränningsreaktioner: </a:t>
            </a:r>
          </a:p>
          <a:p>
            <a:r>
              <a:rPr lang="sv-SE" dirty="0"/>
              <a:t>Vad händer när syre förbränns med magnesium?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4854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268BA5A-0FC9-5339-7FE9-E1755E584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LEO goes GER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83FC940-D199-14A7-91CE-0D1454E84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4637"/>
            <a:ext cx="10515600" cy="1287262"/>
          </a:xfrm>
        </p:spPr>
        <p:txBody>
          <a:bodyPr/>
          <a:lstStyle/>
          <a:p>
            <a:r>
              <a:rPr lang="sv-SE" dirty="0"/>
              <a:t>Avgivande av elektroner – oxidation </a:t>
            </a:r>
          </a:p>
          <a:p>
            <a:r>
              <a:rPr lang="sv-SE" dirty="0"/>
              <a:t>Upptagande av elektroner – reduktion 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1026" name="Picture 2" descr="Oxidation and Reduction">
            <a:extLst>
              <a:ext uri="{FF2B5EF4-FFF2-40B4-BE49-F238E27FC236}">
                <a16:creationId xmlns:a16="http://schemas.microsoft.com/office/drawing/2014/main" id="{85D8C4F4-4C4C-FC4C-E24C-9F477606D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2900" y="365125"/>
            <a:ext cx="361712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ruta 3">
            <a:extLst>
              <a:ext uri="{FF2B5EF4-FFF2-40B4-BE49-F238E27FC236}">
                <a16:creationId xmlns:a16="http://schemas.microsoft.com/office/drawing/2014/main" id="{AAD8C0B4-E0CA-774C-0C59-C5658EDA104B}"/>
              </a:ext>
            </a:extLst>
          </p:cNvPr>
          <p:cNvSpPr txBox="1"/>
          <p:nvPr/>
        </p:nvSpPr>
        <p:spPr>
          <a:xfrm>
            <a:off x="2831976" y="1814860"/>
            <a:ext cx="50602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sv-SE" sz="3200" u="sng" dirty="0" err="1">
                <a:solidFill>
                  <a:srgbClr val="FFFF00"/>
                </a:solidFill>
              </a:rPr>
              <a:t>L</a:t>
            </a:r>
            <a:r>
              <a:rPr lang="sv-SE" sz="3200" dirty="0" err="1">
                <a:solidFill>
                  <a:srgbClr val="FFFF00"/>
                </a:solidFill>
              </a:rPr>
              <a:t>ose</a:t>
            </a:r>
            <a:r>
              <a:rPr lang="sv-SE" sz="3200" dirty="0">
                <a:solidFill>
                  <a:srgbClr val="FFFF00"/>
                </a:solidFill>
              </a:rPr>
              <a:t> </a:t>
            </a:r>
            <a:r>
              <a:rPr lang="sv-SE" sz="3200" u="sng" dirty="0" err="1">
                <a:solidFill>
                  <a:srgbClr val="FFFF00"/>
                </a:solidFill>
              </a:rPr>
              <a:t>E</a:t>
            </a:r>
            <a:r>
              <a:rPr lang="sv-SE" sz="3200" dirty="0" err="1">
                <a:solidFill>
                  <a:srgbClr val="FFFF00"/>
                </a:solidFill>
              </a:rPr>
              <a:t>lectron</a:t>
            </a:r>
            <a:r>
              <a:rPr lang="sv-SE" sz="3200" dirty="0">
                <a:solidFill>
                  <a:srgbClr val="FFFF00"/>
                </a:solidFill>
              </a:rPr>
              <a:t> – </a:t>
            </a:r>
            <a:r>
              <a:rPr lang="sv-SE" sz="3200" u="sng" dirty="0">
                <a:solidFill>
                  <a:srgbClr val="FFFF00"/>
                </a:solidFill>
              </a:rPr>
              <a:t>O</a:t>
            </a:r>
            <a:r>
              <a:rPr lang="sv-SE" sz="3200" dirty="0">
                <a:solidFill>
                  <a:srgbClr val="FFFF00"/>
                </a:solidFill>
              </a:rPr>
              <a:t>xidation</a:t>
            </a:r>
          </a:p>
          <a:p>
            <a:pPr marL="0" indent="0">
              <a:buNone/>
            </a:pPr>
            <a:r>
              <a:rPr lang="sv-SE" sz="3200" u="sng" dirty="0" err="1">
                <a:solidFill>
                  <a:srgbClr val="FFFF00"/>
                </a:solidFill>
              </a:rPr>
              <a:t>G</a:t>
            </a:r>
            <a:r>
              <a:rPr lang="sv-SE" sz="3200" dirty="0" err="1">
                <a:solidFill>
                  <a:srgbClr val="FFFF00"/>
                </a:solidFill>
              </a:rPr>
              <a:t>ain</a:t>
            </a:r>
            <a:r>
              <a:rPr lang="sv-SE" sz="3200" dirty="0">
                <a:solidFill>
                  <a:srgbClr val="FFFF00"/>
                </a:solidFill>
              </a:rPr>
              <a:t> </a:t>
            </a:r>
            <a:r>
              <a:rPr lang="sv-SE" sz="3200" u="sng" dirty="0" err="1">
                <a:solidFill>
                  <a:srgbClr val="FFFF00"/>
                </a:solidFill>
              </a:rPr>
              <a:t>E</a:t>
            </a:r>
            <a:r>
              <a:rPr lang="sv-SE" sz="3200" dirty="0" err="1">
                <a:solidFill>
                  <a:srgbClr val="FFFF00"/>
                </a:solidFill>
              </a:rPr>
              <a:t>lectron</a:t>
            </a:r>
            <a:r>
              <a:rPr lang="sv-SE" sz="3200" dirty="0">
                <a:solidFill>
                  <a:srgbClr val="FFFF00"/>
                </a:solidFill>
              </a:rPr>
              <a:t> – </a:t>
            </a:r>
            <a:r>
              <a:rPr lang="sv-SE" sz="3200" u="sng" dirty="0" err="1">
                <a:solidFill>
                  <a:srgbClr val="FFFF00"/>
                </a:solidFill>
              </a:rPr>
              <a:t>R</a:t>
            </a:r>
            <a:r>
              <a:rPr lang="sv-SE" sz="3200" dirty="0" err="1">
                <a:solidFill>
                  <a:srgbClr val="FFFF00"/>
                </a:solidFill>
              </a:rPr>
              <a:t>eduction</a:t>
            </a:r>
            <a:r>
              <a:rPr lang="sv-SE" sz="3200" dirty="0">
                <a:solidFill>
                  <a:srgbClr val="FFFF00"/>
                </a:solidFill>
              </a:rPr>
              <a:t> </a:t>
            </a:r>
          </a:p>
        </p:txBody>
      </p:sp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2970201F-AE80-0784-7B5E-BECF292EB3CE}"/>
              </a:ext>
            </a:extLst>
          </p:cNvPr>
          <p:cNvSpPr txBox="1">
            <a:spLocks/>
          </p:cNvSpPr>
          <p:nvPr/>
        </p:nvSpPr>
        <p:spPr>
          <a:xfrm>
            <a:off x="838200" y="4651899"/>
            <a:ext cx="10515600" cy="169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dirty="0"/>
              <a:t>Den som avger elektronerna oxideras och kallas en </a:t>
            </a:r>
            <a:r>
              <a:rPr lang="sv-SE" i="1" dirty="0"/>
              <a:t>reduktionsmedel</a:t>
            </a:r>
            <a:r>
              <a:rPr lang="sv-SE" dirty="0"/>
              <a:t> </a:t>
            </a:r>
          </a:p>
          <a:p>
            <a:r>
              <a:rPr lang="sv-SE" dirty="0"/>
              <a:t>Den som upptas elektronerna reduceras och kallas en </a:t>
            </a:r>
            <a:r>
              <a:rPr lang="sv-SE" i="1" dirty="0"/>
              <a:t>oxidationsmedel </a:t>
            </a:r>
          </a:p>
          <a:p>
            <a:endParaRPr lang="sv-SE" dirty="0"/>
          </a:p>
          <a:p>
            <a:pPr marL="0" indent="0">
              <a:buFont typeface="Arial" panose="020B0604020202020204" pitchFamily="34" charset="0"/>
              <a:buNone/>
            </a:pPr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2956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A24596-E66B-334A-761C-2AC53674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E883616-2459-D713-B069-243A08CFA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6271"/>
            <a:ext cx="10515600" cy="4000691"/>
          </a:xfrm>
        </p:spPr>
        <p:txBody>
          <a:bodyPr/>
          <a:lstStyle/>
          <a:p>
            <a:r>
              <a:rPr lang="sv-SE" dirty="0"/>
              <a:t>Koppar i en silvernitrat lösning:</a:t>
            </a:r>
          </a:p>
        </p:txBody>
      </p:sp>
      <p:pic>
        <p:nvPicPr>
          <p:cNvPr id="2050" name="Picture 2" descr="&lt;p&gt;En färglös lösning av silvernitrat färgas blå om man stoppar ner en bit koppar i den.&lt;/p&gt;">
            <a:extLst>
              <a:ext uri="{FF2B5EF4-FFF2-40B4-BE49-F238E27FC236}">
                <a16:creationId xmlns:a16="http://schemas.microsoft.com/office/drawing/2014/main" id="{4FF5DBF7-8CA2-4CED-F814-0A1331740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134" y="364173"/>
            <a:ext cx="47625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4524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5DD43F6-4987-F664-3B0D-185B22786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Elektrokemiska spänningsserien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3813D1A-A279-772B-10B5-1AC27995C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Olika metaller har olika förmågor att behålla sina elektroner och därför har de olika styrka som reduktionsmedel 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OBS! Ju ädlare en metall är, desto sämre reducerande förmågan har metallen </a:t>
            </a:r>
          </a:p>
          <a:p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CAA39A83-4F9B-9508-BBEC-72924F413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18128"/>
            <a:ext cx="12192000" cy="224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6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F1C9010-2F87-3BF4-E9F5-7E244B79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Oxidationstal (OT)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47F05E-29AE-AD17-6EAC-EE3497676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45" y="1825625"/>
            <a:ext cx="11492346" cy="4351338"/>
          </a:xfrm>
        </p:spPr>
        <p:txBody>
          <a:bodyPr>
            <a:normAutofit fontScale="92500" lnSpcReduction="10000"/>
          </a:bodyPr>
          <a:lstStyle/>
          <a:p>
            <a:r>
              <a:rPr lang="sv-SE" dirty="0"/>
              <a:t>Ett sätt att ”bokföra” elektroner i en reaktion för att hålla ordning på dem</a:t>
            </a:r>
          </a:p>
          <a:p>
            <a:pPr marL="0" indent="0">
              <a:buNone/>
            </a:pPr>
            <a:r>
              <a:rPr lang="sv-SE" dirty="0"/>
              <a:t>Regler: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Ett grundämne i ren, fri form har OT lika med noll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I kemiska föreningar är syrets OT –</a:t>
            </a:r>
            <a:r>
              <a:rPr lang="sv-SE" dirty="0">
                <a:latin typeface="Amasis MT Pro" panose="02040504050005020304" pitchFamily="18" charset="0"/>
              </a:rPr>
              <a:t>II</a:t>
            </a:r>
            <a:r>
              <a:rPr lang="sv-SE" dirty="0"/>
              <a:t> </a:t>
            </a:r>
          </a:p>
          <a:p>
            <a:pPr marL="971550" lvl="1" indent="-514350">
              <a:buFont typeface="+mj-lt"/>
              <a:buAutoNum type="alphaLcPeriod"/>
            </a:pPr>
            <a:r>
              <a:rPr lang="sv-SE" dirty="0"/>
              <a:t>Undantag: i peroxider är syrets OT –</a:t>
            </a:r>
            <a:r>
              <a:rPr lang="sv-SE" dirty="0">
                <a:latin typeface="Amasis MT Pro" panose="02040504050005020304" pitchFamily="18" charset="0"/>
              </a:rPr>
              <a:t>I</a:t>
            </a:r>
            <a:r>
              <a:rPr lang="sv-S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I kemiska föreningar är vätets OT +</a:t>
            </a:r>
            <a:r>
              <a:rPr lang="sv-SE" dirty="0">
                <a:latin typeface="Amasis MT Pro" panose="02040504050005020304" pitchFamily="18" charset="0"/>
              </a:rPr>
              <a:t>I </a:t>
            </a:r>
            <a:endParaRPr lang="sv-SE" dirty="0"/>
          </a:p>
          <a:p>
            <a:pPr marL="971550" lvl="1" indent="-514350">
              <a:buFont typeface="+mj-lt"/>
              <a:buAutoNum type="alphaLcPeriod"/>
            </a:pPr>
            <a:r>
              <a:rPr lang="sv-SE" dirty="0"/>
              <a:t>Undantag: i </a:t>
            </a:r>
            <a:r>
              <a:rPr lang="sv-SE" dirty="0" err="1"/>
              <a:t>hydrider</a:t>
            </a:r>
            <a:r>
              <a:rPr lang="sv-SE" dirty="0"/>
              <a:t> är vätets OT –</a:t>
            </a:r>
            <a:r>
              <a:rPr lang="sv-SE" dirty="0">
                <a:latin typeface="Amasis MT Pro" panose="02040504050005020304" pitchFamily="18" charset="0"/>
              </a:rPr>
              <a:t>I</a:t>
            </a:r>
            <a:r>
              <a:rPr lang="sv-S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Summan av OT i en molekyl är lika med noll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OT för en </a:t>
            </a:r>
            <a:r>
              <a:rPr lang="sv-SE" dirty="0" err="1"/>
              <a:t>atomjon</a:t>
            </a:r>
            <a:r>
              <a:rPr lang="sv-SE" dirty="0"/>
              <a:t> är lika med jonens laddning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Summan av OT i en sammansatt jon är lika med jonens laddning </a:t>
            </a:r>
          </a:p>
        </p:txBody>
      </p:sp>
    </p:spTree>
    <p:extLst>
      <p:ext uri="{BB962C8B-B14F-4D97-AF65-F5344CB8AC3E}">
        <p14:creationId xmlns:p14="http://schemas.microsoft.com/office/powerpoint/2010/main" val="28978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D2B761-82D5-C798-184E-397D0F12A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Namn med oxidationstal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AC581E8-C875-CFE0-A196-2611BA0F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Många metaller, framförallt övergångsmetaller, kan bilda flera joner </a:t>
            </a:r>
          </a:p>
          <a:p>
            <a:pPr lvl="1"/>
            <a:r>
              <a:rPr lang="sv-SE" dirty="0"/>
              <a:t>Ex) koppar bildar både Cu</a:t>
            </a:r>
            <a:r>
              <a:rPr lang="sv-SE" baseline="30000" dirty="0"/>
              <a:t>+</a:t>
            </a:r>
            <a:r>
              <a:rPr lang="sv-SE" dirty="0"/>
              <a:t> och Cu</a:t>
            </a:r>
            <a:r>
              <a:rPr lang="sv-SE" baseline="30000" dirty="0"/>
              <a:t>2+</a:t>
            </a:r>
            <a:r>
              <a:rPr lang="sv-SE" dirty="0"/>
              <a:t> joner </a:t>
            </a:r>
          </a:p>
          <a:p>
            <a:pPr lvl="1"/>
            <a:r>
              <a:rPr lang="sv-SE" dirty="0"/>
              <a:t>Ex) järn bildar både Fe</a:t>
            </a:r>
            <a:r>
              <a:rPr lang="sv-SE" baseline="30000" dirty="0"/>
              <a:t>2+</a:t>
            </a:r>
            <a:r>
              <a:rPr lang="sv-SE" dirty="0"/>
              <a:t> och Fe</a:t>
            </a:r>
            <a:r>
              <a:rPr lang="sv-SE" baseline="30000" dirty="0"/>
              <a:t>3+</a:t>
            </a:r>
            <a:r>
              <a:rPr lang="sv-SE" dirty="0"/>
              <a:t> joner </a:t>
            </a:r>
          </a:p>
          <a:p>
            <a:r>
              <a:rPr lang="sv-SE" dirty="0"/>
              <a:t>Man kan använda oxidationstal för att namnge och särskilja de olika jonerna: </a:t>
            </a:r>
          </a:p>
          <a:p>
            <a:pPr lvl="1"/>
            <a:r>
              <a:rPr lang="sv-SE" dirty="0"/>
              <a:t>Fe</a:t>
            </a:r>
            <a:r>
              <a:rPr lang="sv-SE" baseline="-25000" dirty="0"/>
              <a:t>2</a:t>
            </a:r>
            <a:r>
              <a:rPr lang="sv-SE" dirty="0"/>
              <a:t>O</a:t>
            </a:r>
            <a:r>
              <a:rPr lang="sv-SE" baseline="-25000" dirty="0"/>
              <a:t>3</a:t>
            </a:r>
            <a:r>
              <a:rPr lang="sv-SE" dirty="0"/>
              <a:t>  	</a:t>
            </a:r>
            <a:r>
              <a:rPr lang="sv-SE" dirty="0">
                <a:sym typeface="Wingdings" panose="05000000000000000000" pitchFamily="2" charset="2"/>
              </a:rPr>
              <a:t> järn(III)oxid </a:t>
            </a:r>
          </a:p>
          <a:p>
            <a:pPr lvl="1"/>
            <a:r>
              <a:rPr lang="sv-SE" dirty="0" err="1">
                <a:sym typeface="Wingdings" panose="05000000000000000000" pitchFamily="2" charset="2"/>
              </a:rPr>
              <a:t>CuO</a:t>
            </a:r>
            <a:r>
              <a:rPr lang="sv-SE" dirty="0">
                <a:sym typeface="Wingdings" panose="05000000000000000000" pitchFamily="2" charset="2"/>
              </a:rPr>
              <a:t> 	 koppar(II)oxid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53856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EBA79FD-BA88-AD14-9B2A-6475D14AF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Balansera redoxreaktioner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A62399E-C774-879C-B20C-C81A4AEDD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Balansera följande reaktionen: </a:t>
            </a:r>
          </a:p>
          <a:p>
            <a:endParaRPr lang="sv-SE" dirty="0"/>
          </a:p>
          <a:p>
            <a:pPr marL="0" indent="0">
              <a:buNone/>
            </a:pPr>
            <a:r>
              <a:rPr lang="pt-BR" dirty="0"/>
              <a:t>		Cu + HNO</a:t>
            </a:r>
            <a:r>
              <a:rPr lang="pt-BR" baseline="-25000" dirty="0"/>
              <a:t>3</a:t>
            </a:r>
            <a:r>
              <a:rPr lang="pt-BR" dirty="0"/>
              <a:t> → Cu(NO</a:t>
            </a:r>
            <a:r>
              <a:rPr lang="pt-BR" baseline="-25000" dirty="0"/>
              <a:t>3</a:t>
            </a:r>
            <a:r>
              <a:rPr lang="pt-BR" dirty="0"/>
              <a:t>)</a:t>
            </a:r>
            <a:r>
              <a:rPr lang="pt-BR" baseline="-25000" dirty="0"/>
              <a:t>2</a:t>
            </a:r>
            <a:r>
              <a:rPr lang="pt-BR" dirty="0"/>
              <a:t> + NO + H</a:t>
            </a:r>
            <a:r>
              <a:rPr lang="pt-BR" baseline="-25000" dirty="0"/>
              <a:t>2</a:t>
            </a:r>
            <a:r>
              <a:rPr lang="pt-BR" dirty="0"/>
              <a:t>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05592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1376</TotalTime>
  <Words>1066</Words>
  <Application>Microsoft Office PowerPoint</Application>
  <PresentationFormat>Bredbild</PresentationFormat>
  <Paragraphs>231</Paragraphs>
  <Slides>24</Slides>
  <Notes>9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24</vt:i4>
      </vt:variant>
    </vt:vector>
  </HeadingPairs>
  <TitlesOfParts>
    <vt:vector size="31" baseType="lpstr">
      <vt:lpstr>Amasis MT Pro</vt:lpstr>
      <vt:lpstr>Arial</vt:lpstr>
      <vt:lpstr>Calibri</vt:lpstr>
      <vt:lpstr>Calibri Light</vt:lpstr>
      <vt:lpstr>Cambria Math</vt:lpstr>
      <vt:lpstr>Wingdings</vt:lpstr>
      <vt:lpstr>Office-tema</vt:lpstr>
      <vt:lpstr>Kemi 1</vt:lpstr>
      <vt:lpstr>Redoxreaktioner </vt:lpstr>
      <vt:lpstr>Redoxreaktioner </vt:lpstr>
      <vt:lpstr>LEO goes GER </vt:lpstr>
      <vt:lpstr>Exempel </vt:lpstr>
      <vt:lpstr>Elektrokemiska spänningsserien </vt:lpstr>
      <vt:lpstr>Oxidationstal (OT)</vt:lpstr>
      <vt:lpstr>Namn med oxidationstal </vt:lpstr>
      <vt:lpstr>Balansera redoxreaktioner </vt:lpstr>
      <vt:lpstr>PowerPoint-presentation</vt:lpstr>
      <vt:lpstr>Exempel</vt:lpstr>
      <vt:lpstr>Övningar </vt:lpstr>
      <vt:lpstr>Galvaniska celler </vt:lpstr>
      <vt:lpstr>Galvaniska celler </vt:lpstr>
      <vt:lpstr>Galvaniska celler </vt:lpstr>
      <vt:lpstr>PowerPoint-presentation</vt:lpstr>
      <vt:lpstr>Cellschema </vt:lpstr>
      <vt:lpstr>EMK (Elektromotorisk kraft) </vt:lpstr>
      <vt:lpstr>Elektrodpotential </vt:lpstr>
      <vt:lpstr>Elektrodpotential </vt:lpstr>
      <vt:lpstr>Normalpotential </vt:lpstr>
      <vt:lpstr>Normalpotentialer (i stigande ordning), E0, för några vanliga redoxsystem vid 25 °C</vt:lpstr>
      <vt:lpstr>Exempel</vt:lpstr>
      <vt:lpstr>Övningar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Kemi 1</dc:title>
  <dc:creator>Fares Makki</dc:creator>
  <cp:lastModifiedBy>Fares Makki</cp:lastModifiedBy>
  <cp:revision>2</cp:revision>
  <dcterms:created xsi:type="dcterms:W3CDTF">2024-04-08T11:02:29Z</dcterms:created>
  <dcterms:modified xsi:type="dcterms:W3CDTF">2025-02-27T19:13:43Z</dcterms:modified>
</cp:coreProperties>
</file>