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4" r:id="rId4"/>
    <p:sldId id="265" r:id="rId5"/>
    <p:sldId id="266" r:id="rId6"/>
    <p:sldId id="267" r:id="rId7"/>
    <p:sldId id="268" r:id="rId8"/>
    <p:sldId id="269" r:id="rId9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A0A55DD-5794-4C4E-A007-3E909148532D}" v="85" dt="2024-10-29T09:47:03.9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8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res Makki" userId="d0c14dd2-ce13-49c4-820b-c6a5e60d5a8d" providerId="ADAL" clId="{9A0A55DD-5794-4C4E-A007-3E909148532D}"/>
    <pc:docChg chg="custSel addSld modSld">
      <pc:chgData name="Fares Makki" userId="d0c14dd2-ce13-49c4-820b-c6a5e60d5a8d" providerId="ADAL" clId="{9A0A55DD-5794-4C4E-A007-3E909148532D}" dt="2024-10-29T09:57:35.565" v="1007" actId="20577"/>
      <pc:docMkLst>
        <pc:docMk/>
      </pc:docMkLst>
      <pc:sldChg chg="add mod modShow">
        <pc:chgData name="Fares Makki" userId="d0c14dd2-ce13-49c4-820b-c6a5e60d5a8d" providerId="ADAL" clId="{9A0A55DD-5794-4C4E-A007-3E909148532D}" dt="2024-10-29T09:34:12.290" v="1" actId="729"/>
        <pc:sldMkLst>
          <pc:docMk/>
          <pc:sldMk cId="2291383145" sldId="264"/>
        </pc:sldMkLst>
      </pc:sldChg>
      <pc:sldChg chg="modSp new mod modNotesTx">
        <pc:chgData name="Fares Makki" userId="d0c14dd2-ce13-49c4-820b-c6a5e60d5a8d" providerId="ADAL" clId="{9A0A55DD-5794-4C4E-A007-3E909148532D}" dt="2024-10-29T09:40:48.114" v="172" actId="115"/>
        <pc:sldMkLst>
          <pc:docMk/>
          <pc:sldMk cId="2469393298" sldId="265"/>
        </pc:sldMkLst>
        <pc:spChg chg="mod">
          <ac:chgData name="Fares Makki" userId="d0c14dd2-ce13-49c4-820b-c6a5e60d5a8d" providerId="ADAL" clId="{9A0A55DD-5794-4C4E-A007-3E909148532D}" dt="2024-10-29T09:36:21.805" v="10" actId="20577"/>
          <ac:spMkLst>
            <pc:docMk/>
            <pc:sldMk cId="2469393298" sldId="265"/>
            <ac:spMk id="2" creationId="{63D5EFAD-88F9-62FA-850A-32E6800EED13}"/>
          </ac:spMkLst>
        </pc:spChg>
        <pc:spChg chg="mod">
          <ac:chgData name="Fares Makki" userId="d0c14dd2-ce13-49c4-820b-c6a5e60d5a8d" providerId="ADAL" clId="{9A0A55DD-5794-4C4E-A007-3E909148532D}" dt="2024-10-29T09:38:07.490" v="118" actId="20577"/>
          <ac:spMkLst>
            <pc:docMk/>
            <pc:sldMk cId="2469393298" sldId="265"/>
            <ac:spMk id="3" creationId="{6C20CAA5-E875-2566-9FA8-56DF58EADA02}"/>
          </ac:spMkLst>
        </pc:spChg>
      </pc:sldChg>
      <pc:sldChg chg="modSp new mod">
        <pc:chgData name="Fares Makki" userId="d0c14dd2-ce13-49c4-820b-c6a5e60d5a8d" providerId="ADAL" clId="{9A0A55DD-5794-4C4E-A007-3E909148532D}" dt="2024-10-29T09:44:37.678" v="666" actId="20577"/>
        <pc:sldMkLst>
          <pc:docMk/>
          <pc:sldMk cId="2954177380" sldId="266"/>
        </pc:sldMkLst>
        <pc:spChg chg="mod">
          <ac:chgData name="Fares Makki" userId="d0c14dd2-ce13-49c4-820b-c6a5e60d5a8d" providerId="ADAL" clId="{9A0A55DD-5794-4C4E-A007-3E909148532D}" dt="2024-10-29T09:41:08.138" v="185" actId="20577"/>
          <ac:spMkLst>
            <pc:docMk/>
            <pc:sldMk cId="2954177380" sldId="266"/>
            <ac:spMk id="2" creationId="{B77DEFCB-2FB8-9669-17A5-A8E28AC0E53B}"/>
          </ac:spMkLst>
        </pc:spChg>
        <pc:spChg chg="mod">
          <ac:chgData name="Fares Makki" userId="d0c14dd2-ce13-49c4-820b-c6a5e60d5a8d" providerId="ADAL" clId="{9A0A55DD-5794-4C4E-A007-3E909148532D}" dt="2024-10-29T09:44:37.678" v="666" actId="20577"/>
          <ac:spMkLst>
            <pc:docMk/>
            <pc:sldMk cId="2954177380" sldId="266"/>
            <ac:spMk id="3" creationId="{E8C8058D-AA96-1C9E-9101-81345594A2A5}"/>
          </ac:spMkLst>
        </pc:spChg>
      </pc:sldChg>
      <pc:sldChg chg="modSp new mod">
        <pc:chgData name="Fares Makki" userId="d0c14dd2-ce13-49c4-820b-c6a5e60d5a8d" providerId="ADAL" clId="{9A0A55DD-5794-4C4E-A007-3E909148532D}" dt="2024-10-29T09:47:03.970" v="777" actId="20577"/>
        <pc:sldMkLst>
          <pc:docMk/>
          <pc:sldMk cId="2428625401" sldId="267"/>
        </pc:sldMkLst>
        <pc:spChg chg="mod">
          <ac:chgData name="Fares Makki" userId="d0c14dd2-ce13-49c4-820b-c6a5e60d5a8d" providerId="ADAL" clId="{9A0A55DD-5794-4C4E-A007-3E909148532D}" dt="2024-10-29T09:44:51.561" v="692" actId="20577"/>
          <ac:spMkLst>
            <pc:docMk/>
            <pc:sldMk cId="2428625401" sldId="267"/>
            <ac:spMk id="2" creationId="{CCF07298-4456-EFE9-9030-A5A7FD641CB3}"/>
          </ac:spMkLst>
        </pc:spChg>
        <pc:spChg chg="mod">
          <ac:chgData name="Fares Makki" userId="d0c14dd2-ce13-49c4-820b-c6a5e60d5a8d" providerId="ADAL" clId="{9A0A55DD-5794-4C4E-A007-3E909148532D}" dt="2024-10-29T09:47:03.970" v="777" actId="20577"/>
          <ac:spMkLst>
            <pc:docMk/>
            <pc:sldMk cId="2428625401" sldId="267"/>
            <ac:spMk id="3" creationId="{576FCCC9-E5CC-EE7C-5EE0-AC9E9C0E4048}"/>
          </ac:spMkLst>
        </pc:spChg>
      </pc:sldChg>
      <pc:sldChg chg="modSp new mod">
        <pc:chgData name="Fares Makki" userId="d0c14dd2-ce13-49c4-820b-c6a5e60d5a8d" providerId="ADAL" clId="{9A0A55DD-5794-4C4E-A007-3E909148532D}" dt="2024-10-29T09:48:10.719" v="964" actId="20577"/>
        <pc:sldMkLst>
          <pc:docMk/>
          <pc:sldMk cId="2504337391" sldId="268"/>
        </pc:sldMkLst>
        <pc:spChg chg="mod">
          <ac:chgData name="Fares Makki" userId="d0c14dd2-ce13-49c4-820b-c6a5e60d5a8d" providerId="ADAL" clId="{9A0A55DD-5794-4C4E-A007-3E909148532D}" dt="2024-10-29T09:47:17.168" v="786" actId="20577"/>
          <ac:spMkLst>
            <pc:docMk/>
            <pc:sldMk cId="2504337391" sldId="268"/>
            <ac:spMk id="2" creationId="{09CDB2EC-1EE8-64F0-3EB6-D35FB36C755A}"/>
          </ac:spMkLst>
        </pc:spChg>
        <pc:spChg chg="mod">
          <ac:chgData name="Fares Makki" userId="d0c14dd2-ce13-49c4-820b-c6a5e60d5a8d" providerId="ADAL" clId="{9A0A55DD-5794-4C4E-A007-3E909148532D}" dt="2024-10-29T09:48:10.719" v="964" actId="20577"/>
          <ac:spMkLst>
            <pc:docMk/>
            <pc:sldMk cId="2504337391" sldId="268"/>
            <ac:spMk id="3" creationId="{26220501-475C-D148-FCD4-F0FA16DE90D8}"/>
          </ac:spMkLst>
        </pc:spChg>
      </pc:sldChg>
      <pc:sldChg chg="modSp new mod">
        <pc:chgData name="Fares Makki" userId="d0c14dd2-ce13-49c4-820b-c6a5e60d5a8d" providerId="ADAL" clId="{9A0A55DD-5794-4C4E-A007-3E909148532D}" dt="2024-10-29T09:57:35.565" v="1007" actId="20577"/>
        <pc:sldMkLst>
          <pc:docMk/>
          <pc:sldMk cId="1738832783" sldId="269"/>
        </pc:sldMkLst>
        <pc:spChg chg="mod">
          <ac:chgData name="Fares Makki" userId="d0c14dd2-ce13-49c4-820b-c6a5e60d5a8d" providerId="ADAL" clId="{9A0A55DD-5794-4C4E-A007-3E909148532D}" dt="2024-10-29T09:51:09.973" v="974" actId="20577"/>
          <ac:spMkLst>
            <pc:docMk/>
            <pc:sldMk cId="1738832783" sldId="269"/>
            <ac:spMk id="2" creationId="{A0C41C6B-1220-B41B-B414-3C3605FD829E}"/>
          </ac:spMkLst>
        </pc:spChg>
        <pc:spChg chg="mod">
          <ac:chgData name="Fares Makki" userId="d0c14dd2-ce13-49c4-820b-c6a5e60d5a8d" providerId="ADAL" clId="{9A0A55DD-5794-4C4E-A007-3E909148532D}" dt="2024-10-29T09:57:35.565" v="1007" actId="20577"/>
          <ac:spMkLst>
            <pc:docMk/>
            <pc:sldMk cId="1738832783" sldId="269"/>
            <ac:spMk id="3" creationId="{FFE6796C-1D02-3CB7-E006-8D2BA04BC0A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E4A2D0-3872-4073-8902-974F0D43E442}" type="datetimeFigureOut">
              <a:rPr lang="sv-SE" smtClean="0"/>
              <a:t>2024-10-29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04FA4F-BFAC-47F7-AAFB-F3A8946F445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44233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sv-SE" dirty="0"/>
              <a:t>Balansera formeln </a:t>
            </a:r>
          </a:p>
          <a:p>
            <a:pPr marL="228600" indent="-228600">
              <a:buAutoNum type="arabicPeriod"/>
            </a:pPr>
            <a:r>
              <a:rPr lang="sv-SE" dirty="0"/>
              <a:t>Klura ur n för båda </a:t>
            </a:r>
          </a:p>
          <a:p>
            <a:pPr marL="228600" indent="-228600">
              <a:buAutoNum type="arabicPeriod"/>
            </a:pPr>
            <a:r>
              <a:rPr lang="sv-SE" dirty="0"/>
              <a:t>Titta på förhållandet. Vilken scenario stämmer: att tenn är i överskott eller att svavel är i överskott? </a:t>
            </a:r>
          </a:p>
          <a:p>
            <a:pPr marL="228600" indent="-228600">
              <a:buAutoNum type="arabicPeriod"/>
            </a:pPr>
            <a:r>
              <a:rPr lang="sv-SE" dirty="0"/>
              <a:t>Använd förhållandet med den begränsade </a:t>
            </a:r>
            <a:r>
              <a:rPr lang="sv-SE" dirty="0" err="1"/>
              <a:t>reaktant</a:t>
            </a:r>
            <a:r>
              <a:rPr lang="sv-SE" dirty="0"/>
              <a:t> för att klura ur produkt </a:t>
            </a:r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52EEF5-8135-443B-9280-CE0BE9FD7DAB}" type="slidenum">
              <a:rPr lang="sv-SE" smtClean="0"/>
              <a:t>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550529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Koppar-I jon </a:t>
            </a:r>
            <a:r>
              <a:rPr lang="sv-SE" b="1" u="sng" dirty="0"/>
              <a:t>inte</a:t>
            </a:r>
            <a:r>
              <a:rPr lang="sv-SE" dirty="0"/>
              <a:t> Koppar-II </a:t>
            </a:r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4FA4F-BFAC-47F7-AAFB-F3A8946F4457}" type="slidenum">
              <a:rPr lang="sv-SE" smtClean="0"/>
              <a:t>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483281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95C69E0-95F0-8451-944D-3037A3B8AB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3FC8F140-6168-F0D8-0658-7DC931B139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mall för underrubrikformat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1450510B-1B83-7E20-2DBA-29BDC93B8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9F772-ECEB-4D22-BFE8-9630573C05B5}" type="datetimeFigureOut">
              <a:rPr lang="sv-SE" smtClean="0"/>
              <a:t>2024-10-29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D7F3CFFD-0EC6-C85E-156C-D52FAFF9C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55A95B9C-1B59-B1E4-A9EB-CCFB11258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5E51D-AD96-4AC2-A08D-99991642B6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23258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08E73075-7590-04D1-7097-4E57F3669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22FF2742-D4AD-5207-6C67-FF60356513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4461895F-A52C-D4BB-0D80-39CF05C82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9F772-ECEB-4D22-BFE8-9630573C05B5}" type="datetimeFigureOut">
              <a:rPr lang="sv-SE" smtClean="0"/>
              <a:t>2024-10-29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6EC4146F-DD43-0510-8775-2E37F57AF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7B09F2D1-2625-30A7-A032-1E185F05D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5E51D-AD96-4AC2-A08D-99991642B6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53531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>
            <a:extLst>
              <a:ext uri="{FF2B5EF4-FFF2-40B4-BE49-F238E27FC236}">
                <a16:creationId xmlns:a16="http://schemas.microsoft.com/office/drawing/2014/main" id="{44707371-4C20-32EF-DEEC-D47325E74C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88DF7CC5-B519-D660-71C3-8C992EE391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4C758969-DDB9-BD37-4F6D-324ADB94F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9F772-ECEB-4D22-BFE8-9630573C05B5}" type="datetimeFigureOut">
              <a:rPr lang="sv-SE" smtClean="0"/>
              <a:t>2024-10-29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A480F43B-425B-1BE4-9882-4CA0CCF47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0DCF62AF-CA10-0B26-2F43-AFAFCE5C9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5E51D-AD96-4AC2-A08D-99991642B6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85747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B60B43B2-B20C-F714-BCE3-F1BF1282F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82FB2FFD-065A-3E9E-62A4-9E31FFC5A3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A2118B24-A16A-CC39-C141-FB0A6222E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9F772-ECEB-4D22-BFE8-9630573C05B5}" type="datetimeFigureOut">
              <a:rPr lang="sv-SE" smtClean="0"/>
              <a:t>2024-10-29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87F9D12F-9DB4-AAED-C1E9-DEB59EEA5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8E74A5E5-21AD-2051-EC3B-010E99F08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5E51D-AD96-4AC2-A08D-99991642B6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45600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F4B44849-4F2D-31A3-59E8-EF4027054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2706E581-7C8B-4DBA-EC45-C41D8B5DE8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0AE0A2FB-8FED-486F-D7D1-2EDBC9743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9F772-ECEB-4D22-BFE8-9630573C05B5}" type="datetimeFigureOut">
              <a:rPr lang="sv-SE" smtClean="0"/>
              <a:t>2024-10-29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E4EAFAD9-FDAE-DE88-07EE-148CB0E36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6FE75003-73F2-E8CC-47FF-7DD8CD1D4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5E51D-AD96-4AC2-A08D-99991642B6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01386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4A754DEC-AEE5-7438-FC05-718D66C60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90FB8A92-363B-5357-A73D-929DE3A737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D27DEB9D-67F0-4D31-A52C-C86471286D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DB962FFF-5D62-C0DF-CD96-347CE9515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9F772-ECEB-4D22-BFE8-9630573C05B5}" type="datetimeFigureOut">
              <a:rPr lang="sv-SE" smtClean="0"/>
              <a:t>2024-10-29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E58CDD77-84C2-F3E8-5850-2D7EC05A8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C135C5F9-1601-59E2-3828-B8A9C7E8A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5E51D-AD96-4AC2-A08D-99991642B6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45999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0E2FBD32-B107-C9B8-3527-6C36A7E39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5B05FE20-3453-9B76-7AD9-E63EE04B57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8E0CEBFF-29AB-731D-0693-A5F84DAAA8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E0C48A1C-CE88-FA97-3EC1-09B35D9B73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Platshållare för innehåll 5">
            <a:extLst>
              <a:ext uri="{FF2B5EF4-FFF2-40B4-BE49-F238E27FC236}">
                <a16:creationId xmlns:a16="http://schemas.microsoft.com/office/drawing/2014/main" id="{A196EBAC-6C19-7EB3-0430-0E9E517E82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7" name="Platshållare för datum 6">
            <a:extLst>
              <a:ext uri="{FF2B5EF4-FFF2-40B4-BE49-F238E27FC236}">
                <a16:creationId xmlns:a16="http://schemas.microsoft.com/office/drawing/2014/main" id="{7FC29039-3333-7999-0046-662DEBDB6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9F772-ECEB-4D22-BFE8-9630573C05B5}" type="datetimeFigureOut">
              <a:rPr lang="sv-SE" smtClean="0"/>
              <a:t>2024-10-29</a:t>
            </a:fld>
            <a:endParaRPr lang="sv-SE"/>
          </a:p>
        </p:txBody>
      </p:sp>
      <p:sp>
        <p:nvSpPr>
          <p:cNvPr id="8" name="Platshållare för sidfot 7">
            <a:extLst>
              <a:ext uri="{FF2B5EF4-FFF2-40B4-BE49-F238E27FC236}">
                <a16:creationId xmlns:a16="http://schemas.microsoft.com/office/drawing/2014/main" id="{B0FB8A3E-2296-4BC1-4D9C-252294D2E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7977E096-3410-0160-B709-2A557BFA0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5E51D-AD96-4AC2-A08D-99991642B6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54973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EABCCDBD-487A-EC2A-E7C9-5003D551A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22040ACF-87A2-3C2E-C84B-26ED5F3DB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9F772-ECEB-4D22-BFE8-9630573C05B5}" type="datetimeFigureOut">
              <a:rPr lang="sv-SE" smtClean="0"/>
              <a:t>2024-10-29</a:t>
            </a:fld>
            <a:endParaRPr lang="sv-SE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09837495-A221-C3C2-F297-42BC810F5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D1EE5885-AC37-EBB3-8942-68FF828F3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5E51D-AD96-4AC2-A08D-99991642B6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33959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>
            <a:extLst>
              <a:ext uri="{FF2B5EF4-FFF2-40B4-BE49-F238E27FC236}">
                <a16:creationId xmlns:a16="http://schemas.microsoft.com/office/drawing/2014/main" id="{613FF0AB-2B82-0C59-F942-A4207E861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9F772-ECEB-4D22-BFE8-9630573C05B5}" type="datetimeFigureOut">
              <a:rPr lang="sv-SE" smtClean="0"/>
              <a:t>2024-10-29</a:t>
            </a:fld>
            <a:endParaRPr lang="sv-SE"/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BF7AE829-1388-AD56-5214-A578E6AA8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A50DE789-0893-3A13-F3C0-F2696D99F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5E51D-AD96-4AC2-A08D-99991642B6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44209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05921ADB-D904-C5D5-FF1D-43084840A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19829591-34DD-F81B-35A0-9837B2BF01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8225F282-F4EC-AE7F-A23B-8CFB321240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C3213864-D0AB-D524-C5A1-A6389C1A8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9F772-ECEB-4D22-BFE8-9630573C05B5}" type="datetimeFigureOut">
              <a:rPr lang="sv-SE" smtClean="0"/>
              <a:t>2024-10-29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5BBE5B33-3931-E2B2-61CB-22EC97E85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5366DAEB-81E6-6436-1819-175D1B216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5E51D-AD96-4AC2-A08D-99991642B6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39515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47E8701-F7DC-F248-A5F3-C0EA51B2B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bild 2">
            <a:extLst>
              <a:ext uri="{FF2B5EF4-FFF2-40B4-BE49-F238E27FC236}">
                <a16:creationId xmlns:a16="http://schemas.microsoft.com/office/drawing/2014/main" id="{E9158C3F-F495-7350-C75F-CFF72ED354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712505E0-F3EC-DC54-6F54-0898467A87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B93FD327-9CEF-161A-E373-8CCC771AE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9F772-ECEB-4D22-BFE8-9630573C05B5}" type="datetimeFigureOut">
              <a:rPr lang="sv-SE" smtClean="0"/>
              <a:t>2024-10-29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1A3FB643-E375-527F-0850-47BC9F3EC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352F51EC-3EE2-B835-136A-A48E19124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5E51D-AD96-4AC2-A08D-99991642B6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5228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>
            <a:extLst>
              <a:ext uri="{FF2B5EF4-FFF2-40B4-BE49-F238E27FC236}">
                <a16:creationId xmlns:a16="http://schemas.microsoft.com/office/drawing/2014/main" id="{EBBD9DDE-ABD9-80C8-BB50-DB478ABC4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1AFC9F52-0FE4-5E7F-EC22-DB867C9255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DAA05C4E-560B-5D3E-9D2A-6FC297F512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489F772-ECEB-4D22-BFE8-9630573C05B5}" type="datetimeFigureOut">
              <a:rPr lang="sv-SE" smtClean="0"/>
              <a:t>2024-10-29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EFDC1422-506E-AC61-1C2A-9ED33885FB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DFDB8F53-828F-5844-8626-AFAA79FBC6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465E51D-AD96-4AC2-A08D-99991642B6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33361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19291D9E-2E30-5D8C-B195-A885663A39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/>
              <a:t>Kemi 1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856DBE60-CB98-5501-877B-407BA089D7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v-SE" dirty="0"/>
              <a:t>Begränsade Reaktanter och Utbyte </a:t>
            </a:r>
          </a:p>
        </p:txBody>
      </p:sp>
    </p:spTree>
    <p:extLst>
      <p:ext uri="{BB962C8B-B14F-4D97-AF65-F5344CB8AC3E}">
        <p14:creationId xmlns:p14="http://schemas.microsoft.com/office/powerpoint/2010/main" val="1422079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59C95BF-7433-4060-7D9E-CA5AA1501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Exempel 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0255C58C-E101-B3A6-BAED-20CED613A4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Fares vill ha en födelsedagsfest under helgen och vill laga hamburgare med ost till alla sina kompisar </a:t>
            </a:r>
          </a:p>
          <a:p>
            <a:r>
              <a:rPr lang="sv-SE" dirty="0"/>
              <a:t>När Fares går till ICA för att handla upptäcker han att: </a:t>
            </a:r>
          </a:p>
          <a:p>
            <a:pPr lvl="1"/>
            <a:r>
              <a:rPr lang="sv-SE" dirty="0"/>
              <a:t>Hamburgare kommer i en 6-p förpackning </a:t>
            </a:r>
          </a:p>
          <a:p>
            <a:pPr lvl="1"/>
            <a:r>
              <a:rPr lang="sv-SE" dirty="0"/>
              <a:t>Ost kommer i en 8-p förpackning </a:t>
            </a:r>
          </a:p>
          <a:p>
            <a:pPr lvl="1"/>
            <a:r>
              <a:rPr lang="sv-SE" dirty="0"/>
              <a:t>Hamburgerbröd kommer i en 4-p förpackning </a:t>
            </a:r>
          </a:p>
          <a:p>
            <a:r>
              <a:rPr lang="sv-SE" dirty="0"/>
              <a:t>Om Fares köper 1 av varje vara, hur många hamburgare kan han laga? 2? 5? </a:t>
            </a:r>
          </a:p>
          <a:p>
            <a:r>
              <a:rPr lang="sv-SE" dirty="0"/>
              <a:t>Vilken vara begränsar antal hamburgare Fares kan laga? </a:t>
            </a:r>
          </a:p>
        </p:txBody>
      </p:sp>
    </p:spTree>
    <p:extLst>
      <p:ext uri="{BB962C8B-B14F-4D97-AF65-F5344CB8AC3E}">
        <p14:creationId xmlns:p14="http://schemas.microsoft.com/office/powerpoint/2010/main" val="2984845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00CA5CE1-109B-A52B-53F0-D8C96A8B7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Begränsade Reaktant 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E0BE0360-5BF7-4E44-31C9-8860666CB2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Tenn kan reagera med svavel och bilda tennsulfid SnS</a:t>
            </a:r>
            <a:r>
              <a:rPr lang="sv-SE" baseline="-25000" dirty="0"/>
              <a:t>2</a:t>
            </a:r>
            <a:r>
              <a:rPr lang="sv-SE" dirty="0"/>
              <a:t> enligt formeln:</a:t>
            </a:r>
          </a:p>
          <a:p>
            <a:pPr marL="0" indent="0">
              <a:buNone/>
            </a:pPr>
            <a:r>
              <a:rPr lang="sv-SE" dirty="0"/>
              <a:t>			</a:t>
            </a:r>
          </a:p>
          <a:p>
            <a:pPr marL="0" indent="0">
              <a:buNone/>
            </a:pPr>
            <a:r>
              <a:rPr lang="sv-SE" dirty="0"/>
              <a:t>			 __ </a:t>
            </a:r>
            <a:r>
              <a:rPr lang="sv-SE" dirty="0" err="1"/>
              <a:t>Sn</a:t>
            </a:r>
            <a:r>
              <a:rPr lang="sv-SE" baseline="-25000" dirty="0"/>
              <a:t>(s)</a:t>
            </a:r>
            <a:r>
              <a:rPr lang="sv-SE" dirty="0"/>
              <a:t> + __ S</a:t>
            </a:r>
            <a:r>
              <a:rPr lang="sv-SE" baseline="-25000" dirty="0"/>
              <a:t>(s)</a:t>
            </a:r>
            <a:r>
              <a:rPr lang="sv-SE" dirty="0"/>
              <a:t> </a:t>
            </a:r>
            <a:r>
              <a:rPr lang="sv-SE" dirty="0">
                <a:sym typeface="Wingdings" panose="05000000000000000000" pitchFamily="2" charset="2"/>
              </a:rPr>
              <a:t> __ SnS</a:t>
            </a:r>
            <a:r>
              <a:rPr lang="sv-SE" baseline="-25000" dirty="0">
                <a:sym typeface="Wingdings" panose="05000000000000000000" pitchFamily="2" charset="2"/>
              </a:rPr>
              <a:t>2(s)</a:t>
            </a:r>
            <a:r>
              <a:rPr lang="sv-SE" dirty="0">
                <a:sym typeface="Wingdings" panose="05000000000000000000" pitchFamily="2" charset="2"/>
              </a:rPr>
              <a:t> </a:t>
            </a:r>
          </a:p>
          <a:p>
            <a:pPr marL="0" indent="0">
              <a:buNone/>
            </a:pPr>
            <a:endParaRPr lang="sv-SE" dirty="0">
              <a:sym typeface="Wingdings" panose="05000000000000000000" pitchFamily="2" charset="2"/>
            </a:endParaRPr>
          </a:p>
          <a:p>
            <a:r>
              <a:rPr lang="sv-SE" dirty="0"/>
              <a:t>Beräkna den massa tennsulfid som kan bildas av 240g tenn och 100g svavel </a:t>
            </a:r>
          </a:p>
        </p:txBody>
      </p:sp>
    </p:spTree>
    <p:extLst>
      <p:ext uri="{BB962C8B-B14F-4D97-AF65-F5344CB8AC3E}">
        <p14:creationId xmlns:p14="http://schemas.microsoft.com/office/powerpoint/2010/main" val="2291383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3D5EFAD-88F9-62FA-850A-32E6800EE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Exempel 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6C20CAA5-E875-2566-9FA8-56DF58EADA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dirty="0"/>
              <a:t>10,0g koppar får reagera med 5,0g svavel. Hur mycket kopparsulfid kan teoretiskt bildas? </a:t>
            </a:r>
          </a:p>
        </p:txBody>
      </p:sp>
    </p:spTree>
    <p:extLst>
      <p:ext uri="{BB962C8B-B14F-4D97-AF65-F5344CB8AC3E}">
        <p14:creationId xmlns:p14="http://schemas.microsoft.com/office/powerpoint/2010/main" val="2469393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B77DEFCB-2FB8-9669-17A5-A8E28AC0E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Utbyte 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E8C8058D-AA96-1C9E-9101-81345594A2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Man kan beräkna det </a:t>
            </a:r>
            <a:r>
              <a:rPr lang="sv-SE" i="1" dirty="0"/>
              <a:t>teoretiska utbytet </a:t>
            </a:r>
            <a:r>
              <a:rPr lang="sv-SE" dirty="0"/>
              <a:t>av en reaktion men i verkligheten bildas oftast mindre produkt än förväntat </a:t>
            </a:r>
          </a:p>
          <a:p>
            <a:r>
              <a:rPr lang="sv-SE" dirty="0"/>
              <a:t>Det teoretiskt utbytet bygger på att </a:t>
            </a:r>
            <a:r>
              <a:rPr lang="sv-SE" b="1" dirty="0"/>
              <a:t>alla</a:t>
            </a:r>
            <a:r>
              <a:rPr lang="sv-SE" dirty="0"/>
              <a:t> atomer delta i själva reaktionen</a:t>
            </a:r>
          </a:p>
          <a:p>
            <a:pPr lvl="1"/>
            <a:r>
              <a:rPr lang="sv-SE" dirty="0"/>
              <a:t>Kan finnas sidoreaktioner som sker </a:t>
            </a:r>
          </a:p>
          <a:p>
            <a:pPr lvl="1"/>
            <a:r>
              <a:rPr lang="sv-SE" dirty="0"/>
              <a:t>Kan finnas avdunstning </a:t>
            </a:r>
          </a:p>
          <a:p>
            <a:pPr lvl="1"/>
            <a:r>
              <a:rPr lang="sv-SE" dirty="0"/>
              <a:t>Osv </a:t>
            </a:r>
          </a:p>
          <a:p>
            <a:r>
              <a:rPr lang="sv-SE" dirty="0"/>
              <a:t>Den mängd som reaktionen verkligen ger är det </a:t>
            </a:r>
            <a:r>
              <a:rPr lang="sv-SE" i="1" dirty="0"/>
              <a:t>faktiska utbytet</a:t>
            </a:r>
            <a:endParaRPr lang="sv-SE" dirty="0"/>
          </a:p>
          <a:p>
            <a:r>
              <a:rPr lang="sv-SE" dirty="0"/>
              <a:t>Man beräknar det </a:t>
            </a:r>
            <a:r>
              <a:rPr lang="sv-SE" i="1" dirty="0"/>
              <a:t>procentuella utbytet 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954177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CCF07298-4456-EFE9-9030-A5A7FD641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Det Procentuella Utbytet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Platshållare för innehåll 2">
                <a:extLst>
                  <a:ext uri="{FF2B5EF4-FFF2-40B4-BE49-F238E27FC236}">
                    <a16:creationId xmlns:a16="http://schemas.microsoft.com/office/drawing/2014/main" id="{576FCCC9-E5CC-EE7C-5EE0-AC9E9C0E404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sv-SE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sv-SE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sv-SE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𝑝𝑟𝑜𝑐𝑒𝑛𝑡𝑢𝑒𝑙𝑙𝑡</m:t>
                      </m:r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𝑢𝑡𝑏𝑦𝑡𝑒</m:t>
                      </m:r>
                      <m:r>
                        <a:rPr lang="sv-S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v-S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sv-SE" b="0" i="0" smtClean="0">
                                  <a:latin typeface="Cambria Math" panose="02040503050406030204" pitchFamily="18" charset="0"/>
                                </a:rPr>
                                <m:t>det</m:t>
                              </m:r>
                            </m:fName>
                            <m:e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𝑓𝑎𝑘𝑡𝑖𝑠𝑘𝑎</m:t>
                              </m:r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𝑢𝑡𝑏𝑦𝑡𝑒𝑡</m:t>
                              </m:r>
                            </m:e>
                          </m:func>
                        </m:num>
                        <m:den>
                          <m:func>
                            <m:funcPr>
                              <m:ctrlP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sv-SE" b="0" i="0" smtClean="0">
                                  <a:latin typeface="Cambria Math" panose="02040503050406030204" pitchFamily="18" charset="0"/>
                                </a:rPr>
                                <m:t>det</m:t>
                              </m:r>
                            </m:fName>
                            <m:e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𝑡𝑒𝑜𝑟𝑒𝑡𝑖𝑠𝑘𝑎</m:t>
                              </m:r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𝑢𝑡𝑏𝑦𝑡𝑒𝑡</m:t>
                              </m:r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func>
                        </m:den>
                      </m:f>
                      <m:r>
                        <a:rPr lang="sv-SE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sv-S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100%</m:t>
                      </m:r>
                    </m:oMath>
                  </m:oMathPara>
                </a14:m>
                <a:endParaRPr lang="sv-SE" dirty="0"/>
              </a:p>
            </p:txBody>
          </p:sp>
        </mc:Choice>
        <mc:Fallback>
          <p:sp>
            <p:nvSpPr>
              <p:cNvPr id="3" name="Platshållare för innehåll 2">
                <a:extLst>
                  <a:ext uri="{FF2B5EF4-FFF2-40B4-BE49-F238E27FC236}">
                    <a16:creationId xmlns:a16="http://schemas.microsoft.com/office/drawing/2014/main" id="{576FCCC9-E5CC-EE7C-5EE0-AC9E9C0E40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86254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09CDB2EC-1EE8-64F0-3EB6-D35FB36C7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Exempel 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26220501-475C-D148-FCD4-F0FA16DE90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dirty="0"/>
              <a:t>Nickel kan framställas ur nickeloxid, </a:t>
            </a:r>
            <a:r>
              <a:rPr lang="sv-SE" dirty="0" err="1"/>
              <a:t>NiO</a:t>
            </a:r>
            <a:r>
              <a:rPr lang="sv-SE" dirty="0"/>
              <a:t>, genom reaktion med kol varvid det bildas kolmonoxid, CO. Vilken massa har det nickel som man får ur 145kg </a:t>
            </a:r>
            <a:r>
              <a:rPr lang="sv-SE" dirty="0" err="1"/>
              <a:t>NiO</a:t>
            </a:r>
            <a:r>
              <a:rPr lang="sv-SE" dirty="0"/>
              <a:t>, om utbytet är 75%? </a:t>
            </a:r>
          </a:p>
        </p:txBody>
      </p:sp>
    </p:spTree>
    <p:extLst>
      <p:ext uri="{BB962C8B-B14F-4D97-AF65-F5344CB8AC3E}">
        <p14:creationId xmlns:p14="http://schemas.microsoft.com/office/powerpoint/2010/main" val="25043373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0C41C6B-1220-B41B-B414-3C3605FD8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Övningar 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FFE6796C-1D02-3CB7-E006-8D2BA04BC0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dirty="0"/>
              <a:t>s. </a:t>
            </a:r>
            <a:r>
              <a:rPr lang="sv-SE"/>
              <a:t>197 #65, 66 </a:t>
            </a:r>
          </a:p>
        </p:txBody>
      </p:sp>
    </p:spTree>
    <p:extLst>
      <p:ext uri="{BB962C8B-B14F-4D97-AF65-F5344CB8AC3E}">
        <p14:creationId xmlns:p14="http://schemas.microsoft.com/office/powerpoint/2010/main" val="17388327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Blå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303</Words>
  <Application>Microsoft Office PowerPoint</Application>
  <PresentationFormat>Bredbild</PresentationFormat>
  <Paragraphs>42</Paragraphs>
  <Slides>8</Slides>
  <Notes>2</Notes>
  <HiddenSlides>0</HiddenSlides>
  <MMClips>0</MMClips>
  <ScaleCrop>false</ScaleCrop>
  <HeadingPairs>
    <vt:vector size="6" baseType="variant">
      <vt:variant>
        <vt:lpstr>Använt teckensnitt</vt:lpstr>
      </vt:variant>
      <vt:variant>
        <vt:i4>5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8</vt:i4>
      </vt:variant>
    </vt:vector>
  </HeadingPairs>
  <TitlesOfParts>
    <vt:vector size="14" baseType="lpstr">
      <vt:lpstr>Aptos</vt:lpstr>
      <vt:lpstr>Aptos Display</vt:lpstr>
      <vt:lpstr>Arial</vt:lpstr>
      <vt:lpstr>Cambria Math</vt:lpstr>
      <vt:lpstr>Wingdings</vt:lpstr>
      <vt:lpstr>Office-tema</vt:lpstr>
      <vt:lpstr>Kemi 1</vt:lpstr>
      <vt:lpstr>Exempel </vt:lpstr>
      <vt:lpstr>Begränsade Reaktant </vt:lpstr>
      <vt:lpstr>Exempel </vt:lpstr>
      <vt:lpstr>Utbyte </vt:lpstr>
      <vt:lpstr>Det Procentuella Utbytet </vt:lpstr>
      <vt:lpstr>Exempel </vt:lpstr>
      <vt:lpstr>Övningar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Fares Makki</dc:creator>
  <cp:lastModifiedBy>Fares Makki</cp:lastModifiedBy>
  <cp:revision>1</cp:revision>
  <dcterms:created xsi:type="dcterms:W3CDTF">2024-10-29T09:24:17Z</dcterms:created>
  <dcterms:modified xsi:type="dcterms:W3CDTF">2024-10-29T09:57:43Z</dcterms:modified>
</cp:coreProperties>
</file>